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6" r:id="rId12"/>
    <p:sldId id="282" r:id="rId13"/>
    <p:sldId id="283" r:id="rId14"/>
    <p:sldId id="284" r:id="rId15"/>
    <p:sldId id="285" r:id="rId16"/>
    <p:sldId id="286" r:id="rId17"/>
    <p:sldId id="267" r:id="rId18"/>
    <p:sldId id="268" r:id="rId19"/>
    <p:sldId id="269" r:id="rId20"/>
    <p:sldId id="270" r:id="rId21"/>
    <p:sldId id="271" r:id="rId22"/>
    <p:sldId id="272"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94" autoAdjust="0"/>
  </p:normalViewPr>
  <p:slideViewPr>
    <p:cSldViewPr>
      <p:cViewPr>
        <p:scale>
          <a:sx n="60" d="100"/>
          <a:sy n="60" d="100"/>
        </p:scale>
        <p:origin x="-1572" y="-126"/>
      </p:cViewPr>
      <p:guideLst>
        <p:guide orient="horz" pos="2160"/>
        <p:guide pos="2880"/>
      </p:guideLst>
    </p:cSldViewPr>
  </p:slideViewPr>
  <p:notesTextViewPr>
    <p:cViewPr>
      <p:scale>
        <a:sx n="100" d="100"/>
        <a:sy n="100" d="100"/>
      </p:scale>
      <p:origin x="0" y="0"/>
    </p:cViewPr>
  </p:notesTextViewPr>
  <p:notesViewPr>
    <p:cSldViewPr>
      <p:cViewPr>
        <p:scale>
          <a:sx n="190" d="100"/>
          <a:sy n="190" d="100"/>
        </p:scale>
        <p:origin x="42" y="26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87175A-8095-4E0A-B745-A36EAB326F01}" type="datetimeFigureOut">
              <a:rPr lang="en-IN" smtClean="0"/>
              <a:pPr/>
              <a:t>09-09-2019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6B298F-79BE-4312-961C-C299A04D5E74}" type="slidenum">
              <a:rPr lang="en-IN" smtClean="0"/>
              <a:pPr/>
              <a:t>‹#›</a:t>
            </a:fld>
            <a:endParaRPr lang="en-IN"/>
          </a:p>
        </p:txBody>
      </p:sp>
    </p:spTree>
    <p:extLst>
      <p:ext uri="{BB962C8B-B14F-4D97-AF65-F5344CB8AC3E}">
        <p14:creationId xmlns:p14="http://schemas.microsoft.com/office/powerpoint/2010/main" val="2415323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A8901-C30C-472C-B053-802A16023A9B}" type="datetimeFigureOut">
              <a:rPr lang="en-IN" smtClean="0"/>
              <a:pPr/>
              <a:t>09-09-2019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01EBD-4B02-47FF-9634-51A92008D3AA}" type="slidenum">
              <a:rPr lang="en-IN" smtClean="0"/>
              <a:pPr/>
              <a:t>‹#›</a:t>
            </a:fld>
            <a:endParaRPr lang="en-IN"/>
          </a:p>
        </p:txBody>
      </p:sp>
    </p:spTree>
    <p:extLst>
      <p:ext uri="{BB962C8B-B14F-4D97-AF65-F5344CB8AC3E}">
        <p14:creationId xmlns:p14="http://schemas.microsoft.com/office/powerpoint/2010/main" val="3893963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65201EBD-4B02-47FF-9634-51A92008D3AA}"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65201EBD-4B02-47FF-9634-51A92008D3AA}" type="slidenum">
              <a:rPr lang="en-IN" smtClean="0"/>
              <a:pPr/>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01EBD-4B02-47FF-9634-51A92008D3AA}" type="slidenum">
              <a:rPr lang="en-IN" smtClean="0"/>
              <a:pPr/>
              <a:t>20</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6" name="Slide Number Placeholder 5"/>
          <p:cNvSpPr>
            <a:spLocks noGrp="1"/>
          </p:cNvSpPr>
          <p:nvPr>
            <p:ph type="sldNum" sz="quarter" idx="12"/>
          </p:nvPr>
        </p:nvSpPr>
        <p:spPr>
          <a:xfrm>
            <a:off x="323528" y="6492875"/>
            <a:ext cx="611560" cy="365125"/>
          </a:xfrm>
          <a:prstGeom prst="rect">
            <a:avLst/>
          </a:prstGeom>
        </p:spPr>
        <p:txBody>
          <a:bodyPr/>
          <a:lstStyle/>
          <a:p>
            <a:fld id="{0CD13243-3D31-4DD5-8512-B28F7F2A6CD3}"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1763688" y="6492875"/>
            <a:ext cx="2133600" cy="365125"/>
          </a:xfrm>
          <a:prstGeom prst="rect">
            <a:avLst/>
          </a:prstGeom>
        </p:spPr>
        <p:txBody>
          <a:bodyPr/>
          <a:lstStyle/>
          <a:p>
            <a:fld id="{0CD13243-3D31-4DD5-8512-B28F7F2A6CD3}"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lstStyle>
            <a:lvl1pPr>
              <a:defRPr b="1"/>
            </a:lvl1pPr>
          </a:lstStyle>
          <a:p>
            <a:r>
              <a:rPr lang="en-US" smtClean="0"/>
              <a:t>Click to edit Master title style</a:t>
            </a:r>
            <a:endParaRPr lang="en-IN" dirty="0"/>
          </a:p>
        </p:txBody>
      </p:sp>
      <p:sp>
        <p:nvSpPr>
          <p:cNvPr id="3" name="Content Placeholder 2"/>
          <p:cNvSpPr>
            <a:spLocks noGrp="1"/>
          </p:cNvSpPr>
          <p:nvPr>
            <p:ph idx="1"/>
          </p:nvPr>
        </p:nvSpPr>
        <p:spPr>
          <a:xfrm>
            <a:off x="539552" y="1556792"/>
            <a:ext cx="8229600" cy="4525963"/>
          </a:xfrm>
        </p:spPr>
        <p:txBody>
          <a:bodyPr/>
          <a:lstStyle>
            <a:lvl1pPr>
              <a:defRPr sz="2800"/>
            </a:lvl1pPr>
            <a:lvl2pPr>
              <a:buFontTx/>
              <a:buBlip>
                <a:blip r:embed="rId2"/>
              </a:buBlip>
              <a:defRPr sz="2400"/>
            </a:lvl2pPr>
            <a:lvl3pPr>
              <a:buFontTx/>
              <a:buBlip>
                <a:blip r:embed="rId3"/>
              </a:buBlip>
              <a:defRPr sz="2000"/>
            </a:lvl3pPr>
            <a:lvl4pPr>
              <a:buFontTx/>
              <a:buBlip>
                <a:blip r:embed="rId4"/>
              </a:buBlip>
              <a:defRPr sz="1800"/>
            </a:lvl4pPr>
            <a:lvl5pPr>
              <a:buFontTx/>
              <a:buBlip>
                <a:blip r:embed="rId5"/>
              </a:buBlip>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Slide Number Placeholder 5"/>
          <p:cNvSpPr>
            <a:spLocks noGrp="1"/>
          </p:cNvSpPr>
          <p:nvPr>
            <p:ph type="sldNum" sz="quarter" idx="12"/>
          </p:nvPr>
        </p:nvSpPr>
        <p:spPr>
          <a:xfrm>
            <a:off x="179512" y="6492875"/>
            <a:ext cx="576064" cy="365125"/>
          </a:xfrm>
          <a:prstGeom prst="rect">
            <a:avLst/>
          </a:prstGeom>
        </p:spPr>
        <p:txBody>
          <a:bodyPr/>
          <a:lstStyle/>
          <a:p>
            <a:fld id="{0CD13243-3D31-4DD5-8512-B28F7F2A6CD3}"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8"/>
          <p:cNvSpPr>
            <a:spLocks noGrp="1"/>
          </p:cNvSpPr>
          <p:nvPr>
            <p:ph type="sldNum" sz="quarter" idx="12"/>
          </p:nvPr>
        </p:nvSpPr>
        <p:spPr>
          <a:xfrm>
            <a:off x="179512"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128792" cy="1143000"/>
          </a:xfrm>
        </p:spPr>
        <p:txBody>
          <a:bodyPr/>
          <a:lstStyle/>
          <a:p>
            <a:r>
              <a:rPr lang="en-US" smtClean="0"/>
              <a:t>Click to edit Master title style</a:t>
            </a:r>
            <a:endParaRPr lang="en-IN" dirty="0"/>
          </a:p>
        </p:txBody>
      </p:sp>
      <p:sp>
        <p:nvSpPr>
          <p:cNvPr id="5" name="Slide Number Placeholder 4"/>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95536"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7452320" cy="706090"/>
          </a:xfrm>
          <a:prstGeom prst="rect">
            <a:avLst/>
          </a:prstGeom>
          <a:solidFill>
            <a:srgbClr val="002060"/>
          </a:solidFill>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467544" y="105273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hf sldNum="0" hdr="0" dt="0"/>
  <p:txStyles>
    <p:titleStyle>
      <a:lvl1pPr algn="l" defTabSz="914400" rtl="0" eaLnBrk="1" latinLnBrk="0" hangingPunct="1">
        <a:spcBef>
          <a:spcPct val="0"/>
        </a:spcBef>
        <a:buNone/>
        <a:defRPr sz="4000" kern="1200">
          <a:solidFill>
            <a:srgbClr val="99CC00"/>
          </a:solidFill>
          <a:latin typeface="Book Antiqua" pitchFamily="18" charset="0"/>
          <a:ea typeface="Verdana" pitchFamily="34" charset="0"/>
          <a:cs typeface="Verdana" pitchFamily="34" charset="0"/>
        </a:defRPr>
      </a:lvl1pPr>
    </p:titleStyle>
    <p:bodyStyle>
      <a:lvl1pPr marL="342900" indent="-342900" algn="l" defTabSz="914400" rtl="0" eaLnBrk="1" latinLnBrk="0" hangingPunct="1">
        <a:spcBef>
          <a:spcPct val="20000"/>
        </a:spcBef>
        <a:buFontTx/>
        <a:buBlip>
          <a:blip r:embed="rId13"/>
        </a:buBlip>
        <a:defRPr sz="2800" kern="1200">
          <a:solidFill>
            <a:srgbClr val="002060"/>
          </a:solidFill>
          <a:latin typeface="Book Antiqua" pitchFamily="18" charset="0"/>
          <a:ea typeface="+mn-ea"/>
          <a:cs typeface="+mn-cs"/>
        </a:defRPr>
      </a:lvl1pPr>
      <a:lvl2pPr marL="742950" indent="-285750" algn="l" defTabSz="914400" rtl="0" eaLnBrk="1" latinLnBrk="0" hangingPunct="1">
        <a:spcBef>
          <a:spcPct val="20000"/>
        </a:spcBef>
        <a:buFont typeface="Wingdings" pitchFamily="2" charset="2"/>
        <a:buChar char="§"/>
        <a:defRPr sz="2400" kern="1200">
          <a:solidFill>
            <a:srgbClr val="002060"/>
          </a:solidFill>
          <a:latin typeface="Book Antiqu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002060"/>
          </a:solidFill>
          <a:latin typeface="Book Antiqu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002060"/>
          </a:solidFill>
          <a:latin typeface="Book Antiqua" pitchFamily="18" charset="0"/>
          <a:ea typeface="+mn-ea"/>
          <a:cs typeface="+mn-cs"/>
        </a:defRPr>
      </a:lvl4pPr>
      <a:lvl5pPr marL="2057400" indent="-228600" algn="l" defTabSz="914400" rtl="0" eaLnBrk="1" latinLnBrk="0" hangingPunct="1">
        <a:spcBef>
          <a:spcPct val="20000"/>
        </a:spcBef>
        <a:buFont typeface="Courier New" pitchFamily="49" charset="0"/>
        <a:buChar char="o"/>
        <a:defRPr sz="1600" kern="1200">
          <a:solidFill>
            <a:srgbClr val="002060"/>
          </a:solidFill>
          <a:latin typeface="Book Antiq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JUnit</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runner</a:t>
            </a:r>
            <a:endParaRPr lang="en-US" dirty="0"/>
          </a:p>
        </p:txBody>
      </p:sp>
      <p:sp>
        <p:nvSpPr>
          <p:cNvPr id="3" name="Content Placeholder 2"/>
          <p:cNvSpPr>
            <a:spLocks noGrp="1"/>
          </p:cNvSpPr>
          <p:nvPr>
            <p:ph idx="1"/>
          </p:nvPr>
        </p:nvSpPr>
        <p:spPr/>
        <p:txBody>
          <a:bodyPr/>
          <a:lstStyle/>
          <a:p>
            <a:r>
              <a:rPr lang="en-US" b="1" dirty="0" smtClean="0"/>
              <a:t>Test runner</a:t>
            </a:r>
            <a:r>
              <a:rPr lang="en-US" dirty="0" smtClean="0"/>
              <a:t> is used for executing the test cases. Here is an example which assumes </a:t>
            </a:r>
            <a:r>
              <a:rPr lang="en-US" dirty="0" err="1" smtClean="0"/>
              <a:t>TestJunit</a:t>
            </a:r>
            <a:r>
              <a:rPr lang="en-US" dirty="0" smtClean="0"/>
              <a:t> test class already exists.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r>
              <a:rPr lang="en-US" dirty="0" smtClean="0"/>
              <a:t> classes</a:t>
            </a:r>
            <a:endParaRPr lang="en-US" dirty="0"/>
          </a:p>
        </p:txBody>
      </p:sp>
      <p:sp>
        <p:nvSpPr>
          <p:cNvPr id="3" name="Content Placeholder 2"/>
          <p:cNvSpPr>
            <a:spLocks noGrp="1"/>
          </p:cNvSpPr>
          <p:nvPr>
            <p:ph idx="1"/>
          </p:nvPr>
        </p:nvSpPr>
        <p:spPr/>
        <p:txBody>
          <a:bodyPr>
            <a:normAutofit fontScale="92500"/>
          </a:bodyPr>
          <a:lstStyle/>
          <a:p>
            <a:r>
              <a:rPr lang="en-US" dirty="0" smtClean="0"/>
              <a:t>Assert which contain a set of assert methods.</a:t>
            </a:r>
          </a:p>
          <a:p>
            <a:r>
              <a:rPr lang="en-US" dirty="0" err="1" smtClean="0"/>
              <a:t>TestCase</a:t>
            </a:r>
            <a:r>
              <a:rPr lang="en-US" dirty="0" smtClean="0"/>
              <a:t> which contain a test case defines the fixture to run multiple tests.</a:t>
            </a:r>
          </a:p>
          <a:p>
            <a:r>
              <a:rPr lang="en-US" dirty="0" smtClean="0"/>
              <a:t>Result which contain methods to collect the results of executing a test case.</a:t>
            </a:r>
          </a:p>
          <a:p>
            <a:r>
              <a:rPr lang="en-US" dirty="0" smtClean="0"/>
              <a:t>A Failure holds a description of the failed test and the exception that was thrown while running it. </a:t>
            </a:r>
          </a:p>
          <a:p>
            <a:r>
              <a:rPr lang="en-US" dirty="0" err="1" smtClean="0"/>
              <a:t>JUnitCore</a:t>
            </a:r>
            <a:r>
              <a:rPr lang="en-US" dirty="0" smtClean="0"/>
              <a:t> is a facade for running tests. It supports running </a:t>
            </a:r>
            <a:r>
              <a:rPr lang="en-US" dirty="0" err="1" smtClean="0"/>
              <a:t>JUnit</a:t>
            </a:r>
            <a:r>
              <a:rPr lang="en-US" dirty="0" smtClean="0"/>
              <a:t> 4 tests, </a:t>
            </a:r>
            <a:r>
              <a:rPr lang="en-US" dirty="0" err="1" smtClean="0"/>
              <a:t>JUnit</a:t>
            </a:r>
            <a:r>
              <a:rPr lang="en-US" dirty="0" smtClean="0"/>
              <a:t> 3.8.x tests, and mixtures.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Assertion methods of </a:t>
            </a:r>
            <a:r>
              <a:rPr lang="en-US" dirty="0" err="1" smtClean="0"/>
              <a:t>org.junit.Assert</a:t>
            </a:r>
            <a:endParaRPr lang="en-US" dirty="0"/>
          </a:p>
        </p:txBody>
      </p:sp>
      <p:graphicFrame>
        <p:nvGraphicFramePr>
          <p:cNvPr id="5" name="Content Placeholder 4"/>
          <p:cNvGraphicFramePr>
            <a:graphicFrameLocks noGrp="1"/>
          </p:cNvGraphicFramePr>
          <p:nvPr>
            <p:ph idx="1"/>
          </p:nvPr>
        </p:nvGraphicFramePr>
        <p:xfrm>
          <a:off x="304800" y="1066800"/>
          <a:ext cx="8229600" cy="5334000"/>
        </p:xfrm>
        <a:graphic>
          <a:graphicData uri="http://schemas.openxmlformats.org/drawingml/2006/table">
            <a:tbl>
              <a:tblPr firstRow="1" bandRow="1">
                <a:tableStyleId>{5C22544A-7EE6-4342-B048-85BDC9FD1C3A}</a:tableStyleId>
              </a:tblPr>
              <a:tblGrid>
                <a:gridCol w="1517650"/>
                <a:gridCol w="6711950"/>
              </a:tblGrid>
              <a:tr h="370840">
                <a:tc>
                  <a:txBody>
                    <a:bodyPr/>
                    <a:lstStyle/>
                    <a:p>
                      <a:r>
                        <a:rPr lang="en-US" dirty="0"/>
                        <a:t>S.N.</a:t>
                      </a:r>
                    </a:p>
                  </a:txBody>
                  <a:tcPr anchor="ctr"/>
                </a:tc>
                <a:tc>
                  <a:txBody>
                    <a:bodyPr/>
                    <a:lstStyle/>
                    <a:p>
                      <a:r>
                        <a:rPr lang="en-US"/>
                        <a:t>Methods &amp; Description</a:t>
                      </a:r>
                    </a:p>
                  </a:txBody>
                  <a:tcPr anchor="ctr"/>
                </a:tc>
              </a:tr>
              <a:tr h="370840">
                <a:tc>
                  <a:txBody>
                    <a:bodyPr/>
                    <a:lstStyle/>
                    <a:p>
                      <a:r>
                        <a:rPr lang="en-US"/>
                        <a:t>1</a:t>
                      </a:r>
                    </a:p>
                  </a:txBody>
                  <a:tcPr anchor="ctr"/>
                </a:tc>
                <a:tc>
                  <a:txBody>
                    <a:bodyPr/>
                    <a:lstStyle/>
                    <a:p>
                      <a:r>
                        <a:rPr lang="en-US" b="1" dirty="0"/>
                        <a:t>void </a:t>
                      </a:r>
                      <a:r>
                        <a:rPr lang="en-US" b="1" dirty="0" err="1"/>
                        <a:t>assertEquals</a:t>
                      </a:r>
                      <a:r>
                        <a:rPr lang="en-US" b="1" dirty="0"/>
                        <a:t>(</a:t>
                      </a:r>
                      <a:r>
                        <a:rPr lang="en-US" b="1" dirty="0" err="1"/>
                        <a:t>boolean</a:t>
                      </a:r>
                      <a:r>
                        <a:rPr lang="en-US" b="1" dirty="0"/>
                        <a:t> expected, </a:t>
                      </a:r>
                      <a:r>
                        <a:rPr lang="en-US" b="1" dirty="0" err="1"/>
                        <a:t>boolean</a:t>
                      </a:r>
                      <a:r>
                        <a:rPr lang="en-US" b="1" dirty="0"/>
                        <a:t> actual</a:t>
                      </a:r>
                      <a:r>
                        <a:rPr lang="en-US" b="1" dirty="0" smtClean="0"/>
                        <a:t>) </a:t>
                      </a:r>
                      <a:r>
                        <a:rPr lang="en-US" dirty="0" smtClean="0"/>
                        <a:t>Check </a:t>
                      </a:r>
                      <a:r>
                        <a:rPr lang="en-US" dirty="0"/>
                        <a:t>that two primitives/Objects are equal</a:t>
                      </a:r>
                    </a:p>
                  </a:txBody>
                  <a:tcPr anchor="ctr"/>
                </a:tc>
              </a:tr>
              <a:tr h="370840">
                <a:tc>
                  <a:txBody>
                    <a:bodyPr/>
                    <a:lstStyle/>
                    <a:p>
                      <a:r>
                        <a:rPr lang="en-US"/>
                        <a:t>2</a:t>
                      </a:r>
                    </a:p>
                  </a:txBody>
                  <a:tcPr anchor="ctr"/>
                </a:tc>
                <a:tc>
                  <a:txBody>
                    <a:bodyPr/>
                    <a:lstStyle/>
                    <a:p>
                      <a:r>
                        <a:rPr lang="en-US" b="1" dirty="0"/>
                        <a:t>void </a:t>
                      </a:r>
                      <a:r>
                        <a:rPr lang="en-US" b="1" dirty="0" err="1"/>
                        <a:t>assertFalse</a:t>
                      </a:r>
                      <a:r>
                        <a:rPr lang="en-US" b="1" dirty="0"/>
                        <a:t>(</a:t>
                      </a:r>
                      <a:r>
                        <a:rPr lang="en-US" b="1" dirty="0" err="1"/>
                        <a:t>boolean</a:t>
                      </a:r>
                      <a:r>
                        <a:rPr lang="en-US" b="1" dirty="0"/>
                        <a:t> condition</a:t>
                      </a:r>
                      <a:r>
                        <a:rPr lang="en-US" b="1" dirty="0" smtClean="0"/>
                        <a:t>) </a:t>
                      </a:r>
                      <a:r>
                        <a:rPr lang="en-US" dirty="0" smtClean="0"/>
                        <a:t>Check </a:t>
                      </a:r>
                      <a:r>
                        <a:rPr lang="en-US" dirty="0"/>
                        <a:t>that a condition is false</a:t>
                      </a:r>
                    </a:p>
                  </a:txBody>
                  <a:tcPr anchor="ctr"/>
                </a:tc>
              </a:tr>
              <a:tr h="370840">
                <a:tc>
                  <a:txBody>
                    <a:bodyPr/>
                    <a:lstStyle/>
                    <a:p>
                      <a:r>
                        <a:rPr lang="en-US"/>
                        <a:t>3</a:t>
                      </a:r>
                    </a:p>
                  </a:txBody>
                  <a:tcPr anchor="ctr"/>
                </a:tc>
                <a:tc>
                  <a:txBody>
                    <a:bodyPr/>
                    <a:lstStyle/>
                    <a:p>
                      <a:r>
                        <a:rPr lang="en-US" b="1" dirty="0"/>
                        <a:t>void </a:t>
                      </a:r>
                      <a:r>
                        <a:rPr lang="en-US" b="1" dirty="0" err="1"/>
                        <a:t>assertNotNull</a:t>
                      </a:r>
                      <a:r>
                        <a:rPr lang="en-US" b="1" dirty="0"/>
                        <a:t>(Object </a:t>
                      </a:r>
                      <a:r>
                        <a:rPr lang="en-US" b="1" dirty="0" err="1"/>
                        <a:t>object</a:t>
                      </a:r>
                      <a:r>
                        <a:rPr lang="en-US" b="1" dirty="0" smtClean="0"/>
                        <a:t>) </a:t>
                      </a:r>
                      <a:r>
                        <a:rPr lang="en-US" dirty="0" smtClean="0"/>
                        <a:t>Check </a:t>
                      </a:r>
                      <a:r>
                        <a:rPr lang="en-US" dirty="0"/>
                        <a:t>that an object isn't null.</a:t>
                      </a:r>
                    </a:p>
                  </a:txBody>
                  <a:tcPr anchor="ctr"/>
                </a:tc>
              </a:tr>
              <a:tr h="370840">
                <a:tc>
                  <a:txBody>
                    <a:bodyPr/>
                    <a:lstStyle/>
                    <a:p>
                      <a:r>
                        <a:rPr lang="en-US"/>
                        <a:t>4</a:t>
                      </a:r>
                    </a:p>
                  </a:txBody>
                  <a:tcPr anchor="ctr"/>
                </a:tc>
                <a:tc>
                  <a:txBody>
                    <a:bodyPr/>
                    <a:lstStyle/>
                    <a:p>
                      <a:r>
                        <a:rPr lang="en-US" b="1" dirty="0"/>
                        <a:t>void </a:t>
                      </a:r>
                      <a:r>
                        <a:rPr lang="en-US" b="1" dirty="0" err="1"/>
                        <a:t>assertNull</a:t>
                      </a:r>
                      <a:r>
                        <a:rPr lang="en-US" b="1" dirty="0"/>
                        <a:t>(Object </a:t>
                      </a:r>
                      <a:r>
                        <a:rPr lang="en-US" b="1" dirty="0" err="1"/>
                        <a:t>object</a:t>
                      </a:r>
                      <a:r>
                        <a:rPr lang="en-US" b="1" dirty="0" smtClean="0"/>
                        <a:t>) </a:t>
                      </a:r>
                      <a:r>
                        <a:rPr lang="en-US" dirty="0" smtClean="0"/>
                        <a:t>Check </a:t>
                      </a:r>
                      <a:r>
                        <a:rPr lang="en-US" dirty="0"/>
                        <a:t>that an object is null</a:t>
                      </a:r>
                    </a:p>
                  </a:txBody>
                  <a:tcPr anchor="ctr"/>
                </a:tc>
              </a:tr>
              <a:tr h="370840">
                <a:tc>
                  <a:txBody>
                    <a:bodyPr/>
                    <a:lstStyle/>
                    <a:p>
                      <a:r>
                        <a:rPr lang="en-US"/>
                        <a:t>5</a:t>
                      </a:r>
                    </a:p>
                  </a:txBody>
                  <a:tcPr anchor="ctr"/>
                </a:tc>
                <a:tc>
                  <a:txBody>
                    <a:bodyPr/>
                    <a:lstStyle/>
                    <a:p>
                      <a:r>
                        <a:rPr lang="en-US" b="1" dirty="0"/>
                        <a:t>void </a:t>
                      </a:r>
                      <a:r>
                        <a:rPr lang="en-US" b="1" dirty="0" err="1"/>
                        <a:t>assertTrue</a:t>
                      </a:r>
                      <a:r>
                        <a:rPr lang="en-US" b="1" dirty="0"/>
                        <a:t>(</a:t>
                      </a:r>
                      <a:r>
                        <a:rPr lang="en-US" b="1" dirty="0" err="1"/>
                        <a:t>boolean</a:t>
                      </a:r>
                      <a:r>
                        <a:rPr lang="en-US" b="1" dirty="0"/>
                        <a:t> condition</a:t>
                      </a:r>
                      <a:r>
                        <a:rPr lang="en-US" b="1" dirty="0" smtClean="0"/>
                        <a:t>) </a:t>
                      </a:r>
                      <a:r>
                        <a:rPr lang="en-US" dirty="0" smtClean="0"/>
                        <a:t>Check </a:t>
                      </a:r>
                      <a:r>
                        <a:rPr lang="en-US" dirty="0"/>
                        <a:t>that a condition is true.</a:t>
                      </a:r>
                    </a:p>
                  </a:txBody>
                  <a:tcPr anchor="ctr"/>
                </a:tc>
              </a:tr>
              <a:tr h="370840">
                <a:tc>
                  <a:txBody>
                    <a:bodyPr/>
                    <a:lstStyle/>
                    <a:p>
                      <a:r>
                        <a:rPr lang="en-US"/>
                        <a:t>6</a:t>
                      </a:r>
                    </a:p>
                  </a:txBody>
                  <a:tcPr anchor="ctr"/>
                </a:tc>
                <a:tc>
                  <a:txBody>
                    <a:bodyPr/>
                    <a:lstStyle/>
                    <a:p>
                      <a:r>
                        <a:rPr lang="en-US" b="1" dirty="0"/>
                        <a:t>void fail</a:t>
                      </a:r>
                      <a:r>
                        <a:rPr lang="en-US" b="1" dirty="0" smtClean="0"/>
                        <a:t>()  </a:t>
                      </a:r>
                      <a:r>
                        <a:rPr lang="en-US" dirty="0" smtClean="0"/>
                        <a:t>Fails </a:t>
                      </a:r>
                      <a:r>
                        <a:rPr lang="en-US" dirty="0"/>
                        <a:t>a test with no message</a:t>
                      </a:r>
                    </a:p>
                  </a:txBody>
                  <a:tcPr anchor="ctr"/>
                </a:tc>
              </a:tr>
              <a:tr h="894080">
                <a:tc>
                  <a:txBody>
                    <a:bodyPr/>
                    <a:lstStyle/>
                    <a:p>
                      <a:r>
                        <a:rPr lang="en-US" dirty="0" smtClean="0"/>
                        <a:t>7</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void </a:t>
                      </a:r>
                      <a:r>
                        <a:rPr lang="en-US" b="1" dirty="0" err="1" smtClean="0"/>
                        <a:t>assertSame</a:t>
                      </a:r>
                      <a:r>
                        <a:rPr lang="en-US" b="1" dirty="0" smtClean="0"/>
                        <a:t>(</a:t>
                      </a:r>
                      <a:r>
                        <a:rPr lang="en-US" b="1" dirty="0" err="1" smtClean="0"/>
                        <a:t>boolean</a:t>
                      </a:r>
                      <a:r>
                        <a:rPr lang="en-US" b="1" dirty="0" smtClean="0"/>
                        <a:t> condition)</a:t>
                      </a:r>
                      <a:r>
                        <a:rPr lang="en-US" dirty="0" smtClean="0"/>
                        <a:t/>
                      </a:r>
                      <a:br>
                        <a:rPr lang="en-US" dirty="0" smtClean="0"/>
                      </a:br>
                      <a:r>
                        <a:rPr lang="en-US" dirty="0" smtClean="0"/>
                        <a:t>The </a:t>
                      </a:r>
                      <a:r>
                        <a:rPr lang="en-US" dirty="0" err="1" smtClean="0"/>
                        <a:t>assertSame</a:t>
                      </a:r>
                      <a:r>
                        <a:rPr lang="en-US" dirty="0" smtClean="0"/>
                        <a:t>() methods tests if two object references point to the same object</a:t>
                      </a:r>
                      <a:endParaRPr lang="en-US" dirty="0"/>
                    </a:p>
                  </a:txBody>
                  <a:tcPr/>
                </a:tc>
              </a:tr>
              <a:tr h="370840">
                <a:tc>
                  <a:txBody>
                    <a:bodyPr/>
                    <a:lstStyle/>
                    <a:p>
                      <a:r>
                        <a:rPr lang="en-US" dirty="0" smtClean="0"/>
                        <a:t>8</a:t>
                      </a:r>
                      <a:endParaRPr lang="en-US" dirty="0"/>
                    </a:p>
                  </a:txBody>
                  <a:tcPr anchor="ctr"/>
                </a:tc>
                <a:tc>
                  <a:txBody>
                    <a:bodyPr/>
                    <a:lstStyle/>
                    <a:p>
                      <a:r>
                        <a:rPr lang="en-US" b="1" dirty="0"/>
                        <a:t>void </a:t>
                      </a:r>
                      <a:r>
                        <a:rPr lang="en-US" b="1" dirty="0" err="1"/>
                        <a:t>assertNotSame</a:t>
                      </a:r>
                      <a:r>
                        <a:rPr lang="en-US" b="1" dirty="0"/>
                        <a:t>(</a:t>
                      </a:r>
                      <a:r>
                        <a:rPr lang="en-US" b="1" dirty="0" err="1"/>
                        <a:t>boolean</a:t>
                      </a:r>
                      <a:r>
                        <a:rPr lang="en-US" b="1" dirty="0"/>
                        <a:t> condition</a:t>
                      </a:r>
                      <a:r>
                        <a:rPr lang="en-US" b="1" dirty="0" smtClean="0"/>
                        <a:t>)  </a:t>
                      </a:r>
                      <a:r>
                        <a:rPr lang="en-US" dirty="0" smtClean="0"/>
                        <a:t>The </a:t>
                      </a:r>
                      <a:r>
                        <a:rPr lang="en-US" dirty="0" err="1"/>
                        <a:t>assertNotSame</a:t>
                      </a:r>
                      <a:r>
                        <a:rPr lang="en-US" dirty="0"/>
                        <a:t>() methods tests if two object references not point to the same object</a:t>
                      </a:r>
                    </a:p>
                  </a:txBody>
                  <a:tcPr anchor="ctr"/>
                </a:tc>
              </a:tr>
              <a:tr h="370840">
                <a:tc>
                  <a:txBody>
                    <a:bodyPr/>
                    <a:lstStyle/>
                    <a:p>
                      <a:r>
                        <a:rPr lang="en-US" dirty="0" smtClean="0"/>
                        <a:t>9</a:t>
                      </a:r>
                      <a:endParaRPr lang="en-US" dirty="0"/>
                    </a:p>
                  </a:txBody>
                  <a:tcPr anchor="ctr"/>
                </a:tc>
                <a:tc>
                  <a:txBody>
                    <a:bodyPr/>
                    <a:lstStyle/>
                    <a:p>
                      <a:r>
                        <a:rPr lang="en-US" b="1" dirty="0" smtClean="0"/>
                        <a:t>void </a:t>
                      </a:r>
                      <a:r>
                        <a:rPr lang="en-US" b="1" dirty="0" err="1" smtClean="0"/>
                        <a:t>assertArrayEquals</a:t>
                      </a:r>
                      <a:r>
                        <a:rPr lang="en-US" b="1" dirty="0" smtClean="0"/>
                        <a:t>(</a:t>
                      </a:r>
                      <a:r>
                        <a:rPr lang="en-US" b="1" dirty="0" err="1" smtClean="0"/>
                        <a:t>expectedArray</a:t>
                      </a:r>
                      <a:r>
                        <a:rPr lang="en-US" b="1" dirty="0" smtClean="0"/>
                        <a:t>, </a:t>
                      </a:r>
                      <a:r>
                        <a:rPr lang="en-US" b="1" dirty="0" err="1" smtClean="0"/>
                        <a:t>resultArray</a:t>
                      </a:r>
                      <a:r>
                        <a:rPr lang="en-US" b="1" dirty="0" smtClean="0"/>
                        <a:t>)</a:t>
                      </a:r>
                      <a:r>
                        <a:rPr lang="en-US" b="1" baseline="0" dirty="0" smtClean="0"/>
                        <a:t>  </a:t>
                      </a:r>
                      <a:r>
                        <a:rPr lang="en-US" dirty="0" smtClean="0"/>
                        <a:t>The </a:t>
                      </a:r>
                      <a:r>
                        <a:rPr lang="en-US" dirty="0" err="1" smtClean="0"/>
                        <a:t>assertArrayEquals</a:t>
                      </a:r>
                      <a:r>
                        <a:rPr lang="en-US" dirty="0" smtClean="0"/>
                        <a:t>() method will test whether two arrays are equal to each other.</a:t>
                      </a:r>
                      <a:endParaRPr lang="en-US" dirty="0"/>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a:t>
            </a:r>
            <a:r>
              <a:rPr lang="en-US" dirty="0" err="1" smtClean="0"/>
              <a:t>org.junit.TestCase</a:t>
            </a:r>
            <a:endParaRPr lang="en-US" dirty="0"/>
          </a:p>
        </p:txBody>
      </p:sp>
      <p:graphicFrame>
        <p:nvGraphicFramePr>
          <p:cNvPr id="5" name="Content Placeholder 4"/>
          <p:cNvGraphicFramePr>
            <a:graphicFrameLocks noGrp="1"/>
          </p:cNvGraphicFramePr>
          <p:nvPr>
            <p:ph idx="1"/>
          </p:nvPr>
        </p:nvGraphicFramePr>
        <p:xfrm>
          <a:off x="228600" y="1066800"/>
          <a:ext cx="8610600" cy="4516120"/>
        </p:xfrm>
        <a:graphic>
          <a:graphicData uri="http://schemas.openxmlformats.org/drawingml/2006/table">
            <a:tbl>
              <a:tblPr firstRow="1" bandRow="1">
                <a:tableStyleId>{5C22544A-7EE6-4342-B048-85BDC9FD1C3A}</a:tableStyleId>
              </a:tblPr>
              <a:tblGrid>
                <a:gridCol w="685800"/>
                <a:gridCol w="7924800"/>
              </a:tblGrid>
              <a:tr h="370840">
                <a:tc>
                  <a:txBody>
                    <a:bodyPr/>
                    <a:lstStyle/>
                    <a:p>
                      <a:r>
                        <a:rPr lang="en-US" dirty="0"/>
                        <a:t>S.N.</a:t>
                      </a:r>
                    </a:p>
                  </a:txBody>
                  <a:tcPr anchor="ctr"/>
                </a:tc>
                <a:tc>
                  <a:txBody>
                    <a:bodyPr/>
                    <a:lstStyle/>
                    <a:p>
                      <a:r>
                        <a:rPr lang="en-US"/>
                        <a:t>Methods &amp; Description</a:t>
                      </a:r>
                    </a:p>
                  </a:txBody>
                  <a:tcPr anchor="ctr"/>
                </a:tc>
              </a:tr>
              <a:tr h="370840">
                <a:tc>
                  <a:txBody>
                    <a:bodyPr/>
                    <a:lstStyle/>
                    <a:p>
                      <a:r>
                        <a:rPr lang="en-US" sz="1800" dirty="0"/>
                        <a:t>1</a:t>
                      </a:r>
                    </a:p>
                  </a:txBody>
                  <a:tcPr anchor="ctr"/>
                </a:tc>
                <a:tc>
                  <a:txBody>
                    <a:bodyPr/>
                    <a:lstStyle/>
                    <a:p>
                      <a:r>
                        <a:rPr lang="en-US" sz="1800" b="1" dirty="0" err="1"/>
                        <a:t>int</a:t>
                      </a:r>
                      <a:r>
                        <a:rPr lang="en-US" sz="1800" b="1" dirty="0"/>
                        <a:t> </a:t>
                      </a:r>
                      <a:r>
                        <a:rPr lang="en-US" sz="1800" b="1" dirty="0" err="1"/>
                        <a:t>countTestCases</a:t>
                      </a:r>
                      <a:r>
                        <a:rPr lang="en-US" sz="1800" b="1" dirty="0" smtClean="0"/>
                        <a:t>() : </a:t>
                      </a:r>
                      <a:r>
                        <a:rPr lang="en-US" sz="1800" dirty="0" smtClean="0"/>
                        <a:t>Counts </a:t>
                      </a:r>
                      <a:r>
                        <a:rPr lang="en-US" sz="1800" dirty="0"/>
                        <a:t>the number of test cases executed by run(</a:t>
                      </a:r>
                      <a:r>
                        <a:rPr lang="en-US" sz="1800" dirty="0" err="1"/>
                        <a:t>TestResult</a:t>
                      </a:r>
                      <a:r>
                        <a:rPr lang="en-US" sz="1800" dirty="0"/>
                        <a:t> result).</a:t>
                      </a:r>
                    </a:p>
                  </a:txBody>
                  <a:tcPr anchor="ctr"/>
                </a:tc>
              </a:tr>
              <a:tr h="370840">
                <a:tc>
                  <a:txBody>
                    <a:bodyPr/>
                    <a:lstStyle/>
                    <a:p>
                      <a:r>
                        <a:rPr lang="en-US" sz="1800"/>
                        <a:t>2</a:t>
                      </a:r>
                    </a:p>
                  </a:txBody>
                  <a:tcPr anchor="ctr"/>
                </a:tc>
                <a:tc>
                  <a:txBody>
                    <a:bodyPr/>
                    <a:lstStyle/>
                    <a:p>
                      <a:r>
                        <a:rPr lang="en-US" sz="1800" b="1" dirty="0" err="1"/>
                        <a:t>TestResult</a:t>
                      </a:r>
                      <a:r>
                        <a:rPr lang="en-US" sz="1800" b="1" dirty="0"/>
                        <a:t> </a:t>
                      </a:r>
                      <a:r>
                        <a:rPr lang="en-US" sz="1800" b="1" dirty="0" err="1"/>
                        <a:t>createResult</a:t>
                      </a:r>
                      <a:r>
                        <a:rPr lang="en-US" sz="1800" b="1" dirty="0" smtClean="0"/>
                        <a:t>() :</a:t>
                      </a:r>
                      <a:r>
                        <a:rPr lang="en-US" sz="1800" dirty="0" smtClean="0"/>
                        <a:t>Creates </a:t>
                      </a:r>
                      <a:r>
                        <a:rPr lang="en-US" sz="1800" dirty="0"/>
                        <a:t>a default </a:t>
                      </a:r>
                      <a:r>
                        <a:rPr lang="en-US" sz="1800" dirty="0" err="1"/>
                        <a:t>TestResult</a:t>
                      </a:r>
                      <a:r>
                        <a:rPr lang="en-US" sz="1800" dirty="0"/>
                        <a:t> object.</a:t>
                      </a:r>
                    </a:p>
                  </a:txBody>
                  <a:tcPr anchor="ctr"/>
                </a:tc>
              </a:tr>
              <a:tr h="370840">
                <a:tc>
                  <a:txBody>
                    <a:bodyPr/>
                    <a:lstStyle/>
                    <a:p>
                      <a:r>
                        <a:rPr lang="en-US" sz="1800"/>
                        <a:t>3</a:t>
                      </a:r>
                    </a:p>
                  </a:txBody>
                  <a:tcPr anchor="ctr"/>
                </a:tc>
                <a:tc>
                  <a:txBody>
                    <a:bodyPr/>
                    <a:lstStyle/>
                    <a:p>
                      <a:r>
                        <a:rPr lang="en-US" sz="1800" b="1" dirty="0"/>
                        <a:t>String </a:t>
                      </a:r>
                      <a:r>
                        <a:rPr lang="en-US" sz="1800" b="1" dirty="0" err="1"/>
                        <a:t>getName</a:t>
                      </a:r>
                      <a:r>
                        <a:rPr lang="en-US" sz="1800" b="1" dirty="0" smtClean="0"/>
                        <a:t>() :</a:t>
                      </a:r>
                      <a:r>
                        <a:rPr lang="en-US" sz="1800" dirty="0" smtClean="0"/>
                        <a:t>Gets </a:t>
                      </a:r>
                      <a:r>
                        <a:rPr lang="en-US" sz="1800" dirty="0"/>
                        <a:t>the name of a </a:t>
                      </a:r>
                      <a:r>
                        <a:rPr lang="en-US" sz="1800" dirty="0" err="1"/>
                        <a:t>TestCase</a:t>
                      </a:r>
                      <a:r>
                        <a:rPr lang="en-US" sz="1800" dirty="0"/>
                        <a:t>.</a:t>
                      </a:r>
                    </a:p>
                  </a:txBody>
                  <a:tcPr anchor="ctr"/>
                </a:tc>
              </a:tr>
              <a:tr h="370840">
                <a:tc>
                  <a:txBody>
                    <a:bodyPr/>
                    <a:lstStyle/>
                    <a:p>
                      <a:r>
                        <a:rPr lang="en-US" sz="1800"/>
                        <a:t>4</a:t>
                      </a:r>
                    </a:p>
                  </a:txBody>
                  <a:tcPr anchor="ctr"/>
                </a:tc>
                <a:tc>
                  <a:txBody>
                    <a:bodyPr/>
                    <a:lstStyle/>
                    <a:p>
                      <a:r>
                        <a:rPr lang="en-US" sz="1800" b="1" dirty="0" err="1"/>
                        <a:t>TestResult</a:t>
                      </a:r>
                      <a:r>
                        <a:rPr lang="en-US" sz="1800" b="1" dirty="0"/>
                        <a:t> run</a:t>
                      </a:r>
                      <a:r>
                        <a:rPr lang="en-US" sz="1800" b="1" dirty="0" smtClean="0"/>
                        <a:t>() : </a:t>
                      </a:r>
                      <a:r>
                        <a:rPr lang="en-US" sz="1800" dirty="0" smtClean="0"/>
                        <a:t>A </a:t>
                      </a:r>
                      <a:r>
                        <a:rPr lang="en-US" sz="1800" dirty="0"/>
                        <a:t>convenience method to run this test, collecting the results with a default </a:t>
                      </a:r>
                      <a:r>
                        <a:rPr lang="en-US" sz="1800" dirty="0" err="1"/>
                        <a:t>TestResult</a:t>
                      </a:r>
                      <a:r>
                        <a:rPr lang="en-US" sz="1800" dirty="0"/>
                        <a:t> object.</a:t>
                      </a:r>
                    </a:p>
                  </a:txBody>
                  <a:tcPr anchor="ctr"/>
                </a:tc>
              </a:tr>
              <a:tr h="370840">
                <a:tc>
                  <a:txBody>
                    <a:bodyPr/>
                    <a:lstStyle/>
                    <a:p>
                      <a:r>
                        <a:rPr lang="en-US" sz="1800"/>
                        <a:t>5</a:t>
                      </a:r>
                    </a:p>
                  </a:txBody>
                  <a:tcPr anchor="ctr"/>
                </a:tc>
                <a:tc>
                  <a:txBody>
                    <a:bodyPr/>
                    <a:lstStyle/>
                    <a:p>
                      <a:r>
                        <a:rPr lang="en-US" sz="1800" b="1" dirty="0"/>
                        <a:t>void run(</a:t>
                      </a:r>
                      <a:r>
                        <a:rPr lang="en-US" sz="1800" b="1" dirty="0" err="1"/>
                        <a:t>TestResult</a:t>
                      </a:r>
                      <a:r>
                        <a:rPr lang="en-US" sz="1800" b="1" dirty="0"/>
                        <a:t> </a:t>
                      </a:r>
                      <a:r>
                        <a:rPr lang="en-US" sz="1800" b="1" dirty="0" smtClean="0"/>
                        <a:t>result)</a:t>
                      </a:r>
                      <a:r>
                        <a:rPr lang="en-US" sz="1800" dirty="0" smtClean="0"/>
                        <a:t>:   Runs </a:t>
                      </a:r>
                      <a:r>
                        <a:rPr lang="en-US" sz="1800" dirty="0"/>
                        <a:t>the test case and collects the results in </a:t>
                      </a:r>
                      <a:r>
                        <a:rPr lang="en-US" sz="1800" dirty="0" err="1"/>
                        <a:t>TestResult</a:t>
                      </a:r>
                      <a:r>
                        <a:rPr lang="en-US" sz="1800" dirty="0"/>
                        <a:t>.</a:t>
                      </a:r>
                    </a:p>
                  </a:txBody>
                  <a:tcPr anchor="ctr"/>
                </a:tc>
              </a:tr>
              <a:tr h="370840">
                <a:tc>
                  <a:txBody>
                    <a:bodyPr/>
                    <a:lstStyle/>
                    <a:p>
                      <a:r>
                        <a:rPr lang="en-US" sz="1800"/>
                        <a:t>6</a:t>
                      </a:r>
                    </a:p>
                  </a:txBody>
                  <a:tcPr anchor="ctr"/>
                </a:tc>
                <a:tc>
                  <a:txBody>
                    <a:bodyPr/>
                    <a:lstStyle/>
                    <a:p>
                      <a:r>
                        <a:rPr lang="en-US" sz="1800" b="1" dirty="0"/>
                        <a:t>void </a:t>
                      </a:r>
                      <a:r>
                        <a:rPr lang="en-US" sz="1800" b="1" dirty="0" err="1"/>
                        <a:t>setName</a:t>
                      </a:r>
                      <a:r>
                        <a:rPr lang="en-US" sz="1800" b="1" dirty="0"/>
                        <a:t>(String name</a:t>
                      </a:r>
                      <a:r>
                        <a:rPr lang="en-US" sz="1800" b="1" dirty="0" smtClean="0"/>
                        <a:t>) : </a:t>
                      </a:r>
                      <a:r>
                        <a:rPr lang="en-US" sz="1800" dirty="0" smtClean="0"/>
                        <a:t>Sets </a:t>
                      </a:r>
                      <a:r>
                        <a:rPr lang="en-US" sz="1800" dirty="0"/>
                        <a:t>the name of a </a:t>
                      </a:r>
                      <a:r>
                        <a:rPr lang="en-US" sz="1800" dirty="0" err="1"/>
                        <a:t>TestCase</a:t>
                      </a:r>
                      <a:r>
                        <a:rPr lang="en-US" sz="1800" dirty="0"/>
                        <a:t>.</a:t>
                      </a:r>
                    </a:p>
                  </a:txBody>
                  <a:tcPr anchor="ctr"/>
                </a:tc>
              </a:tr>
              <a:tr h="370840">
                <a:tc>
                  <a:txBody>
                    <a:bodyPr/>
                    <a:lstStyle/>
                    <a:p>
                      <a:r>
                        <a:rPr lang="en-US" sz="1800"/>
                        <a:t>7</a:t>
                      </a:r>
                    </a:p>
                  </a:txBody>
                  <a:tcPr anchor="ctr"/>
                </a:tc>
                <a:tc>
                  <a:txBody>
                    <a:bodyPr/>
                    <a:lstStyle/>
                    <a:p>
                      <a:r>
                        <a:rPr lang="en-US" sz="1800" b="1" dirty="0"/>
                        <a:t>void </a:t>
                      </a:r>
                      <a:r>
                        <a:rPr lang="en-US" sz="1800" b="1" dirty="0" err="1"/>
                        <a:t>setUp</a:t>
                      </a:r>
                      <a:r>
                        <a:rPr lang="en-US" sz="1800" b="1" dirty="0" smtClean="0"/>
                        <a:t>() :  </a:t>
                      </a:r>
                      <a:r>
                        <a:rPr lang="en-US" sz="1800" dirty="0" smtClean="0"/>
                        <a:t>Sets </a:t>
                      </a:r>
                      <a:r>
                        <a:rPr lang="en-US" sz="1800" dirty="0"/>
                        <a:t>up the fixture, for example, open a network connection.</a:t>
                      </a:r>
                    </a:p>
                  </a:txBody>
                  <a:tcPr anchor="ctr"/>
                </a:tc>
              </a:tr>
              <a:tr h="370840">
                <a:tc>
                  <a:txBody>
                    <a:bodyPr/>
                    <a:lstStyle/>
                    <a:p>
                      <a:r>
                        <a:rPr lang="en-US" sz="1800"/>
                        <a:t>8</a:t>
                      </a:r>
                    </a:p>
                  </a:txBody>
                  <a:tcPr anchor="ctr"/>
                </a:tc>
                <a:tc>
                  <a:txBody>
                    <a:bodyPr/>
                    <a:lstStyle/>
                    <a:p>
                      <a:r>
                        <a:rPr lang="en-US" sz="1800" b="1" dirty="0"/>
                        <a:t>void </a:t>
                      </a:r>
                      <a:r>
                        <a:rPr lang="en-US" sz="1800" b="1" dirty="0" err="1"/>
                        <a:t>tearDown</a:t>
                      </a:r>
                      <a:r>
                        <a:rPr lang="en-US" sz="1800" b="1" dirty="0" smtClean="0"/>
                        <a:t>() : </a:t>
                      </a:r>
                      <a:r>
                        <a:rPr lang="en-US" sz="1800" dirty="0" smtClean="0"/>
                        <a:t>Tears </a:t>
                      </a:r>
                      <a:r>
                        <a:rPr lang="en-US" sz="1800" dirty="0"/>
                        <a:t>down the fixture, for example, close a network connection.</a:t>
                      </a:r>
                    </a:p>
                  </a:txBody>
                  <a:tcPr anchor="ctr"/>
                </a:tc>
              </a:tr>
              <a:tr h="370840">
                <a:tc>
                  <a:txBody>
                    <a:bodyPr/>
                    <a:lstStyle/>
                    <a:p>
                      <a:r>
                        <a:rPr lang="en-US" sz="1800"/>
                        <a:t>9</a:t>
                      </a:r>
                    </a:p>
                  </a:txBody>
                  <a:tcPr anchor="ctr"/>
                </a:tc>
                <a:tc>
                  <a:txBody>
                    <a:bodyPr/>
                    <a:lstStyle/>
                    <a:p>
                      <a:r>
                        <a:rPr lang="en-US" sz="1800" b="1" dirty="0"/>
                        <a:t>String </a:t>
                      </a:r>
                      <a:r>
                        <a:rPr lang="en-US" sz="1800" b="1" dirty="0" err="1"/>
                        <a:t>toString</a:t>
                      </a:r>
                      <a:r>
                        <a:rPr lang="en-US" sz="1800" b="1" dirty="0" smtClean="0"/>
                        <a:t>() : </a:t>
                      </a:r>
                      <a:r>
                        <a:rPr lang="en-US" sz="1800" dirty="0" smtClean="0"/>
                        <a:t>Returns </a:t>
                      </a:r>
                      <a:r>
                        <a:rPr lang="en-US" sz="1800" dirty="0"/>
                        <a:t>a string representation of the test case.</a:t>
                      </a: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class methods</a:t>
            </a:r>
            <a:endParaRPr lang="en-US" dirty="0"/>
          </a:p>
        </p:txBody>
      </p:sp>
      <p:graphicFrame>
        <p:nvGraphicFramePr>
          <p:cNvPr id="5" name="Content Placeholder 4"/>
          <p:cNvGraphicFramePr>
            <a:graphicFrameLocks noGrp="1"/>
          </p:cNvGraphicFramePr>
          <p:nvPr>
            <p:ph idx="1"/>
          </p:nvPr>
        </p:nvGraphicFramePr>
        <p:xfrm>
          <a:off x="539750" y="1557338"/>
          <a:ext cx="8229600" cy="4348480"/>
        </p:xfrm>
        <a:graphic>
          <a:graphicData uri="http://schemas.openxmlformats.org/drawingml/2006/table">
            <a:tbl>
              <a:tblPr firstRow="1" bandRow="1">
                <a:tableStyleId>{5C22544A-7EE6-4342-B048-85BDC9FD1C3A}</a:tableStyleId>
              </a:tblPr>
              <a:tblGrid>
                <a:gridCol w="755650"/>
                <a:gridCol w="7473950"/>
              </a:tblGrid>
              <a:tr h="370840">
                <a:tc>
                  <a:txBody>
                    <a:bodyPr/>
                    <a:lstStyle/>
                    <a:p>
                      <a:r>
                        <a:rPr lang="en-US" dirty="0"/>
                        <a:t>S.N.</a:t>
                      </a:r>
                    </a:p>
                  </a:txBody>
                  <a:tcPr anchor="ctr"/>
                </a:tc>
                <a:tc>
                  <a:txBody>
                    <a:bodyPr/>
                    <a:lstStyle/>
                    <a:p>
                      <a:r>
                        <a:rPr lang="en-US"/>
                        <a:t>Methods &amp; Description</a:t>
                      </a:r>
                    </a:p>
                  </a:txBody>
                  <a:tcPr anchor="ctr"/>
                </a:tc>
              </a:tr>
              <a:tr h="370840">
                <a:tc>
                  <a:txBody>
                    <a:bodyPr/>
                    <a:lstStyle/>
                    <a:p>
                      <a:r>
                        <a:rPr lang="en-US"/>
                        <a:t>1</a:t>
                      </a:r>
                    </a:p>
                  </a:txBody>
                  <a:tcPr anchor="ctr"/>
                </a:tc>
                <a:tc>
                  <a:txBody>
                    <a:bodyPr/>
                    <a:lstStyle/>
                    <a:p>
                      <a:r>
                        <a:rPr lang="en-US" b="1" dirty="0"/>
                        <a:t>void </a:t>
                      </a:r>
                      <a:r>
                        <a:rPr lang="en-US" b="1" dirty="0" err="1"/>
                        <a:t>addError</a:t>
                      </a:r>
                      <a:r>
                        <a:rPr lang="en-US" b="1" dirty="0"/>
                        <a:t>(Test </a:t>
                      </a:r>
                      <a:r>
                        <a:rPr lang="en-US" b="1" dirty="0" err="1"/>
                        <a:t>test</a:t>
                      </a:r>
                      <a:r>
                        <a:rPr lang="en-US" b="1" dirty="0"/>
                        <a:t>, </a:t>
                      </a:r>
                      <a:r>
                        <a:rPr lang="en-US" b="1" dirty="0" err="1"/>
                        <a:t>Throwable</a:t>
                      </a:r>
                      <a:r>
                        <a:rPr lang="en-US" b="1" dirty="0"/>
                        <a:t> t</a:t>
                      </a:r>
                      <a:r>
                        <a:rPr lang="en-US" b="1" dirty="0" smtClean="0"/>
                        <a:t>), </a:t>
                      </a:r>
                      <a:r>
                        <a:rPr lang="en-US" dirty="0" smtClean="0"/>
                        <a:t>Adds </a:t>
                      </a:r>
                      <a:r>
                        <a:rPr lang="en-US" dirty="0"/>
                        <a:t>an error to the list of errors.</a:t>
                      </a:r>
                    </a:p>
                  </a:txBody>
                  <a:tcPr anchor="ctr"/>
                </a:tc>
              </a:tr>
              <a:tr h="370840">
                <a:tc>
                  <a:txBody>
                    <a:bodyPr/>
                    <a:lstStyle/>
                    <a:p>
                      <a:r>
                        <a:rPr lang="en-US"/>
                        <a:t>2</a:t>
                      </a:r>
                    </a:p>
                  </a:txBody>
                  <a:tcPr anchor="ctr"/>
                </a:tc>
                <a:tc>
                  <a:txBody>
                    <a:bodyPr/>
                    <a:lstStyle/>
                    <a:p>
                      <a:r>
                        <a:rPr lang="en-US" b="1" dirty="0"/>
                        <a:t>void </a:t>
                      </a:r>
                      <a:r>
                        <a:rPr lang="en-US" b="1" dirty="0" err="1"/>
                        <a:t>addFailure</a:t>
                      </a:r>
                      <a:r>
                        <a:rPr lang="en-US" b="1" dirty="0"/>
                        <a:t>(Test </a:t>
                      </a:r>
                      <a:r>
                        <a:rPr lang="en-US" b="1" dirty="0" err="1"/>
                        <a:t>test</a:t>
                      </a:r>
                      <a:r>
                        <a:rPr lang="en-US" b="1" dirty="0"/>
                        <a:t>, </a:t>
                      </a:r>
                      <a:r>
                        <a:rPr lang="en-US" b="1" dirty="0" err="1"/>
                        <a:t>AssertionFailedError</a:t>
                      </a:r>
                      <a:r>
                        <a:rPr lang="en-US" b="1" dirty="0"/>
                        <a:t> t</a:t>
                      </a:r>
                      <a:r>
                        <a:rPr lang="en-US" b="1" dirty="0" smtClean="0"/>
                        <a:t>), </a:t>
                      </a:r>
                      <a:r>
                        <a:rPr lang="en-US" dirty="0" smtClean="0"/>
                        <a:t>Adds </a:t>
                      </a:r>
                      <a:r>
                        <a:rPr lang="en-US" dirty="0"/>
                        <a:t>a failure to the list of failures.</a:t>
                      </a:r>
                    </a:p>
                  </a:txBody>
                  <a:tcPr anchor="ctr"/>
                </a:tc>
              </a:tr>
              <a:tr h="370840">
                <a:tc>
                  <a:txBody>
                    <a:bodyPr/>
                    <a:lstStyle/>
                    <a:p>
                      <a:r>
                        <a:rPr lang="en-US"/>
                        <a:t>3</a:t>
                      </a:r>
                    </a:p>
                  </a:txBody>
                  <a:tcPr anchor="ctr"/>
                </a:tc>
                <a:tc>
                  <a:txBody>
                    <a:bodyPr/>
                    <a:lstStyle/>
                    <a:p>
                      <a:r>
                        <a:rPr lang="en-US" b="1" dirty="0"/>
                        <a:t>void </a:t>
                      </a:r>
                      <a:r>
                        <a:rPr lang="en-US" b="1" dirty="0" err="1"/>
                        <a:t>endTest</a:t>
                      </a:r>
                      <a:r>
                        <a:rPr lang="en-US" b="1" dirty="0"/>
                        <a:t>(Test </a:t>
                      </a:r>
                      <a:r>
                        <a:rPr lang="en-US" b="1" dirty="0" err="1"/>
                        <a:t>test</a:t>
                      </a:r>
                      <a:r>
                        <a:rPr lang="en-US" b="1" dirty="0" smtClean="0"/>
                        <a:t>), </a:t>
                      </a:r>
                      <a:r>
                        <a:rPr lang="en-US" dirty="0" smtClean="0"/>
                        <a:t>Informs </a:t>
                      </a:r>
                      <a:r>
                        <a:rPr lang="en-US" dirty="0"/>
                        <a:t>the result that a test was completed.</a:t>
                      </a:r>
                    </a:p>
                  </a:txBody>
                  <a:tcPr anchor="ctr"/>
                </a:tc>
              </a:tr>
              <a:tr h="370840">
                <a:tc>
                  <a:txBody>
                    <a:bodyPr/>
                    <a:lstStyle/>
                    <a:p>
                      <a:r>
                        <a:rPr lang="en-US" dirty="0"/>
                        <a:t>4</a:t>
                      </a:r>
                    </a:p>
                  </a:txBody>
                  <a:tcPr anchor="ctr"/>
                </a:tc>
                <a:tc>
                  <a:txBody>
                    <a:bodyPr/>
                    <a:lstStyle/>
                    <a:p>
                      <a:r>
                        <a:rPr lang="en-US" b="1" dirty="0" err="1"/>
                        <a:t>int</a:t>
                      </a:r>
                      <a:r>
                        <a:rPr lang="en-US" b="1" dirty="0"/>
                        <a:t> </a:t>
                      </a:r>
                      <a:r>
                        <a:rPr lang="en-US" b="1" dirty="0" err="1"/>
                        <a:t>errorCount</a:t>
                      </a:r>
                      <a:r>
                        <a:rPr lang="en-US" b="1" dirty="0" smtClean="0"/>
                        <a:t>(), </a:t>
                      </a:r>
                      <a:r>
                        <a:rPr lang="en-US" dirty="0" smtClean="0"/>
                        <a:t>Gets </a:t>
                      </a:r>
                      <a:r>
                        <a:rPr lang="en-US" dirty="0"/>
                        <a:t>the number of detected errors.</a:t>
                      </a:r>
                    </a:p>
                  </a:txBody>
                  <a:tcPr anchor="ctr"/>
                </a:tc>
              </a:tr>
              <a:tr h="370840">
                <a:tc>
                  <a:txBody>
                    <a:bodyPr/>
                    <a:lstStyle/>
                    <a:p>
                      <a:r>
                        <a:rPr lang="en-US"/>
                        <a:t>5</a:t>
                      </a:r>
                    </a:p>
                  </a:txBody>
                  <a:tcPr anchor="ctr"/>
                </a:tc>
                <a:tc>
                  <a:txBody>
                    <a:bodyPr/>
                    <a:lstStyle/>
                    <a:p>
                      <a:r>
                        <a:rPr lang="en-US" b="1" dirty="0"/>
                        <a:t>Enumeration&lt;</a:t>
                      </a:r>
                      <a:r>
                        <a:rPr lang="en-US" b="1" dirty="0" err="1"/>
                        <a:t>TestFailure</a:t>
                      </a:r>
                      <a:r>
                        <a:rPr lang="en-US" b="1" dirty="0"/>
                        <a:t>&gt; errors</a:t>
                      </a:r>
                      <a:r>
                        <a:rPr lang="en-US" b="1" dirty="0" smtClean="0"/>
                        <a:t>(), </a:t>
                      </a:r>
                      <a:r>
                        <a:rPr lang="en-US" dirty="0" smtClean="0"/>
                        <a:t>Returns </a:t>
                      </a:r>
                      <a:r>
                        <a:rPr lang="en-US" dirty="0"/>
                        <a:t>an Enumeration for the errors.</a:t>
                      </a:r>
                    </a:p>
                  </a:txBody>
                  <a:tcPr anchor="ctr"/>
                </a:tc>
              </a:tr>
              <a:tr h="370840">
                <a:tc>
                  <a:txBody>
                    <a:bodyPr/>
                    <a:lstStyle/>
                    <a:p>
                      <a:r>
                        <a:rPr lang="en-US"/>
                        <a:t>6</a:t>
                      </a:r>
                    </a:p>
                  </a:txBody>
                  <a:tcPr anchor="ctr"/>
                </a:tc>
                <a:tc>
                  <a:txBody>
                    <a:bodyPr/>
                    <a:lstStyle/>
                    <a:p>
                      <a:r>
                        <a:rPr lang="en-US" b="1" dirty="0" err="1"/>
                        <a:t>int</a:t>
                      </a:r>
                      <a:r>
                        <a:rPr lang="en-US" b="1" dirty="0"/>
                        <a:t> </a:t>
                      </a:r>
                      <a:r>
                        <a:rPr lang="en-US" b="1" dirty="0" err="1"/>
                        <a:t>failureCount</a:t>
                      </a:r>
                      <a:r>
                        <a:rPr lang="en-US" b="1" dirty="0" smtClean="0"/>
                        <a:t>(), </a:t>
                      </a:r>
                      <a:r>
                        <a:rPr lang="en-US" dirty="0" smtClean="0"/>
                        <a:t>Gets </a:t>
                      </a:r>
                      <a:r>
                        <a:rPr lang="en-US" dirty="0"/>
                        <a:t>the number of detected failures.</a:t>
                      </a:r>
                    </a:p>
                  </a:txBody>
                  <a:tcPr anchor="ctr"/>
                </a:tc>
              </a:tr>
              <a:tr h="370840">
                <a:tc>
                  <a:txBody>
                    <a:bodyPr/>
                    <a:lstStyle/>
                    <a:p>
                      <a:r>
                        <a:rPr lang="en-US"/>
                        <a:t>7</a:t>
                      </a:r>
                    </a:p>
                  </a:txBody>
                  <a:tcPr anchor="ctr"/>
                </a:tc>
                <a:tc>
                  <a:txBody>
                    <a:bodyPr/>
                    <a:lstStyle/>
                    <a:p>
                      <a:r>
                        <a:rPr lang="en-US" b="1" dirty="0"/>
                        <a:t>void run(</a:t>
                      </a:r>
                      <a:r>
                        <a:rPr lang="en-US" b="1" dirty="0" err="1"/>
                        <a:t>TestCase</a:t>
                      </a:r>
                      <a:r>
                        <a:rPr lang="en-US" b="1" dirty="0"/>
                        <a:t> test</a:t>
                      </a:r>
                      <a:r>
                        <a:rPr lang="en-US" b="1" dirty="0" smtClean="0"/>
                        <a:t>), </a:t>
                      </a:r>
                      <a:r>
                        <a:rPr lang="en-US" dirty="0" smtClean="0"/>
                        <a:t>Runs </a:t>
                      </a:r>
                      <a:r>
                        <a:rPr lang="en-US" dirty="0"/>
                        <a:t>a </a:t>
                      </a:r>
                      <a:r>
                        <a:rPr lang="en-US" dirty="0" err="1"/>
                        <a:t>TestCase</a:t>
                      </a:r>
                      <a:r>
                        <a:rPr lang="en-US" dirty="0"/>
                        <a:t>.</a:t>
                      </a:r>
                    </a:p>
                  </a:txBody>
                  <a:tcPr anchor="ctr"/>
                </a:tc>
              </a:tr>
              <a:tr h="370840">
                <a:tc>
                  <a:txBody>
                    <a:bodyPr/>
                    <a:lstStyle/>
                    <a:p>
                      <a:r>
                        <a:rPr lang="en-US"/>
                        <a:t>8</a:t>
                      </a:r>
                    </a:p>
                  </a:txBody>
                  <a:tcPr anchor="ctr"/>
                </a:tc>
                <a:tc>
                  <a:txBody>
                    <a:bodyPr/>
                    <a:lstStyle/>
                    <a:p>
                      <a:r>
                        <a:rPr lang="en-US" b="1" dirty="0" err="1"/>
                        <a:t>int</a:t>
                      </a:r>
                      <a:r>
                        <a:rPr lang="en-US" b="1" dirty="0"/>
                        <a:t> </a:t>
                      </a:r>
                      <a:r>
                        <a:rPr lang="en-US" b="1" dirty="0" err="1"/>
                        <a:t>int</a:t>
                      </a:r>
                      <a:r>
                        <a:rPr lang="en-US" b="1" dirty="0"/>
                        <a:t> </a:t>
                      </a:r>
                      <a:r>
                        <a:rPr lang="en-US" b="1" dirty="0" err="1"/>
                        <a:t>runCount</a:t>
                      </a:r>
                      <a:r>
                        <a:rPr lang="en-US" b="1" dirty="0" smtClean="0"/>
                        <a:t>(), </a:t>
                      </a:r>
                      <a:r>
                        <a:rPr lang="en-US" dirty="0" smtClean="0"/>
                        <a:t>Gets </a:t>
                      </a:r>
                      <a:r>
                        <a:rPr lang="en-US" dirty="0"/>
                        <a:t>the number of run tests.</a:t>
                      </a:r>
                    </a:p>
                  </a:txBody>
                  <a:tcPr anchor="ctr"/>
                </a:tc>
              </a:tr>
              <a:tr h="370840">
                <a:tc>
                  <a:txBody>
                    <a:bodyPr/>
                    <a:lstStyle/>
                    <a:p>
                      <a:r>
                        <a:rPr lang="en-US"/>
                        <a:t>9</a:t>
                      </a:r>
                    </a:p>
                  </a:txBody>
                  <a:tcPr anchor="ctr"/>
                </a:tc>
                <a:tc>
                  <a:txBody>
                    <a:bodyPr/>
                    <a:lstStyle/>
                    <a:p>
                      <a:r>
                        <a:rPr lang="en-US" b="1" dirty="0"/>
                        <a:t>void </a:t>
                      </a:r>
                      <a:r>
                        <a:rPr lang="en-US" b="1" dirty="0" err="1"/>
                        <a:t>startTest</a:t>
                      </a:r>
                      <a:r>
                        <a:rPr lang="en-US" b="1" dirty="0"/>
                        <a:t>(Test </a:t>
                      </a:r>
                      <a:r>
                        <a:rPr lang="en-US" b="1" dirty="0" err="1"/>
                        <a:t>test</a:t>
                      </a:r>
                      <a:r>
                        <a:rPr lang="en-US" b="1" dirty="0" smtClean="0"/>
                        <a:t>), </a:t>
                      </a:r>
                      <a:r>
                        <a:rPr lang="en-US" dirty="0" smtClean="0"/>
                        <a:t>Informs </a:t>
                      </a:r>
                      <a:r>
                        <a:rPr lang="en-US" dirty="0"/>
                        <a:t>the result that a test will be started.</a:t>
                      </a:r>
                    </a:p>
                  </a:txBody>
                  <a:tcPr anchor="ctr"/>
                </a:tc>
              </a:tr>
              <a:tr h="370840">
                <a:tc>
                  <a:txBody>
                    <a:bodyPr/>
                    <a:lstStyle/>
                    <a:p>
                      <a:r>
                        <a:rPr lang="en-US"/>
                        <a:t>10</a:t>
                      </a:r>
                    </a:p>
                  </a:txBody>
                  <a:tcPr anchor="ctr"/>
                </a:tc>
                <a:tc>
                  <a:txBody>
                    <a:bodyPr/>
                    <a:lstStyle/>
                    <a:p>
                      <a:r>
                        <a:rPr lang="en-US" b="1" dirty="0"/>
                        <a:t>void stop</a:t>
                      </a:r>
                      <a:r>
                        <a:rPr lang="en-US" b="1" dirty="0" smtClean="0"/>
                        <a:t>(), </a:t>
                      </a:r>
                      <a:r>
                        <a:rPr lang="en-US" dirty="0" smtClean="0"/>
                        <a:t>Marks </a:t>
                      </a:r>
                      <a:r>
                        <a:rPr lang="en-US" dirty="0"/>
                        <a:t>that the test run should stop.</a:t>
                      </a: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Suite Class methods</a:t>
            </a:r>
            <a:endParaRPr lang="en-US" dirty="0"/>
          </a:p>
        </p:txBody>
      </p:sp>
      <p:graphicFrame>
        <p:nvGraphicFramePr>
          <p:cNvPr id="5" name="Content Placeholder 4"/>
          <p:cNvGraphicFramePr>
            <a:graphicFrameLocks noGrp="1"/>
          </p:cNvGraphicFramePr>
          <p:nvPr>
            <p:ph idx="1"/>
          </p:nvPr>
        </p:nvGraphicFramePr>
        <p:xfrm>
          <a:off x="381000" y="1219200"/>
          <a:ext cx="8229600" cy="4785360"/>
        </p:xfrm>
        <a:graphic>
          <a:graphicData uri="http://schemas.openxmlformats.org/drawingml/2006/table">
            <a:tbl>
              <a:tblPr firstRow="1" bandRow="1">
                <a:tableStyleId>{5C22544A-7EE6-4342-B048-85BDC9FD1C3A}</a:tableStyleId>
              </a:tblPr>
              <a:tblGrid>
                <a:gridCol w="1060450"/>
                <a:gridCol w="7169150"/>
              </a:tblGrid>
              <a:tr h="370840">
                <a:tc>
                  <a:txBody>
                    <a:bodyPr/>
                    <a:lstStyle/>
                    <a:p>
                      <a:r>
                        <a:rPr lang="en-US" dirty="0"/>
                        <a:t>S.N.</a:t>
                      </a:r>
                    </a:p>
                  </a:txBody>
                  <a:tcPr anchor="ctr"/>
                </a:tc>
                <a:tc>
                  <a:txBody>
                    <a:bodyPr/>
                    <a:lstStyle/>
                    <a:p>
                      <a:r>
                        <a:rPr lang="en-US" dirty="0"/>
                        <a:t>Methods &amp; Description</a:t>
                      </a:r>
                    </a:p>
                  </a:txBody>
                  <a:tcPr anchor="ctr"/>
                </a:tc>
              </a:tr>
              <a:tr h="370840">
                <a:tc>
                  <a:txBody>
                    <a:bodyPr/>
                    <a:lstStyle/>
                    <a:p>
                      <a:r>
                        <a:rPr lang="en-US"/>
                        <a:t>1</a:t>
                      </a:r>
                    </a:p>
                  </a:txBody>
                  <a:tcPr anchor="ctr"/>
                </a:tc>
                <a:tc>
                  <a:txBody>
                    <a:bodyPr/>
                    <a:lstStyle/>
                    <a:p>
                      <a:r>
                        <a:rPr lang="en-US" b="1" dirty="0"/>
                        <a:t>void </a:t>
                      </a:r>
                      <a:r>
                        <a:rPr lang="en-US" b="1" dirty="0" err="1"/>
                        <a:t>addTest</a:t>
                      </a:r>
                      <a:r>
                        <a:rPr lang="en-US" b="1" dirty="0"/>
                        <a:t>(Test </a:t>
                      </a:r>
                      <a:r>
                        <a:rPr lang="en-US" b="1" dirty="0" err="1"/>
                        <a:t>test</a:t>
                      </a:r>
                      <a:r>
                        <a:rPr lang="en-US" b="1" dirty="0" smtClean="0"/>
                        <a:t>) </a:t>
                      </a:r>
                      <a:r>
                        <a:rPr lang="en-US" dirty="0" smtClean="0"/>
                        <a:t>Adds </a:t>
                      </a:r>
                      <a:r>
                        <a:rPr lang="en-US" dirty="0"/>
                        <a:t>a test to the suite.</a:t>
                      </a:r>
                    </a:p>
                  </a:txBody>
                  <a:tcPr anchor="ctr"/>
                </a:tc>
              </a:tr>
              <a:tr h="370840">
                <a:tc>
                  <a:txBody>
                    <a:bodyPr/>
                    <a:lstStyle/>
                    <a:p>
                      <a:r>
                        <a:rPr lang="en-US"/>
                        <a:t>2</a:t>
                      </a:r>
                    </a:p>
                  </a:txBody>
                  <a:tcPr anchor="ctr"/>
                </a:tc>
                <a:tc>
                  <a:txBody>
                    <a:bodyPr/>
                    <a:lstStyle/>
                    <a:p>
                      <a:r>
                        <a:rPr lang="en-US" b="1" dirty="0"/>
                        <a:t>void </a:t>
                      </a:r>
                      <a:r>
                        <a:rPr lang="en-US" b="1" dirty="0" err="1"/>
                        <a:t>addTestSuite</a:t>
                      </a:r>
                      <a:r>
                        <a:rPr lang="en-US" b="1" dirty="0"/>
                        <a:t>(Class&lt;? extends </a:t>
                      </a:r>
                      <a:r>
                        <a:rPr lang="en-US" b="1" dirty="0" err="1"/>
                        <a:t>TestCase</a:t>
                      </a:r>
                      <a:r>
                        <a:rPr lang="en-US" b="1" dirty="0"/>
                        <a:t>&gt; </a:t>
                      </a:r>
                      <a:r>
                        <a:rPr lang="en-US" b="1" dirty="0" err="1"/>
                        <a:t>testClass</a:t>
                      </a:r>
                      <a:r>
                        <a:rPr lang="en-US" b="1" dirty="0" smtClean="0"/>
                        <a:t>)  </a:t>
                      </a:r>
                      <a:r>
                        <a:rPr lang="en-US" dirty="0" smtClean="0"/>
                        <a:t>Adds </a:t>
                      </a:r>
                      <a:r>
                        <a:rPr lang="en-US" dirty="0"/>
                        <a:t>the tests from the given class to the suite.</a:t>
                      </a:r>
                    </a:p>
                  </a:txBody>
                  <a:tcPr anchor="ctr"/>
                </a:tc>
              </a:tr>
              <a:tr h="370840">
                <a:tc>
                  <a:txBody>
                    <a:bodyPr/>
                    <a:lstStyle/>
                    <a:p>
                      <a:r>
                        <a:rPr lang="en-US"/>
                        <a:t>3</a:t>
                      </a:r>
                    </a:p>
                  </a:txBody>
                  <a:tcPr anchor="ctr"/>
                </a:tc>
                <a:tc>
                  <a:txBody>
                    <a:bodyPr/>
                    <a:lstStyle/>
                    <a:p>
                      <a:r>
                        <a:rPr lang="en-US" b="1" dirty="0" err="1"/>
                        <a:t>int</a:t>
                      </a:r>
                      <a:r>
                        <a:rPr lang="en-US" b="1" dirty="0"/>
                        <a:t> </a:t>
                      </a:r>
                      <a:r>
                        <a:rPr lang="en-US" b="1" dirty="0" err="1"/>
                        <a:t>countTestCases</a:t>
                      </a:r>
                      <a:r>
                        <a:rPr lang="en-US" b="1" dirty="0" smtClean="0"/>
                        <a:t>()  </a:t>
                      </a:r>
                      <a:r>
                        <a:rPr lang="en-US" dirty="0" smtClean="0"/>
                        <a:t>Counts </a:t>
                      </a:r>
                      <a:r>
                        <a:rPr lang="en-US" dirty="0"/>
                        <a:t>the number of test cases that will be run by this test.</a:t>
                      </a:r>
                    </a:p>
                  </a:txBody>
                  <a:tcPr anchor="ctr"/>
                </a:tc>
              </a:tr>
              <a:tr h="370840">
                <a:tc>
                  <a:txBody>
                    <a:bodyPr/>
                    <a:lstStyle/>
                    <a:p>
                      <a:r>
                        <a:rPr lang="en-US"/>
                        <a:t>4</a:t>
                      </a:r>
                    </a:p>
                  </a:txBody>
                  <a:tcPr anchor="ctr"/>
                </a:tc>
                <a:tc>
                  <a:txBody>
                    <a:bodyPr/>
                    <a:lstStyle/>
                    <a:p>
                      <a:r>
                        <a:rPr lang="en-US" b="1" dirty="0"/>
                        <a:t>String </a:t>
                      </a:r>
                      <a:r>
                        <a:rPr lang="en-US" b="1" dirty="0" err="1"/>
                        <a:t>getName</a:t>
                      </a:r>
                      <a:r>
                        <a:rPr lang="en-US" b="1" dirty="0" smtClean="0"/>
                        <a:t>() </a:t>
                      </a:r>
                      <a:r>
                        <a:rPr lang="en-US" dirty="0" smtClean="0"/>
                        <a:t>Returns </a:t>
                      </a:r>
                      <a:r>
                        <a:rPr lang="en-US" dirty="0"/>
                        <a:t>the name of the suite.</a:t>
                      </a:r>
                    </a:p>
                  </a:txBody>
                  <a:tcPr anchor="ctr"/>
                </a:tc>
              </a:tr>
              <a:tr h="370840">
                <a:tc>
                  <a:txBody>
                    <a:bodyPr/>
                    <a:lstStyle/>
                    <a:p>
                      <a:r>
                        <a:rPr lang="en-US"/>
                        <a:t>5</a:t>
                      </a:r>
                    </a:p>
                  </a:txBody>
                  <a:tcPr anchor="ctr"/>
                </a:tc>
                <a:tc>
                  <a:txBody>
                    <a:bodyPr/>
                    <a:lstStyle/>
                    <a:p>
                      <a:r>
                        <a:rPr lang="en-US" b="1" dirty="0"/>
                        <a:t>void run(</a:t>
                      </a:r>
                      <a:r>
                        <a:rPr lang="en-US" b="1" dirty="0" err="1"/>
                        <a:t>TestResult</a:t>
                      </a:r>
                      <a:r>
                        <a:rPr lang="en-US" b="1" dirty="0"/>
                        <a:t> result</a:t>
                      </a:r>
                      <a:r>
                        <a:rPr lang="en-US" b="1" dirty="0" smtClean="0"/>
                        <a:t>) </a:t>
                      </a:r>
                      <a:r>
                        <a:rPr lang="en-US" dirty="0" smtClean="0"/>
                        <a:t>Runs </a:t>
                      </a:r>
                      <a:r>
                        <a:rPr lang="en-US" dirty="0"/>
                        <a:t>the tests and collects their result in a </a:t>
                      </a:r>
                      <a:r>
                        <a:rPr lang="en-US" dirty="0" err="1"/>
                        <a:t>TestResult</a:t>
                      </a:r>
                      <a:r>
                        <a:rPr lang="en-US" dirty="0"/>
                        <a:t>.</a:t>
                      </a:r>
                    </a:p>
                  </a:txBody>
                  <a:tcPr anchor="ctr"/>
                </a:tc>
              </a:tr>
              <a:tr h="370840">
                <a:tc>
                  <a:txBody>
                    <a:bodyPr/>
                    <a:lstStyle/>
                    <a:p>
                      <a:r>
                        <a:rPr lang="en-US"/>
                        <a:t>6</a:t>
                      </a:r>
                    </a:p>
                  </a:txBody>
                  <a:tcPr anchor="ctr"/>
                </a:tc>
                <a:tc>
                  <a:txBody>
                    <a:bodyPr/>
                    <a:lstStyle/>
                    <a:p>
                      <a:r>
                        <a:rPr lang="en-US" b="1" dirty="0"/>
                        <a:t>void </a:t>
                      </a:r>
                      <a:r>
                        <a:rPr lang="en-US" b="1" dirty="0" err="1"/>
                        <a:t>setName</a:t>
                      </a:r>
                      <a:r>
                        <a:rPr lang="en-US" b="1" dirty="0"/>
                        <a:t>(String name</a:t>
                      </a:r>
                      <a:r>
                        <a:rPr lang="en-US" b="1" dirty="0" smtClean="0"/>
                        <a:t>)  </a:t>
                      </a:r>
                      <a:r>
                        <a:rPr lang="en-US" dirty="0" smtClean="0"/>
                        <a:t>Sets </a:t>
                      </a:r>
                      <a:r>
                        <a:rPr lang="en-US" dirty="0"/>
                        <a:t>the name of the suite.</a:t>
                      </a:r>
                    </a:p>
                  </a:txBody>
                  <a:tcPr anchor="ctr"/>
                </a:tc>
              </a:tr>
              <a:tr h="370840">
                <a:tc>
                  <a:txBody>
                    <a:bodyPr/>
                    <a:lstStyle/>
                    <a:p>
                      <a:r>
                        <a:rPr lang="en-US"/>
                        <a:t>7</a:t>
                      </a:r>
                    </a:p>
                  </a:txBody>
                  <a:tcPr anchor="ctr"/>
                </a:tc>
                <a:tc>
                  <a:txBody>
                    <a:bodyPr/>
                    <a:lstStyle/>
                    <a:p>
                      <a:r>
                        <a:rPr lang="en-US" b="1" dirty="0"/>
                        <a:t>Test </a:t>
                      </a:r>
                      <a:r>
                        <a:rPr lang="en-US" b="1" dirty="0" err="1"/>
                        <a:t>testAt</a:t>
                      </a:r>
                      <a:r>
                        <a:rPr lang="en-US" b="1" dirty="0"/>
                        <a:t>(</a:t>
                      </a:r>
                      <a:r>
                        <a:rPr lang="en-US" b="1" dirty="0" err="1"/>
                        <a:t>int</a:t>
                      </a:r>
                      <a:r>
                        <a:rPr lang="en-US" b="1" dirty="0"/>
                        <a:t> index</a:t>
                      </a:r>
                      <a:r>
                        <a:rPr lang="en-US" b="1" dirty="0" smtClean="0"/>
                        <a:t>) </a:t>
                      </a:r>
                      <a:r>
                        <a:rPr lang="en-US" dirty="0" smtClean="0"/>
                        <a:t>Returns </a:t>
                      </a:r>
                      <a:r>
                        <a:rPr lang="en-US" dirty="0"/>
                        <a:t>the test at the given index.</a:t>
                      </a:r>
                    </a:p>
                  </a:txBody>
                  <a:tcPr anchor="ctr"/>
                </a:tc>
              </a:tr>
              <a:tr h="370840">
                <a:tc>
                  <a:txBody>
                    <a:bodyPr/>
                    <a:lstStyle/>
                    <a:p>
                      <a:r>
                        <a:rPr lang="en-US"/>
                        <a:t>8</a:t>
                      </a:r>
                    </a:p>
                  </a:txBody>
                  <a:tcPr anchor="ctr"/>
                </a:tc>
                <a:tc>
                  <a:txBody>
                    <a:bodyPr/>
                    <a:lstStyle/>
                    <a:p>
                      <a:r>
                        <a:rPr lang="en-US" b="1" dirty="0" err="1"/>
                        <a:t>int</a:t>
                      </a:r>
                      <a:r>
                        <a:rPr lang="en-US" b="1" dirty="0"/>
                        <a:t> </a:t>
                      </a:r>
                      <a:r>
                        <a:rPr lang="en-US" b="1" dirty="0" err="1"/>
                        <a:t>testCount</a:t>
                      </a:r>
                      <a:r>
                        <a:rPr lang="en-US" b="1" dirty="0" smtClean="0"/>
                        <a:t>() </a:t>
                      </a:r>
                      <a:r>
                        <a:rPr lang="en-US" dirty="0" smtClean="0"/>
                        <a:t>Returns </a:t>
                      </a:r>
                      <a:r>
                        <a:rPr lang="en-US" dirty="0"/>
                        <a:t>the number of tests in this suite.</a:t>
                      </a:r>
                    </a:p>
                  </a:txBody>
                  <a:tcPr anchor="ctr"/>
                </a:tc>
              </a:tr>
              <a:tr h="370840">
                <a:tc>
                  <a:txBody>
                    <a:bodyPr/>
                    <a:lstStyle/>
                    <a:p>
                      <a:r>
                        <a:rPr lang="en-US"/>
                        <a:t>9</a:t>
                      </a:r>
                    </a:p>
                  </a:txBody>
                  <a:tcPr anchor="ctr"/>
                </a:tc>
                <a:tc>
                  <a:txBody>
                    <a:bodyPr/>
                    <a:lstStyle/>
                    <a:p>
                      <a:r>
                        <a:rPr lang="en-US" b="1" dirty="0"/>
                        <a:t>static Test warning(String message</a:t>
                      </a:r>
                      <a:r>
                        <a:rPr lang="en-US" b="1" dirty="0" smtClean="0"/>
                        <a:t>)</a:t>
                      </a:r>
                      <a:r>
                        <a:rPr lang="en-US" dirty="0" smtClean="0"/>
                        <a:t> Returns </a:t>
                      </a:r>
                      <a:r>
                        <a:rPr lang="en-US" dirty="0"/>
                        <a:t>a test which will fail and log a warning message</a:t>
                      </a: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a:t>
            </a:r>
            <a:endParaRPr lang="en-US" dirty="0"/>
          </a:p>
        </p:txBody>
      </p:sp>
      <p:graphicFrame>
        <p:nvGraphicFramePr>
          <p:cNvPr id="5" name="Content Placeholder 4"/>
          <p:cNvGraphicFramePr>
            <a:graphicFrameLocks noGrp="1"/>
          </p:cNvGraphicFramePr>
          <p:nvPr>
            <p:ph idx="1"/>
          </p:nvPr>
        </p:nvGraphicFramePr>
        <p:xfrm>
          <a:off x="457200" y="1371600"/>
          <a:ext cx="8229600" cy="4759960"/>
        </p:xfrm>
        <a:graphic>
          <a:graphicData uri="http://schemas.openxmlformats.org/drawingml/2006/table">
            <a:tbl>
              <a:tblPr firstRow="1" bandRow="1">
                <a:tableStyleId>{5C22544A-7EE6-4342-B048-85BDC9FD1C3A}</a:tableStyleId>
              </a:tblPr>
              <a:tblGrid>
                <a:gridCol w="908050"/>
                <a:gridCol w="7321550"/>
              </a:tblGrid>
              <a:tr h="370840">
                <a:tc>
                  <a:txBody>
                    <a:bodyPr/>
                    <a:lstStyle/>
                    <a:p>
                      <a:r>
                        <a:rPr lang="en-US" dirty="0"/>
                        <a:t>S.N.</a:t>
                      </a:r>
                    </a:p>
                  </a:txBody>
                  <a:tcPr anchor="ctr"/>
                </a:tc>
                <a:tc>
                  <a:txBody>
                    <a:bodyPr/>
                    <a:lstStyle/>
                    <a:p>
                      <a:r>
                        <a:rPr lang="en-US"/>
                        <a:t>Annotation &amp; Description</a:t>
                      </a:r>
                    </a:p>
                  </a:txBody>
                  <a:tcPr anchor="ctr"/>
                </a:tc>
              </a:tr>
              <a:tr h="370840">
                <a:tc>
                  <a:txBody>
                    <a:bodyPr/>
                    <a:lstStyle/>
                    <a:p>
                      <a:r>
                        <a:rPr lang="en-US"/>
                        <a:t>1</a:t>
                      </a:r>
                    </a:p>
                  </a:txBody>
                  <a:tcPr anchor="ctr"/>
                </a:tc>
                <a:tc>
                  <a:txBody>
                    <a:bodyPr/>
                    <a:lstStyle/>
                    <a:p>
                      <a:r>
                        <a:rPr lang="en-US" b="1" dirty="0"/>
                        <a:t>@</a:t>
                      </a:r>
                      <a:r>
                        <a:rPr lang="en-US" b="1" dirty="0" smtClean="0"/>
                        <a:t>Test :</a:t>
                      </a:r>
                      <a:r>
                        <a:rPr lang="en-US" dirty="0" smtClean="0"/>
                        <a:t>The </a:t>
                      </a:r>
                      <a:r>
                        <a:rPr lang="en-US" dirty="0"/>
                        <a:t>Test annotation tells </a:t>
                      </a:r>
                      <a:r>
                        <a:rPr lang="en-US" dirty="0" err="1"/>
                        <a:t>JUnit</a:t>
                      </a:r>
                      <a:r>
                        <a:rPr lang="en-US" dirty="0"/>
                        <a:t> that the public void method to which it is attached can be run as a test case.</a:t>
                      </a:r>
                    </a:p>
                  </a:txBody>
                  <a:tcPr anchor="ctr"/>
                </a:tc>
              </a:tr>
              <a:tr h="370840">
                <a:tc>
                  <a:txBody>
                    <a:bodyPr/>
                    <a:lstStyle/>
                    <a:p>
                      <a:r>
                        <a:rPr lang="en-US"/>
                        <a:t>2</a:t>
                      </a:r>
                    </a:p>
                  </a:txBody>
                  <a:tcPr anchor="ctr"/>
                </a:tc>
                <a:tc>
                  <a:txBody>
                    <a:bodyPr/>
                    <a:lstStyle/>
                    <a:p>
                      <a:r>
                        <a:rPr lang="en-US" b="1" dirty="0"/>
                        <a:t>@</a:t>
                      </a:r>
                      <a:r>
                        <a:rPr lang="en-US" b="1" dirty="0" err="1" smtClean="0"/>
                        <a:t>Before:</a:t>
                      </a:r>
                      <a:r>
                        <a:rPr lang="en-US" dirty="0" err="1" smtClean="0"/>
                        <a:t>Several</a:t>
                      </a:r>
                      <a:r>
                        <a:rPr lang="en-US" dirty="0" smtClean="0"/>
                        <a:t> </a:t>
                      </a:r>
                      <a:r>
                        <a:rPr lang="en-US" dirty="0"/>
                        <a:t>tests need similar objects created before they can run. Annotating a public void method with @Before causes that method to be run before each Test method.</a:t>
                      </a:r>
                    </a:p>
                  </a:txBody>
                  <a:tcPr anchor="ctr"/>
                </a:tc>
              </a:tr>
              <a:tr h="370840">
                <a:tc>
                  <a:txBody>
                    <a:bodyPr/>
                    <a:lstStyle/>
                    <a:p>
                      <a:r>
                        <a:rPr lang="en-US"/>
                        <a:t>3</a:t>
                      </a:r>
                    </a:p>
                  </a:txBody>
                  <a:tcPr anchor="ctr"/>
                </a:tc>
                <a:tc>
                  <a:txBody>
                    <a:bodyPr/>
                    <a:lstStyle/>
                    <a:p>
                      <a:r>
                        <a:rPr lang="en-US" b="1" dirty="0"/>
                        <a:t>@</a:t>
                      </a:r>
                      <a:r>
                        <a:rPr lang="en-US" b="1" dirty="0" err="1" smtClean="0"/>
                        <a:t>After:</a:t>
                      </a:r>
                      <a:r>
                        <a:rPr lang="en-US" dirty="0" err="1" smtClean="0"/>
                        <a:t>If</a:t>
                      </a:r>
                      <a:r>
                        <a:rPr lang="en-US" dirty="0" smtClean="0"/>
                        <a:t> </a:t>
                      </a:r>
                      <a:r>
                        <a:rPr lang="en-US" dirty="0"/>
                        <a:t>you allocate external resources in a Before method you need to release them after the test runs. Annotating a public void method with @After causes that method to be run after the Test method.</a:t>
                      </a:r>
                    </a:p>
                  </a:txBody>
                  <a:tcPr anchor="ctr"/>
                </a:tc>
              </a:tr>
              <a:tr h="370840">
                <a:tc>
                  <a:txBody>
                    <a:bodyPr/>
                    <a:lstStyle/>
                    <a:p>
                      <a:r>
                        <a:rPr lang="en-US"/>
                        <a:t>4</a:t>
                      </a:r>
                    </a:p>
                  </a:txBody>
                  <a:tcPr anchor="ctr"/>
                </a:tc>
                <a:tc>
                  <a:txBody>
                    <a:bodyPr/>
                    <a:lstStyle/>
                    <a:p>
                      <a:r>
                        <a:rPr lang="en-US" b="1" dirty="0"/>
                        <a:t>@</a:t>
                      </a:r>
                      <a:r>
                        <a:rPr lang="en-US" b="1" dirty="0" err="1" smtClean="0"/>
                        <a:t>BeforeClass</a:t>
                      </a:r>
                      <a:r>
                        <a:rPr lang="en-US" b="1" dirty="0" smtClean="0"/>
                        <a:t>: </a:t>
                      </a:r>
                      <a:r>
                        <a:rPr lang="en-US" dirty="0" smtClean="0"/>
                        <a:t>Annotating </a:t>
                      </a:r>
                      <a:r>
                        <a:rPr lang="en-US" dirty="0"/>
                        <a:t>a public static void method with @</a:t>
                      </a:r>
                      <a:r>
                        <a:rPr lang="en-US" dirty="0" err="1"/>
                        <a:t>BeforeClass</a:t>
                      </a:r>
                      <a:r>
                        <a:rPr lang="en-US" dirty="0"/>
                        <a:t> causes it to be run once before any of the test methods in the class. </a:t>
                      </a:r>
                    </a:p>
                  </a:txBody>
                  <a:tcPr anchor="ctr"/>
                </a:tc>
              </a:tr>
              <a:tr h="370840">
                <a:tc>
                  <a:txBody>
                    <a:bodyPr/>
                    <a:lstStyle/>
                    <a:p>
                      <a:r>
                        <a:rPr lang="en-US"/>
                        <a:t>5</a:t>
                      </a:r>
                    </a:p>
                  </a:txBody>
                  <a:tcPr anchor="ctr"/>
                </a:tc>
                <a:tc>
                  <a:txBody>
                    <a:bodyPr/>
                    <a:lstStyle/>
                    <a:p>
                      <a:r>
                        <a:rPr lang="en-US" b="1" dirty="0"/>
                        <a:t>@</a:t>
                      </a:r>
                      <a:r>
                        <a:rPr lang="en-US" b="1" dirty="0" err="1" smtClean="0"/>
                        <a:t>AfterClass</a:t>
                      </a:r>
                      <a:r>
                        <a:rPr lang="en-US" b="1" dirty="0" smtClean="0"/>
                        <a:t> :</a:t>
                      </a:r>
                      <a:r>
                        <a:rPr lang="en-US" dirty="0" smtClean="0"/>
                        <a:t>This </a:t>
                      </a:r>
                      <a:r>
                        <a:rPr lang="en-US" dirty="0"/>
                        <a:t>will perform the method after all tests have finished. This can be used to perform clean-up activities.</a:t>
                      </a:r>
                    </a:p>
                  </a:txBody>
                  <a:tcPr anchor="ctr"/>
                </a:tc>
              </a:tr>
              <a:tr h="370840">
                <a:tc>
                  <a:txBody>
                    <a:bodyPr/>
                    <a:lstStyle/>
                    <a:p>
                      <a:r>
                        <a:rPr lang="en-US"/>
                        <a:t>6</a:t>
                      </a:r>
                    </a:p>
                  </a:txBody>
                  <a:tcPr anchor="ctr"/>
                </a:tc>
                <a:tc>
                  <a:txBody>
                    <a:bodyPr/>
                    <a:lstStyle/>
                    <a:p>
                      <a:r>
                        <a:rPr lang="en-US" b="1" dirty="0"/>
                        <a:t>@</a:t>
                      </a:r>
                      <a:r>
                        <a:rPr lang="en-US" b="1" dirty="0" smtClean="0"/>
                        <a:t>Ignore :</a:t>
                      </a:r>
                      <a:r>
                        <a:rPr lang="en-US" dirty="0" smtClean="0"/>
                        <a:t>The </a:t>
                      </a:r>
                      <a:r>
                        <a:rPr lang="en-US" dirty="0"/>
                        <a:t>Ignore annotation is used to ignore the test and that test will not be executed.</a:t>
                      </a: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r>
              <a:rPr lang="en-US" dirty="0" smtClean="0"/>
              <a:t> creating Step by step</a:t>
            </a:r>
            <a:endParaRPr lang="en-US" dirty="0"/>
          </a:p>
        </p:txBody>
      </p:sp>
      <p:sp>
        <p:nvSpPr>
          <p:cNvPr id="3" name="Content Placeholder 2"/>
          <p:cNvSpPr>
            <a:spLocks noGrp="1"/>
          </p:cNvSpPr>
          <p:nvPr>
            <p:ph idx="1"/>
          </p:nvPr>
        </p:nvSpPr>
        <p:spPr/>
        <p:txBody>
          <a:bodyPr/>
          <a:lstStyle/>
          <a:p>
            <a:r>
              <a:rPr lang="en-US" dirty="0" smtClean="0"/>
              <a:t>Create Functional class</a:t>
            </a:r>
          </a:p>
          <a:p>
            <a:r>
              <a:rPr lang="en-US" dirty="0" smtClean="0"/>
              <a:t>Create Test cases</a:t>
            </a:r>
          </a:p>
          <a:p>
            <a:r>
              <a:rPr lang="en-US" dirty="0" smtClean="0"/>
              <a:t>Create Test result runner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Functional class</a:t>
            </a:r>
            <a:endParaRPr lang="en-US" dirty="0"/>
          </a:p>
        </p:txBody>
      </p:sp>
      <p:sp>
        <p:nvSpPr>
          <p:cNvPr id="3" name="Content Placeholder 2"/>
          <p:cNvSpPr>
            <a:spLocks noGrp="1"/>
          </p:cNvSpPr>
          <p:nvPr>
            <p:ph idx="1"/>
          </p:nvPr>
        </p:nvSpPr>
        <p:spPr/>
        <p:txBody>
          <a:bodyPr/>
          <a:lstStyle/>
          <a:p>
            <a:r>
              <a:rPr lang="en-US" dirty="0" smtClean="0"/>
              <a:t>Create a java test class say TestJunit.java.</a:t>
            </a:r>
          </a:p>
          <a:p>
            <a:r>
              <a:rPr lang="en-US" dirty="0" smtClean="0"/>
              <a:t>Add a test method </a:t>
            </a:r>
            <a:r>
              <a:rPr lang="en-US" dirty="0" err="1" smtClean="0"/>
              <a:t>testPrintMessage</a:t>
            </a:r>
            <a:r>
              <a:rPr lang="en-US" dirty="0" smtClean="0"/>
              <a:t>() to your test class.</a:t>
            </a:r>
          </a:p>
          <a:p>
            <a:r>
              <a:rPr lang="en-US" dirty="0" smtClean="0"/>
              <a:t>Add an </a:t>
            </a:r>
            <a:r>
              <a:rPr lang="en-US" dirty="0" err="1" smtClean="0"/>
              <a:t>Annotaion</a:t>
            </a:r>
            <a:r>
              <a:rPr lang="en-US" dirty="0" smtClean="0"/>
              <a:t> @Test to method </a:t>
            </a:r>
            <a:r>
              <a:rPr lang="en-US" dirty="0" err="1" smtClean="0"/>
              <a:t>testPrintMessage</a:t>
            </a:r>
            <a:r>
              <a:rPr lang="en-US" dirty="0" smtClean="0"/>
              <a:t>().</a:t>
            </a:r>
          </a:p>
          <a:p>
            <a:r>
              <a:rPr lang="en-US" dirty="0" smtClean="0"/>
              <a:t>Implement the test condition and check the condition using </a:t>
            </a:r>
            <a:r>
              <a:rPr lang="en-US" dirty="0" err="1" smtClean="0"/>
              <a:t>assertEquals</a:t>
            </a:r>
            <a:r>
              <a:rPr lang="en-US" dirty="0" smtClean="0"/>
              <a:t> API of </a:t>
            </a:r>
            <a:r>
              <a:rPr lang="en-US" dirty="0" err="1" smtClean="0"/>
              <a:t>Junit</a:t>
            </a:r>
            <a:r>
              <a:rPr lang="en-US" dirty="0" smtClean="0"/>
              <a:t>.</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Test cases</a:t>
            </a:r>
            <a:endParaRPr lang="en-US" dirty="0"/>
          </a:p>
        </p:txBody>
      </p:sp>
      <p:sp>
        <p:nvSpPr>
          <p:cNvPr id="3" name="Content Placeholder 2"/>
          <p:cNvSpPr>
            <a:spLocks noGrp="1"/>
          </p:cNvSpPr>
          <p:nvPr>
            <p:ph idx="1"/>
          </p:nvPr>
        </p:nvSpPr>
        <p:spPr/>
        <p:txBody>
          <a:bodyPr/>
          <a:lstStyle/>
          <a:p>
            <a:r>
              <a:rPr lang="en-US" dirty="0" smtClean="0"/>
              <a:t>Create a java test class say TestJunit.java.</a:t>
            </a:r>
          </a:p>
          <a:p>
            <a:r>
              <a:rPr lang="en-US" dirty="0" smtClean="0"/>
              <a:t>Add a test method  to your test class.</a:t>
            </a:r>
          </a:p>
          <a:p>
            <a:r>
              <a:rPr lang="en-US" dirty="0" smtClean="0"/>
              <a:t>Add an </a:t>
            </a:r>
            <a:r>
              <a:rPr lang="en-US" dirty="0" err="1" smtClean="0"/>
              <a:t>Annotaion</a:t>
            </a:r>
            <a:r>
              <a:rPr lang="en-US" dirty="0" smtClean="0"/>
              <a:t> @Test to method test method.</a:t>
            </a:r>
          </a:p>
          <a:p>
            <a:r>
              <a:rPr lang="en-US" dirty="0" smtClean="0"/>
              <a:t>Implement the test condition and check the condition using </a:t>
            </a:r>
            <a:r>
              <a:rPr lang="en-US" dirty="0" err="1" smtClean="0"/>
              <a:t>assertEquals</a:t>
            </a:r>
            <a:r>
              <a:rPr lang="en-US" dirty="0" smtClean="0"/>
              <a:t> API of </a:t>
            </a:r>
            <a:r>
              <a:rPr lang="en-US" dirty="0" err="1" smtClean="0"/>
              <a:t>Junit</a:t>
            </a:r>
            <a:r>
              <a:rPr lang="en-US" dirty="0" smtClean="0"/>
              <a:t>.</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IN" dirty="0"/>
          </a:p>
        </p:txBody>
      </p:sp>
      <p:sp>
        <p:nvSpPr>
          <p:cNvPr id="3" name="Content Placeholder 2"/>
          <p:cNvSpPr>
            <a:spLocks noGrp="1"/>
          </p:cNvSpPr>
          <p:nvPr>
            <p:ph idx="1"/>
          </p:nvPr>
        </p:nvSpPr>
        <p:spPr/>
        <p:txBody>
          <a:bodyPr/>
          <a:lstStyle/>
          <a:p>
            <a:r>
              <a:rPr lang="en-US" dirty="0" err="1" smtClean="0"/>
              <a:t>JUnit</a:t>
            </a:r>
            <a:r>
              <a:rPr lang="en-US" dirty="0" smtClean="0"/>
              <a:t> is a unit testing framework for the Java Programming Language. </a:t>
            </a:r>
          </a:p>
          <a:p>
            <a:r>
              <a:rPr lang="en-US" dirty="0" smtClean="0"/>
              <a:t>It is important in the test driven development, and is one of a family of unit testing frameworks collectively known as </a:t>
            </a:r>
            <a:r>
              <a:rPr lang="en-US" dirty="0" err="1" smtClean="0"/>
              <a:t>xUnit</a:t>
            </a:r>
            <a:r>
              <a:rPr lang="en-US" dirty="0" smtClean="0"/>
              <a:t>.</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Runner</a:t>
            </a:r>
            <a:endParaRPr lang="en-US" dirty="0"/>
          </a:p>
        </p:txBody>
      </p:sp>
      <p:sp>
        <p:nvSpPr>
          <p:cNvPr id="3" name="Content Placeholder 2"/>
          <p:cNvSpPr>
            <a:spLocks noGrp="1"/>
          </p:cNvSpPr>
          <p:nvPr>
            <p:ph idx="1"/>
          </p:nvPr>
        </p:nvSpPr>
        <p:spPr/>
        <p:txBody>
          <a:bodyPr/>
          <a:lstStyle/>
          <a:p>
            <a:r>
              <a:rPr lang="en-US" dirty="0" smtClean="0"/>
              <a:t>Create a </a:t>
            </a:r>
            <a:r>
              <a:rPr lang="en-US" dirty="0" err="1" smtClean="0"/>
              <a:t>TestRunner</a:t>
            </a:r>
            <a:r>
              <a:rPr lang="en-US" dirty="0" smtClean="0"/>
              <a:t>  class.</a:t>
            </a:r>
          </a:p>
          <a:p>
            <a:r>
              <a:rPr lang="en-US" dirty="0" smtClean="0"/>
              <a:t>Use </a:t>
            </a:r>
            <a:r>
              <a:rPr lang="en-US" dirty="0" err="1" smtClean="0"/>
              <a:t>runClasses</a:t>
            </a:r>
            <a:r>
              <a:rPr lang="en-US" dirty="0" smtClean="0"/>
              <a:t>() method of </a:t>
            </a:r>
            <a:r>
              <a:rPr lang="en-US" dirty="0" err="1" smtClean="0"/>
              <a:t>JUnitCore</a:t>
            </a:r>
            <a:r>
              <a:rPr lang="en-US" dirty="0" smtClean="0"/>
              <a:t> class of </a:t>
            </a:r>
            <a:r>
              <a:rPr lang="en-US" dirty="0" err="1" smtClean="0"/>
              <a:t>JUnit</a:t>
            </a:r>
            <a:r>
              <a:rPr lang="en-US" dirty="0" smtClean="0"/>
              <a:t> to run test case of above created test class.</a:t>
            </a:r>
          </a:p>
          <a:p>
            <a:r>
              <a:rPr lang="en-US" dirty="0" smtClean="0"/>
              <a:t>Get the result of test cases run in Result Object</a:t>
            </a:r>
          </a:p>
          <a:p>
            <a:r>
              <a:rPr lang="en-US" dirty="0" smtClean="0"/>
              <a:t>Get failure(s) using </a:t>
            </a:r>
            <a:r>
              <a:rPr lang="en-US" dirty="0" err="1" smtClean="0"/>
              <a:t>getFailures</a:t>
            </a:r>
            <a:r>
              <a:rPr lang="en-US" dirty="0" smtClean="0"/>
              <a:t>() methods of Result object.</a:t>
            </a:r>
          </a:p>
          <a:p>
            <a:r>
              <a:rPr lang="en-US" dirty="0" smtClean="0"/>
              <a:t>Get Success result using </a:t>
            </a:r>
            <a:r>
              <a:rPr lang="en-US" dirty="0" err="1" smtClean="0"/>
              <a:t>wasSuccessful</a:t>
            </a:r>
            <a:r>
              <a:rPr lang="en-US" dirty="0" smtClean="0"/>
              <a:t>() methods of Result object.</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US" dirty="0"/>
          </a:p>
        </p:txBody>
      </p:sp>
      <p:sp>
        <p:nvSpPr>
          <p:cNvPr id="3" name="Content Placeholder 2"/>
          <p:cNvSpPr>
            <a:spLocks noGrp="1"/>
          </p:cNvSpPr>
          <p:nvPr>
            <p:ph idx="1"/>
          </p:nvPr>
        </p:nvSpPr>
        <p:spPr/>
        <p:txBody>
          <a:bodyPr/>
          <a:lstStyle/>
          <a:p>
            <a:r>
              <a:rPr lang="en-US" dirty="0" smtClean="0"/>
              <a:t>What is </a:t>
            </a:r>
            <a:r>
              <a:rPr lang="en-US" dirty="0" err="1" smtClean="0"/>
              <a:t>Junit</a:t>
            </a:r>
            <a:r>
              <a:rPr lang="en-US" dirty="0" smtClean="0"/>
              <a:t>?</a:t>
            </a:r>
          </a:p>
          <a:p>
            <a:r>
              <a:rPr lang="en-US" dirty="0" smtClean="0"/>
              <a:t>Where it is used?</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Let us Execute simple Application with </a:t>
            </a:r>
            <a:r>
              <a:rPr lang="en-US" dirty="0" err="1" smtClean="0"/>
              <a:t>jUnit</a:t>
            </a:r>
            <a:r>
              <a:rPr lang="en-US" dirty="0" smtClean="0"/>
              <a:t>.</a:t>
            </a:r>
          </a:p>
          <a:p>
            <a:endParaRPr lang="en-US" dirty="0" smtClean="0"/>
          </a:p>
          <a:p>
            <a:r>
              <a:rPr lang="en-US" dirty="0" smtClean="0"/>
              <a:t>Ensure your IDE, or local machine has junit4.jar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Let us workout examples on Annotations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Test</a:t>
            </a:r>
            <a:endParaRPr lang="en-US" dirty="0"/>
          </a:p>
        </p:txBody>
      </p:sp>
      <p:sp>
        <p:nvSpPr>
          <p:cNvPr id="3" name="Content Placeholder 2"/>
          <p:cNvSpPr>
            <a:spLocks noGrp="1"/>
          </p:cNvSpPr>
          <p:nvPr>
            <p:ph idx="1"/>
          </p:nvPr>
        </p:nvSpPr>
        <p:spPr/>
        <p:txBody>
          <a:bodyPr/>
          <a:lstStyle/>
          <a:p>
            <a:r>
              <a:rPr lang="en-US" dirty="0" err="1" smtClean="0"/>
              <a:t>Junit</a:t>
            </a:r>
            <a:r>
              <a:rPr lang="en-US" dirty="0" smtClean="0"/>
              <a:t> provides a option of tracing the Exception handling of code. You can test the code whether code throws desired exception or not.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Let us work on Exception Testing</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lnSpcReduction="10000"/>
          </a:bodyPr>
          <a:lstStyle/>
          <a:p>
            <a:r>
              <a:rPr lang="en-US" dirty="0" err="1" smtClean="0"/>
              <a:t>JUnit</a:t>
            </a:r>
            <a:r>
              <a:rPr lang="en-US" dirty="0" smtClean="0"/>
              <a:t> is an open source framework which is used for writing &amp; running tests.</a:t>
            </a:r>
          </a:p>
          <a:p>
            <a:r>
              <a:rPr lang="en-US" dirty="0" smtClean="0"/>
              <a:t>Provides Annotation to identify the test methods.</a:t>
            </a:r>
          </a:p>
          <a:p>
            <a:r>
              <a:rPr lang="en-US" dirty="0" smtClean="0"/>
              <a:t>Provides Assertions for testing expected results.</a:t>
            </a:r>
          </a:p>
          <a:p>
            <a:r>
              <a:rPr lang="en-US" dirty="0" smtClean="0"/>
              <a:t>Provides Test runners for running tests.</a:t>
            </a:r>
          </a:p>
          <a:p>
            <a:r>
              <a:rPr lang="en-US" dirty="0" err="1" smtClean="0"/>
              <a:t>JUnit</a:t>
            </a:r>
            <a:r>
              <a:rPr lang="en-US" dirty="0" smtClean="0"/>
              <a:t> tests allow you to write code faster which increasing quality</a:t>
            </a:r>
          </a:p>
          <a:p>
            <a:r>
              <a:rPr lang="en-US" dirty="0" err="1" smtClean="0"/>
              <a:t>JUnit</a:t>
            </a:r>
            <a:r>
              <a:rPr lang="en-US" dirty="0" smtClean="0"/>
              <a:t> is elegantly simple. It is less complex &amp; takes less time.</a:t>
            </a:r>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Unit Test Case …?</a:t>
            </a:r>
            <a:endParaRPr lang="en-IN" dirty="0"/>
          </a:p>
        </p:txBody>
      </p:sp>
      <p:sp>
        <p:nvSpPr>
          <p:cNvPr id="3" name="Content Placeholder 2"/>
          <p:cNvSpPr>
            <a:spLocks noGrp="1"/>
          </p:cNvSpPr>
          <p:nvPr>
            <p:ph idx="1"/>
          </p:nvPr>
        </p:nvSpPr>
        <p:spPr/>
        <p:txBody>
          <a:bodyPr/>
          <a:lstStyle/>
          <a:p>
            <a:r>
              <a:rPr lang="en-US" dirty="0" smtClean="0"/>
              <a:t>A Unit Test Case is a part of code ,this will ensure that code will execute successfully with out any error.</a:t>
            </a:r>
          </a:p>
          <a:p>
            <a:r>
              <a:rPr lang="en-US" dirty="0" smtClean="0"/>
              <a:t>For each requirement there must be two unit test cases.</a:t>
            </a:r>
          </a:p>
          <a:p>
            <a:pPr lvl="1"/>
            <a:r>
              <a:rPr lang="en-US" dirty="0" smtClean="0"/>
              <a:t>Positive test</a:t>
            </a:r>
          </a:p>
          <a:p>
            <a:pPr lvl="1"/>
            <a:r>
              <a:rPr lang="en-US" dirty="0" smtClean="0"/>
              <a:t>Negative test</a:t>
            </a:r>
          </a:p>
          <a:p>
            <a:pPr lvl="1"/>
            <a:r>
              <a:rPr lang="en-US" dirty="0" smtClean="0"/>
              <a:t>If requirement has sub-test, again that must also follow positive, negative tests.</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a:t>
            </a:r>
            <a:endParaRPr lang="en-US" dirty="0"/>
          </a:p>
        </p:txBody>
      </p:sp>
      <p:graphicFrame>
        <p:nvGraphicFramePr>
          <p:cNvPr id="5" name="Content Placeholder 4"/>
          <p:cNvGraphicFramePr>
            <a:graphicFrameLocks noGrp="1"/>
          </p:cNvGraphicFramePr>
          <p:nvPr>
            <p:ph idx="1"/>
          </p:nvPr>
        </p:nvGraphicFramePr>
        <p:xfrm>
          <a:off x="539750" y="1557338"/>
          <a:ext cx="8229600" cy="18542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Requirement</a:t>
                      </a:r>
                      <a:endParaRPr lang="en-US" dirty="0"/>
                    </a:p>
                  </a:txBody>
                  <a:tcPr/>
                </a:tc>
                <a:tc>
                  <a:txBody>
                    <a:bodyPr/>
                    <a:lstStyle/>
                    <a:p>
                      <a:r>
                        <a:rPr lang="en-US" dirty="0" smtClean="0"/>
                        <a:t>Basic configuration</a:t>
                      </a:r>
                      <a:endParaRPr lang="en-US" dirty="0"/>
                    </a:p>
                  </a:txBody>
                  <a:tcPr/>
                </a:tc>
              </a:tr>
              <a:tr h="370840">
                <a:tc>
                  <a:txBody>
                    <a:bodyPr/>
                    <a:lstStyle/>
                    <a:p>
                      <a:r>
                        <a:rPr lang="en-US" dirty="0"/>
                        <a:t>JDK</a:t>
                      </a:r>
                    </a:p>
                  </a:txBody>
                  <a:tcPr anchor="ctr"/>
                </a:tc>
                <a:tc>
                  <a:txBody>
                    <a:bodyPr/>
                    <a:lstStyle/>
                    <a:p>
                      <a:r>
                        <a:rPr lang="en-US"/>
                        <a:t>1.5 or above.</a:t>
                      </a:r>
                    </a:p>
                  </a:txBody>
                  <a:tcPr anchor="ctr"/>
                </a:tc>
              </a:tr>
              <a:tr h="370840">
                <a:tc>
                  <a:txBody>
                    <a:bodyPr/>
                    <a:lstStyle/>
                    <a:p>
                      <a:r>
                        <a:rPr lang="en-US"/>
                        <a:t>Memory</a:t>
                      </a:r>
                    </a:p>
                  </a:txBody>
                  <a:tcPr anchor="ctr"/>
                </a:tc>
                <a:tc>
                  <a:txBody>
                    <a:bodyPr/>
                    <a:lstStyle/>
                    <a:p>
                      <a:r>
                        <a:rPr lang="en-US"/>
                        <a:t>no minimum requirement.</a:t>
                      </a:r>
                    </a:p>
                  </a:txBody>
                  <a:tcPr anchor="ctr"/>
                </a:tc>
              </a:tr>
              <a:tr h="370840">
                <a:tc>
                  <a:txBody>
                    <a:bodyPr/>
                    <a:lstStyle/>
                    <a:p>
                      <a:r>
                        <a:rPr lang="en-US"/>
                        <a:t>Disk Space</a:t>
                      </a:r>
                    </a:p>
                  </a:txBody>
                  <a:tcPr anchor="ctr"/>
                </a:tc>
                <a:tc>
                  <a:txBody>
                    <a:bodyPr/>
                    <a:lstStyle/>
                    <a:p>
                      <a:r>
                        <a:rPr lang="en-US"/>
                        <a:t>no minimum requirement.</a:t>
                      </a:r>
                    </a:p>
                  </a:txBody>
                  <a:tcPr anchor="ctr"/>
                </a:tc>
              </a:tr>
              <a:tr h="370840">
                <a:tc>
                  <a:txBody>
                    <a:bodyPr/>
                    <a:lstStyle/>
                    <a:p>
                      <a:r>
                        <a:rPr lang="en-US"/>
                        <a:t>Operating System</a:t>
                      </a:r>
                    </a:p>
                  </a:txBody>
                  <a:tcPr anchor="ctr"/>
                </a:tc>
                <a:tc>
                  <a:txBody>
                    <a:bodyPr/>
                    <a:lstStyle/>
                    <a:p>
                      <a:r>
                        <a:rPr lang="en-US" dirty="0"/>
                        <a:t>no minimum requirement.</a:t>
                      </a: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a:t>
            </a:r>
            <a:r>
              <a:rPr lang="en-US" dirty="0" err="1" smtClean="0"/>
              <a:t>Junit</a:t>
            </a:r>
            <a:r>
              <a:rPr lang="en-US" dirty="0" smtClean="0"/>
              <a:t> archive</a:t>
            </a:r>
            <a:endParaRPr lang="en-US" dirty="0"/>
          </a:p>
        </p:txBody>
      </p:sp>
      <p:graphicFrame>
        <p:nvGraphicFramePr>
          <p:cNvPr id="5" name="Content Placeholder 4"/>
          <p:cNvGraphicFramePr>
            <a:graphicFrameLocks noGrp="1"/>
          </p:cNvGraphicFramePr>
          <p:nvPr>
            <p:ph idx="1"/>
          </p:nvPr>
        </p:nvGraphicFramePr>
        <p:xfrm>
          <a:off x="539750" y="1557338"/>
          <a:ext cx="8229600" cy="14833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a:t>OS</a:t>
                      </a:r>
                    </a:p>
                  </a:txBody>
                  <a:tcPr anchor="ctr"/>
                </a:tc>
                <a:tc>
                  <a:txBody>
                    <a:bodyPr/>
                    <a:lstStyle/>
                    <a:p>
                      <a:r>
                        <a:rPr lang="en-US"/>
                        <a:t>Archive name</a:t>
                      </a:r>
                    </a:p>
                  </a:txBody>
                  <a:tcPr anchor="ctr"/>
                </a:tc>
              </a:tr>
              <a:tr h="370840">
                <a:tc>
                  <a:txBody>
                    <a:bodyPr/>
                    <a:lstStyle/>
                    <a:p>
                      <a:r>
                        <a:rPr lang="en-US"/>
                        <a:t>Windows</a:t>
                      </a:r>
                    </a:p>
                  </a:txBody>
                  <a:tcPr anchor="ctr"/>
                </a:tc>
                <a:tc>
                  <a:txBody>
                    <a:bodyPr/>
                    <a:lstStyle/>
                    <a:p>
                      <a:r>
                        <a:rPr lang="en-US"/>
                        <a:t>junit4.10.jar</a:t>
                      </a:r>
                    </a:p>
                  </a:txBody>
                  <a:tcPr anchor="ctr"/>
                </a:tc>
              </a:tr>
              <a:tr h="370840">
                <a:tc>
                  <a:txBody>
                    <a:bodyPr/>
                    <a:lstStyle/>
                    <a:p>
                      <a:r>
                        <a:rPr lang="en-US"/>
                        <a:t>Linux</a:t>
                      </a:r>
                    </a:p>
                  </a:txBody>
                  <a:tcPr anchor="ctr"/>
                </a:tc>
                <a:tc>
                  <a:txBody>
                    <a:bodyPr/>
                    <a:lstStyle/>
                    <a:p>
                      <a:r>
                        <a:rPr lang="en-US"/>
                        <a:t>junit4.10.jar</a:t>
                      </a:r>
                    </a:p>
                  </a:txBody>
                  <a:tcPr anchor="ctr"/>
                </a:tc>
              </a:tr>
              <a:tr h="370840">
                <a:tc>
                  <a:txBody>
                    <a:bodyPr/>
                    <a:lstStyle/>
                    <a:p>
                      <a:r>
                        <a:rPr lang="en-US"/>
                        <a:t>Mac</a:t>
                      </a:r>
                    </a:p>
                  </a:txBody>
                  <a:tcPr anchor="ctr"/>
                </a:tc>
                <a:tc>
                  <a:txBody>
                    <a:bodyPr/>
                    <a:lstStyle/>
                    <a:p>
                      <a:r>
                        <a:rPr lang="en-US" dirty="0"/>
                        <a:t>junit4.10.jar</a:t>
                      </a: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Fixtures</a:t>
            </a:r>
          </a:p>
          <a:p>
            <a:r>
              <a:rPr lang="en-US" dirty="0" smtClean="0"/>
              <a:t>Test suites</a:t>
            </a:r>
          </a:p>
          <a:p>
            <a:r>
              <a:rPr lang="en-US" dirty="0" smtClean="0"/>
              <a:t>Test runners</a:t>
            </a:r>
          </a:p>
          <a:p>
            <a:r>
              <a:rPr lang="en-US" dirty="0" err="1" smtClean="0"/>
              <a:t>JUnit</a:t>
            </a:r>
            <a:r>
              <a:rPr lang="en-US" dirty="0" smtClean="0"/>
              <a:t> classes(Result, Failure, </a:t>
            </a:r>
            <a:r>
              <a:rPr lang="en-US" dirty="0" err="1" smtClean="0"/>
              <a:t>JunitCore</a:t>
            </a:r>
            <a:r>
              <a:rPr lang="en-US" dirty="0" smtClean="0"/>
              <a:t>,..)</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Fixtures</a:t>
            </a:r>
            <a:endParaRPr lang="en-US" dirty="0"/>
          </a:p>
        </p:txBody>
      </p:sp>
      <p:sp>
        <p:nvSpPr>
          <p:cNvPr id="3" name="Content Placeholder 2"/>
          <p:cNvSpPr>
            <a:spLocks noGrp="1"/>
          </p:cNvSpPr>
          <p:nvPr>
            <p:ph idx="1"/>
          </p:nvPr>
        </p:nvSpPr>
        <p:spPr/>
        <p:txBody>
          <a:bodyPr/>
          <a:lstStyle/>
          <a:p>
            <a:r>
              <a:rPr lang="en-US" dirty="0" smtClean="0"/>
              <a:t>This is the baseline state for an object to be tested. This ensures that the environment is well known and fixed in which test runs with repeatable results. This includes methods:</a:t>
            </a:r>
          </a:p>
          <a:p>
            <a:pPr lvl="1"/>
            <a:r>
              <a:rPr lang="en-US" dirty="0" err="1" smtClean="0"/>
              <a:t>setUp</a:t>
            </a:r>
            <a:r>
              <a:rPr lang="en-US" dirty="0" smtClean="0"/>
              <a:t>() method which runs before every test invocation.</a:t>
            </a:r>
          </a:p>
          <a:p>
            <a:pPr lvl="1"/>
            <a:r>
              <a:rPr lang="en-US" dirty="0" err="1" smtClean="0"/>
              <a:t>tearDown</a:t>
            </a:r>
            <a:r>
              <a:rPr lang="en-US" dirty="0" smtClean="0"/>
              <a:t>() method which runs after every test method.</a:t>
            </a:r>
          </a:p>
          <a:p>
            <a:pPr lvl="1"/>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suite</a:t>
            </a:r>
            <a:endParaRPr lang="en-US" dirty="0"/>
          </a:p>
        </p:txBody>
      </p:sp>
      <p:sp>
        <p:nvSpPr>
          <p:cNvPr id="3" name="Content Placeholder 2"/>
          <p:cNvSpPr>
            <a:spLocks noGrp="1"/>
          </p:cNvSpPr>
          <p:nvPr>
            <p:ph idx="1"/>
          </p:nvPr>
        </p:nvSpPr>
        <p:spPr/>
        <p:txBody>
          <a:bodyPr/>
          <a:lstStyle/>
          <a:p>
            <a:r>
              <a:rPr lang="en-US" dirty="0" smtClean="0"/>
              <a:t>This bundle of test cases run together by using annotations @</a:t>
            </a:r>
            <a:r>
              <a:rPr lang="en-US" dirty="0" err="1" smtClean="0"/>
              <a:t>RunWith</a:t>
            </a:r>
            <a:r>
              <a:rPr lang="en-US" dirty="0" smtClean="0"/>
              <a:t>, @Suite.</a:t>
            </a:r>
          </a:p>
          <a:p>
            <a:pPr lvl="1"/>
            <a:r>
              <a:rPr lang="en-US" dirty="0" smtClean="0"/>
              <a:t>Ex:</a:t>
            </a:r>
          </a:p>
          <a:p>
            <a:pPr lvl="1">
              <a:buNone/>
            </a:pPr>
            <a:r>
              <a:rPr lang="en-US" dirty="0" smtClean="0"/>
              <a:t>    @</a:t>
            </a:r>
            <a:r>
              <a:rPr lang="en-US" dirty="0" err="1" smtClean="0"/>
              <a:t>RunWith</a:t>
            </a:r>
            <a:r>
              <a:rPr lang="en-US" dirty="0" smtClean="0"/>
              <a:t>(</a:t>
            </a:r>
            <a:r>
              <a:rPr lang="en-US" dirty="0" err="1" smtClean="0"/>
              <a:t>Suite.class</a:t>
            </a:r>
            <a:r>
              <a:rPr lang="en-US" dirty="0" smtClean="0"/>
              <a:t>) </a:t>
            </a:r>
          </a:p>
          <a:p>
            <a:pPr lvl="1">
              <a:buNone/>
            </a:pPr>
            <a:r>
              <a:rPr lang="en-US" dirty="0" smtClean="0"/>
              <a:t>    @</a:t>
            </a:r>
            <a:r>
              <a:rPr lang="en-US" dirty="0" err="1" smtClean="0"/>
              <a:t>Suite.SuiteClasses</a:t>
            </a:r>
            <a:r>
              <a:rPr lang="en-US" dirty="0" smtClean="0"/>
              <a:t>({ TestJunit1.class ,TestJunit2.class })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rendz 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Trendz IT template</Template>
  <TotalTime>557</TotalTime>
  <Words>1369</Words>
  <Application>Microsoft Office PowerPoint</Application>
  <PresentationFormat>On-screen Show (4:3)</PresentationFormat>
  <Paragraphs>196</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Trendz IT template</vt:lpstr>
      <vt:lpstr>JUnit</vt:lpstr>
      <vt:lpstr>Overview</vt:lpstr>
      <vt:lpstr>Introduction</vt:lpstr>
      <vt:lpstr>What is a Unit Test Case …?</vt:lpstr>
      <vt:lpstr>System requirements</vt:lpstr>
      <vt:lpstr>Download Junit archive</vt:lpstr>
      <vt:lpstr>Features</vt:lpstr>
      <vt:lpstr>Fixtures</vt:lpstr>
      <vt:lpstr>Test suite</vt:lpstr>
      <vt:lpstr>Test runner</vt:lpstr>
      <vt:lpstr>JUnit classes</vt:lpstr>
      <vt:lpstr>Assertion methods of org.junit.Assert</vt:lpstr>
      <vt:lpstr>Methods of org.junit.TestCase</vt:lpstr>
      <vt:lpstr>Result class methods</vt:lpstr>
      <vt:lpstr>Suite Class methods</vt:lpstr>
      <vt:lpstr>Annotation</vt:lpstr>
      <vt:lpstr>Junit creating Step by step</vt:lpstr>
      <vt:lpstr>Create Functional class</vt:lpstr>
      <vt:lpstr>Create Test cases</vt:lpstr>
      <vt:lpstr>Test Runner</vt:lpstr>
      <vt:lpstr>JAM</vt:lpstr>
      <vt:lpstr>PowerPoint Presentation</vt:lpstr>
      <vt:lpstr>Example</vt:lpstr>
      <vt:lpstr>Exception Test</vt:lpstr>
      <vt:lpstr>Example</vt:lpstr>
      <vt:lpstr>PowerPoint Presentation</vt:lpstr>
    </vt:vector>
  </TitlesOfParts>
  <Company>Trendz Information Technologies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dc:title>
  <dc:creator>Trendz Infomation Technologies Ltd- 04040073059</dc:creator>
  <cp:lastModifiedBy>Bhimsen</cp:lastModifiedBy>
  <cp:revision>62</cp:revision>
  <dcterms:created xsi:type="dcterms:W3CDTF">2013-09-27T08:31:09Z</dcterms:created>
  <dcterms:modified xsi:type="dcterms:W3CDTF">2019-09-09T08:18:46Z</dcterms:modified>
</cp:coreProperties>
</file>