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349" r:id="rId3"/>
    <p:sldId id="257" r:id="rId4"/>
    <p:sldId id="258" r:id="rId5"/>
    <p:sldId id="259" r:id="rId6"/>
    <p:sldId id="350" r:id="rId7"/>
    <p:sldId id="260" r:id="rId8"/>
    <p:sldId id="261" r:id="rId9"/>
    <p:sldId id="343" r:id="rId10"/>
    <p:sldId id="262" r:id="rId11"/>
    <p:sldId id="263" r:id="rId12"/>
    <p:sldId id="353" r:id="rId13"/>
    <p:sldId id="344" r:id="rId14"/>
    <p:sldId id="345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54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55" r:id="rId34"/>
    <p:sldId id="356" r:id="rId35"/>
    <p:sldId id="346" r:id="rId36"/>
    <p:sldId id="347" r:id="rId37"/>
    <p:sldId id="297" r:id="rId38"/>
    <p:sldId id="265" r:id="rId39"/>
    <p:sldId id="266" r:id="rId40"/>
    <p:sldId id="26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269" r:id="rId56"/>
    <p:sldId id="270" r:id="rId57"/>
    <p:sldId id="271" r:id="rId58"/>
    <p:sldId id="303" r:id="rId59"/>
    <p:sldId id="348" r:id="rId60"/>
    <p:sldId id="268" r:id="rId61"/>
    <p:sldId id="296" r:id="rId62"/>
    <p:sldId id="272" r:id="rId63"/>
    <p:sldId id="273" r:id="rId64"/>
    <p:sldId id="313" r:id="rId65"/>
    <p:sldId id="314" r:id="rId66"/>
    <p:sldId id="315" r:id="rId67"/>
    <p:sldId id="316" r:id="rId68"/>
    <p:sldId id="317" r:id="rId69"/>
    <p:sldId id="318" r:id="rId70"/>
    <p:sldId id="359" r:id="rId71"/>
    <p:sldId id="360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58" r:id="rId95"/>
    <p:sldId id="357" r:id="rId96"/>
    <p:sldId id="352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65" autoAdjust="0"/>
  </p:normalViewPr>
  <p:slideViewPr>
    <p:cSldViewPr>
      <p:cViewPr>
        <p:scale>
          <a:sx n="77" d="100"/>
          <a:sy n="77" d="100"/>
        </p:scale>
        <p:origin x="-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90" d="100"/>
          <a:sy n="190" d="100"/>
        </p:scale>
        <p:origin x="42" y="266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175A-8095-4E0A-B745-A36EAB326F01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298F-79BE-4312-961C-C299A04D5E7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A8901-C30C-472C-B053-802A16023A9B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1EBD-4B02-47FF-9634-51A92008D3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pattern involves a single class which is responsible to join functionalities of independent or incompatible interfaces.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A card reader which acts as an adapter between memory card and a laptop.</a:t>
            </a:r>
          </a:p>
          <a:p>
            <a:r>
              <a:rPr lang="en-US" dirty="0" smtClean="0"/>
              <a:t> You </a:t>
            </a:r>
            <a:r>
              <a:rPr lang="en-US" dirty="0" err="1" smtClean="0"/>
              <a:t>plugins</a:t>
            </a:r>
            <a:r>
              <a:rPr lang="en-US" dirty="0" smtClean="0"/>
              <a:t> the memory card into card reader and card reader into the laptop so that memory card can be read via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61156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9087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>
            <a:lvl1pPr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4"/>
              </a:buBlip>
              <a:defRPr sz="1800"/>
            </a:lvl4pPr>
            <a:lvl5pPr>
              <a:buFontTx/>
              <a:buBlip>
                <a:blip r:embed="rId5"/>
              </a:buBlip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76064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879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060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00"/>
          </a:solidFill>
          <a:latin typeface="Book Antiqua" pitchFamily="18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(Eager mode)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{ </a:t>
            </a:r>
          </a:p>
          <a:p>
            <a:pPr marL="514350" indent="-514350">
              <a:buNone/>
            </a:pPr>
            <a:r>
              <a:rPr lang="en-US" dirty="0" smtClean="0"/>
              <a:t>//create an object of </a:t>
            </a:r>
            <a:r>
              <a:rPr lang="en-US" dirty="0" err="1" smtClean="0"/>
              <a:t>MyClass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private static </a:t>
            </a:r>
            <a:r>
              <a:rPr lang="en-US" dirty="0" err="1" smtClean="0"/>
              <a:t>MyClass</a:t>
            </a:r>
            <a:r>
              <a:rPr lang="en-US" dirty="0" smtClean="0"/>
              <a:t> 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(); </a:t>
            </a:r>
          </a:p>
          <a:p>
            <a:pPr marL="514350" indent="-514350">
              <a:buNone/>
            </a:pPr>
            <a:r>
              <a:rPr lang="en-US" dirty="0" smtClean="0"/>
              <a:t>//make the constructor private so that this class cannot be instantiated </a:t>
            </a:r>
          </a:p>
          <a:p>
            <a:pPr marL="514350" indent="-514350">
              <a:buNone/>
            </a:pPr>
            <a:r>
              <a:rPr lang="en-US" dirty="0" smtClean="0"/>
              <a:t> private </a:t>
            </a:r>
            <a:r>
              <a:rPr lang="en-US" dirty="0" err="1" smtClean="0"/>
              <a:t>MyClass</a:t>
            </a:r>
            <a:r>
              <a:rPr lang="en-US" dirty="0" smtClean="0"/>
              <a:t>(){} </a:t>
            </a:r>
          </a:p>
          <a:p>
            <a:pPr marL="514350" indent="-514350">
              <a:buNone/>
            </a:pPr>
            <a:r>
              <a:rPr lang="en-US" dirty="0" smtClean="0"/>
              <a:t>//Get the only object available </a:t>
            </a:r>
          </a:p>
          <a:p>
            <a:pPr marL="514350" indent="-51435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MyClass</a:t>
            </a:r>
            <a:r>
              <a:rPr lang="en-US" dirty="0" smtClean="0"/>
              <a:t>  </a:t>
            </a:r>
            <a:r>
              <a:rPr lang="en-US" dirty="0" err="1" smtClean="0"/>
              <a:t>getInstance</a:t>
            </a:r>
            <a:r>
              <a:rPr lang="en-US" dirty="0" smtClean="0"/>
              <a:t>(){ </a:t>
            </a:r>
          </a:p>
          <a:p>
            <a:pPr marL="514350" indent="-51435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obj</a:t>
            </a:r>
            <a:r>
              <a:rPr lang="en-US" dirty="0" smtClean="0"/>
              <a:t>; } </a:t>
            </a:r>
          </a:p>
          <a:p>
            <a:pPr marL="514350" indent="-51435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showMessage</a:t>
            </a:r>
            <a:r>
              <a:rPr lang="en-US" dirty="0" smtClean="0"/>
              <a:t>(){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World!"); }</a:t>
            </a:r>
          </a:p>
          <a:p>
            <a:pPr marL="514350" indent="-51435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MainApp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//illegal construct  Compile Time Error: The constructor  </a:t>
            </a:r>
            <a:r>
              <a:rPr lang="en-US" dirty="0" err="1" smtClean="0"/>
              <a:t>MyClass</a:t>
            </a:r>
            <a:r>
              <a:rPr lang="en-US" dirty="0" smtClean="0"/>
              <a:t>() is not visible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//</a:t>
            </a:r>
            <a:r>
              <a:rPr lang="en-US" dirty="0" err="1" smtClean="0"/>
              <a:t>MyClass</a:t>
            </a:r>
            <a:r>
              <a:rPr lang="en-US" dirty="0" smtClean="0"/>
              <a:t> object = new </a:t>
            </a:r>
            <a:r>
              <a:rPr lang="en-US" dirty="0" err="1" smtClean="0"/>
              <a:t>MyClass</a:t>
            </a:r>
            <a:r>
              <a:rPr lang="en-US" dirty="0" smtClean="0"/>
              <a:t>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//Get the only object available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MyClass</a:t>
            </a:r>
            <a:r>
              <a:rPr lang="en-US" dirty="0" smtClean="0"/>
              <a:t> object = </a:t>
            </a:r>
            <a:r>
              <a:rPr lang="en-US" dirty="0" err="1" smtClean="0"/>
              <a:t>MyClass.getInstance</a:t>
            </a:r>
            <a:r>
              <a:rPr lang="en-US" dirty="0" smtClean="0"/>
              <a:t>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//show the message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object.showMessage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from your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eager Singleton pattern for the following scenario</a:t>
            </a:r>
          </a:p>
          <a:p>
            <a:pPr lvl="1"/>
            <a:r>
              <a:rPr lang="en-US" dirty="0" smtClean="0"/>
              <a:t>Your login form consist of user-id &amp; password as an input.</a:t>
            </a:r>
          </a:p>
          <a:p>
            <a:pPr lvl="1"/>
            <a:r>
              <a:rPr lang="en-US" dirty="0" smtClean="0"/>
              <a:t>validate user-id &amp; password and load main Application.</a:t>
            </a:r>
          </a:p>
          <a:p>
            <a:pPr lvl="1"/>
            <a:r>
              <a:rPr lang="en-US" dirty="0" smtClean="0"/>
              <a:t>Startup screen must implicitly load login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programming, lazy initialization is the tactic of delaying the creation of an object,.</a:t>
            </a:r>
          </a:p>
          <a:p>
            <a:r>
              <a:rPr lang="en-US" dirty="0" smtClean="0"/>
              <a:t>It delays the expensive process until the first time it is needed. </a:t>
            </a:r>
          </a:p>
          <a:p>
            <a:r>
              <a:rPr lang="en-US" dirty="0" smtClean="0"/>
              <a:t>In singleton pattern, it restricts the creation of instance until requested first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final class </a:t>
            </a:r>
            <a:r>
              <a:rPr lang="en-US" dirty="0" err="1" smtClean="0"/>
              <a:t>LazySingleton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private static volatile </a:t>
            </a:r>
            <a:r>
              <a:rPr lang="en-US" dirty="0" err="1" smtClean="0"/>
              <a:t>LazySingleton</a:t>
            </a:r>
            <a:r>
              <a:rPr lang="en-US" dirty="0" smtClean="0"/>
              <a:t> instance = null;</a:t>
            </a:r>
          </a:p>
          <a:p>
            <a:pPr>
              <a:buNone/>
            </a:pPr>
            <a:r>
              <a:rPr lang="en-US" dirty="0" smtClean="0"/>
              <a:t> // private constructor</a:t>
            </a: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LazySingleton</a:t>
            </a:r>
            <a:r>
              <a:rPr lang="en-US" dirty="0" smtClean="0"/>
              <a:t>() { } </a:t>
            </a:r>
          </a:p>
          <a:p>
            <a:pPr>
              <a:buNone/>
            </a:pPr>
            <a:r>
              <a:rPr lang="en-US" dirty="0" smtClean="0"/>
              <a:t>  public static </a:t>
            </a:r>
            <a:r>
              <a:rPr lang="en-US" dirty="0" err="1" smtClean="0"/>
              <a:t>LazySingleton</a:t>
            </a:r>
            <a:r>
              <a:rPr lang="en-US" dirty="0" smtClean="0"/>
              <a:t> </a:t>
            </a:r>
            <a:r>
              <a:rPr lang="en-US" dirty="0" err="1" smtClean="0"/>
              <a:t>getInstance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 if (instance == null) {</a:t>
            </a:r>
          </a:p>
          <a:p>
            <a:pPr>
              <a:buNone/>
            </a:pPr>
            <a:r>
              <a:rPr lang="en-US" dirty="0" smtClean="0"/>
              <a:t>                 synchronized (</a:t>
            </a:r>
            <a:r>
              <a:rPr lang="en-US" dirty="0" err="1" smtClean="0"/>
              <a:t>LazySingleton.class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           instance = new </a:t>
            </a:r>
            <a:r>
              <a:rPr lang="en-US" dirty="0" err="1" smtClean="0"/>
              <a:t>LazySingleton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return instance;</a:t>
            </a:r>
          </a:p>
          <a:p>
            <a:pPr>
              <a:buNone/>
            </a:pPr>
            <a:r>
              <a:rPr lang="en-US" dirty="0" smtClean="0"/>
              <a:t>}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pattern  or Factory method is one of most used design pattern in Java. </a:t>
            </a:r>
          </a:p>
          <a:p>
            <a:r>
              <a:rPr lang="en-US" dirty="0" smtClean="0"/>
              <a:t>This type of design pattern comes under creational pattern as this pattern provides one of the best ways to create an object.</a:t>
            </a:r>
          </a:p>
          <a:p>
            <a:r>
              <a:rPr lang="en-US" dirty="0" smtClean="0"/>
              <a:t>In Factory pattern, we create object without exposing the creation logic to the client </a:t>
            </a:r>
          </a:p>
          <a:p>
            <a:r>
              <a:rPr lang="en-US" dirty="0" smtClean="0"/>
              <a:t>refer to newly created object using a common interface.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Shape { </a:t>
            </a:r>
          </a:p>
          <a:p>
            <a:pPr>
              <a:buNone/>
            </a:pPr>
            <a:r>
              <a:rPr lang="en-US" dirty="0" smtClean="0"/>
              <a:t>void draw();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Rectangle implements Shape {</a:t>
            </a:r>
          </a:p>
          <a:p>
            <a:pPr>
              <a:buNone/>
            </a:pPr>
            <a:r>
              <a:rPr lang="en-US" dirty="0" smtClean="0"/>
              <a:t> @Override </a:t>
            </a:r>
          </a:p>
          <a:p>
            <a:pPr>
              <a:buNone/>
            </a:pPr>
            <a:r>
              <a:rPr lang="en-US" dirty="0" smtClean="0"/>
              <a:t>public void draw()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("Inside Rectangle::draw() method.");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Square implements Shape {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draw()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Square::draw() method.");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Circle implements Shape { </a:t>
            </a:r>
          </a:p>
          <a:p>
            <a:pPr>
              <a:buNone/>
            </a:pPr>
            <a:r>
              <a:rPr lang="en-US" dirty="0" smtClean="0"/>
              <a:t>@Override</a:t>
            </a:r>
          </a:p>
          <a:p>
            <a:pPr>
              <a:buNone/>
            </a:pPr>
            <a:r>
              <a:rPr lang="en-US" dirty="0" smtClean="0"/>
              <a:t> public void draw()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Circle::draw() method.");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design pattern</a:t>
            </a:r>
          </a:p>
          <a:p>
            <a:r>
              <a:rPr lang="en-US" dirty="0" smtClean="0"/>
              <a:t>Types of design patterns</a:t>
            </a:r>
          </a:p>
          <a:p>
            <a:r>
              <a:rPr lang="en-US" dirty="0" smtClean="0"/>
              <a:t>Classifications of patterns</a:t>
            </a:r>
          </a:p>
          <a:p>
            <a:r>
              <a:rPr lang="en-US" dirty="0" smtClean="0"/>
              <a:t>Implementation of each sub-pattern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ShapeFactory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//use </a:t>
            </a:r>
            <a:r>
              <a:rPr lang="en-US" dirty="0" err="1" smtClean="0"/>
              <a:t>getShape</a:t>
            </a:r>
            <a:r>
              <a:rPr lang="en-US" dirty="0" smtClean="0"/>
              <a:t> method to get object of type shape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Shape </a:t>
            </a:r>
            <a:r>
              <a:rPr lang="en-US" dirty="0" err="1" smtClean="0"/>
              <a:t>getShape</a:t>
            </a:r>
            <a:r>
              <a:rPr lang="en-US" dirty="0" smtClean="0"/>
              <a:t>(String </a:t>
            </a:r>
            <a:r>
              <a:rPr lang="en-US" dirty="0" err="1" smtClean="0"/>
              <a:t>shapeType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if(</a:t>
            </a:r>
            <a:r>
              <a:rPr lang="en-US" dirty="0" err="1" smtClean="0"/>
              <a:t>shapeType</a:t>
            </a:r>
            <a:r>
              <a:rPr lang="en-US" dirty="0" smtClean="0"/>
              <a:t> == null){ return null; } </a:t>
            </a:r>
          </a:p>
          <a:p>
            <a:pPr>
              <a:buNone/>
            </a:pPr>
            <a:r>
              <a:rPr lang="en-US" dirty="0" smtClean="0"/>
              <a:t>     if(</a:t>
            </a:r>
            <a:r>
              <a:rPr lang="en-US" dirty="0" err="1" smtClean="0"/>
              <a:t>shapeType.equalsIgnoreCase</a:t>
            </a:r>
            <a:r>
              <a:rPr lang="en-US" dirty="0" smtClean="0"/>
              <a:t>("CIRCLE")){ </a:t>
            </a:r>
          </a:p>
          <a:p>
            <a:pPr>
              <a:buNone/>
            </a:pPr>
            <a:r>
              <a:rPr lang="en-US" dirty="0" smtClean="0"/>
              <a:t>           return new Circle(); }</a:t>
            </a:r>
          </a:p>
          <a:p>
            <a:pPr>
              <a:buNone/>
            </a:pPr>
            <a:r>
              <a:rPr lang="en-US" dirty="0" smtClean="0"/>
              <a:t>    else if(</a:t>
            </a:r>
            <a:r>
              <a:rPr lang="en-US" dirty="0" err="1" smtClean="0"/>
              <a:t>shapeType.equalsIgnoreCase</a:t>
            </a:r>
            <a:r>
              <a:rPr lang="en-US" dirty="0" smtClean="0"/>
              <a:t>("RECTANGLE")){     </a:t>
            </a:r>
          </a:p>
          <a:p>
            <a:pPr>
              <a:buNone/>
            </a:pPr>
            <a:r>
              <a:rPr lang="en-US" dirty="0" smtClean="0"/>
              <a:t>           return new Rectangle(); }</a:t>
            </a:r>
          </a:p>
          <a:p>
            <a:pPr>
              <a:buNone/>
            </a:pPr>
            <a:r>
              <a:rPr lang="en-US" dirty="0" smtClean="0"/>
              <a:t>     else if(</a:t>
            </a:r>
            <a:r>
              <a:rPr lang="en-US" dirty="0" err="1" smtClean="0"/>
              <a:t>shapeType.equalsIgnoreCase</a:t>
            </a:r>
            <a:r>
              <a:rPr lang="en-US" dirty="0" smtClean="0"/>
              <a:t>("SQUARE")){ </a:t>
            </a:r>
          </a:p>
          <a:p>
            <a:pPr>
              <a:buNone/>
            </a:pPr>
            <a:r>
              <a:rPr lang="en-US" dirty="0" smtClean="0"/>
              <a:t>           return      new Square(); } </a:t>
            </a:r>
          </a:p>
          <a:p>
            <a:pPr>
              <a:buNone/>
            </a:pPr>
            <a:r>
              <a:rPr lang="en-US" dirty="0" smtClean="0"/>
              <a:t>            return null;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FactoryPatternDemo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err="1" smtClean="0"/>
              <a:t>ShapeFactory</a:t>
            </a:r>
            <a:r>
              <a:rPr lang="en-US" dirty="0" smtClean="0"/>
              <a:t> </a:t>
            </a:r>
            <a:r>
              <a:rPr lang="en-US" dirty="0" err="1" smtClean="0"/>
              <a:t>shapeFactory</a:t>
            </a:r>
            <a:r>
              <a:rPr lang="en-US" dirty="0" smtClean="0"/>
              <a:t> = new </a:t>
            </a:r>
            <a:r>
              <a:rPr lang="en-US" dirty="0" err="1" smtClean="0"/>
              <a:t>ShapeFactory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//get an object of Circle and call its draw method. </a:t>
            </a:r>
          </a:p>
          <a:p>
            <a:pPr>
              <a:buNone/>
            </a:pPr>
            <a:r>
              <a:rPr lang="en-US" dirty="0" smtClean="0"/>
              <a:t>  Shape shape1 = </a:t>
            </a:r>
            <a:r>
              <a:rPr lang="en-US" dirty="0" err="1" smtClean="0"/>
              <a:t>shapeFactory.getShape</a:t>
            </a:r>
            <a:r>
              <a:rPr lang="en-US" dirty="0" smtClean="0"/>
              <a:t>("CIRCLE"); </a:t>
            </a:r>
          </a:p>
          <a:p>
            <a:pPr>
              <a:buNone/>
            </a:pPr>
            <a:r>
              <a:rPr lang="en-US" dirty="0" smtClean="0"/>
              <a:t>//call draw method of Circle shape1.draw();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  …</a:t>
            </a:r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//get an object of Rectangle and call its draw method. </a:t>
            </a:r>
          </a:p>
          <a:p>
            <a:pPr>
              <a:buNone/>
            </a:pPr>
            <a:r>
              <a:rPr lang="en-US" dirty="0" smtClean="0"/>
              <a:t>Shape shape2 = </a:t>
            </a:r>
            <a:r>
              <a:rPr lang="en-US" dirty="0" err="1" smtClean="0"/>
              <a:t>shapeFactory.getShape</a:t>
            </a:r>
            <a:r>
              <a:rPr lang="en-US" dirty="0" smtClean="0"/>
              <a:t>("RECTANGLE"); </a:t>
            </a:r>
          </a:p>
          <a:p>
            <a:pPr>
              <a:buNone/>
            </a:pPr>
            <a:r>
              <a:rPr lang="en-US" dirty="0" smtClean="0"/>
              <a:t>//call draw method of Rectangle shape2.draw(); //get an object of Square and call its draw method. </a:t>
            </a:r>
          </a:p>
          <a:p>
            <a:pPr>
              <a:buNone/>
            </a:pPr>
            <a:r>
              <a:rPr lang="en-US" dirty="0" smtClean="0"/>
              <a:t>Shape shape3 = </a:t>
            </a:r>
            <a:r>
              <a:rPr lang="en-US" dirty="0" err="1" smtClean="0"/>
              <a:t>shapeFactory.getShape</a:t>
            </a:r>
            <a:r>
              <a:rPr lang="en-US" dirty="0" smtClean="0"/>
              <a:t>("SQUARE"); </a:t>
            </a:r>
          </a:p>
          <a:p>
            <a:pPr>
              <a:buNone/>
            </a:pPr>
            <a:r>
              <a:rPr lang="en-US" dirty="0" smtClean="0"/>
              <a:t>//call draw method of circle </a:t>
            </a:r>
          </a:p>
          <a:p>
            <a:pPr>
              <a:buNone/>
            </a:pPr>
            <a:r>
              <a:rPr lang="en-US" dirty="0" smtClean="0"/>
              <a:t>shape3.draw();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from your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factory pattern design your API for the following scenario</a:t>
            </a:r>
          </a:p>
          <a:p>
            <a:pPr lvl="1"/>
            <a:r>
              <a:rPr lang="en-US" dirty="0" smtClean="0"/>
              <a:t>Design API as </a:t>
            </a:r>
            <a:r>
              <a:rPr lang="en-US" dirty="0" err="1" smtClean="0"/>
              <a:t>driverloader</a:t>
            </a:r>
            <a:endParaRPr lang="en-US" dirty="0" smtClean="0"/>
          </a:p>
          <a:p>
            <a:pPr lvl="1"/>
            <a:r>
              <a:rPr lang="en-US" dirty="0" smtClean="0"/>
              <a:t>For each database identify driver to be loaded</a:t>
            </a:r>
          </a:p>
          <a:p>
            <a:pPr lvl="1"/>
            <a:r>
              <a:rPr lang="en-US" dirty="0" smtClean="0"/>
              <a:t>User selects database from runtime, assert appropriate driver to the request of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pattern refers to creating duplicate object while keeping performance in mind. </a:t>
            </a:r>
          </a:p>
          <a:p>
            <a:r>
              <a:rPr lang="en-US" dirty="0" smtClean="0"/>
              <a:t>In this prototype interface which tells to create a clone of the current object. </a:t>
            </a:r>
          </a:p>
          <a:p>
            <a:r>
              <a:rPr lang="en-US" dirty="0" smtClean="0"/>
              <a:t>For example, a object is to be created after a costly database operation.</a:t>
            </a:r>
          </a:p>
          <a:p>
            <a:pPr lvl="1"/>
            <a:r>
              <a:rPr lang="en-US" dirty="0" smtClean="0"/>
              <a:t> We can cache the object, returns its clone on next request .</a:t>
            </a:r>
          </a:p>
          <a:p>
            <a:pPr lvl="1"/>
            <a:r>
              <a:rPr lang="en-US" dirty="0" smtClean="0"/>
              <a:t>update the database as  and when needed thus reducing database calls.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8152" cy="49397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abstract class Shape implements </a:t>
            </a:r>
            <a:r>
              <a:rPr lang="en-US" dirty="0" err="1" smtClean="0"/>
              <a:t>Cloneable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private String id; </a:t>
            </a:r>
          </a:p>
          <a:p>
            <a:pPr>
              <a:buNone/>
            </a:pPr>
            <a:r>
              <a:rPr lang="en-US" dirty="0" smtClean="0"/>
              <a:t>protected String type;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abstract void draw(); 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getType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      return type; } 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getId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   return id; }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setId</a:t>
            </a:r>
            <a:r>
              <a:rPr lang="en-US" dirty="0" smtClean="0"/>
              <a:t>(String id) { </a:t>
            </a:r>
          </a:p>
          <a:p>
            <a:pPr>
              <a:buNone/>
            </a:pPr>
            <a:r>
              <a:rPr lang="en-US" dirty="0" smtClean="0"/>
              <a:t>       this.id = id;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Object clone() { </a:t>
            </a:r>
          </a:p>
          <a:p>
            <a:pPr>
              <a:buNone/>
            </a:pPr>
            <a:r>
              <a:rPr lang="en-US" dirty="0" smtClean="0"/>
              <a:t>Object clone = null;</a:t>
            </a:r>
          </a:p>
          <a:p>
            <a:pPr>
              <a:buNone/>
            </a:pPr>
            <a:r>
              <a:rPr lang="en-US" dirty="0" smtClean="0"/>
              <a:t>     try { </a:t>
            </a:r>
          </a:p>
          <a:p>
            <a:pPr>
              <a:buNone/>
            </a:pPr>
            <a:r>
              <a:rPr lang="en-US" dirty="0" smtClean="0"/>
              <a:t>            clone = </a:t>
            </a:r>
            <a:r>
              <a:rPr lang="en-US" dirty="0" err="1" smtClean="0"/>
              <a:t>super.clone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} </a:t>
            </a:r>
          </a:p>
          <a:p>
            <a:pPr>
              <a:buNone/>
            </a:pPr>
            <a:r>
              <a:rPr lang="en-US" dirty="0" smtClean="0"/>
              <a:t>    catch (</a:t>
            </a:r>
            <a:r>
              <a:rPr lang="en-US" dirty="0" err="1" smtClean="0"/>
              <a:t>CloneNotSupportedException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return clone;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64352" cy="4939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Rectangle extends Shape { </a:t>
            </a:r>
          </a:p>
          <a:p>
            <a:pPr>
              <a:buNone/>
            </a:pPr>
            <a:r>
              <a:rPr lang="en-US" dirty="0" smtClean="0"/>
              <a:t>public Rectangle(){ </a:t>
            </a:r>
          </a:p>
          <a:p>
            <a:pPr>
              <a:buNone/>
            </a:pPr>
            <a:r>
              <a:rPr lang="en-US" dirty="0" smtClean="0"/>
              <a:t>type = "Rectangle";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draw()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Rectangle::draw() method.");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1213946"/>
            <a:ext cx="8422311" cy="486881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Square extends Shape { </a:t>
            </a:r>
          </a:p>
          <a:p>
            <a:pPr>
              <a:buNone/>
            </a:pPr>
            <a:r>
              <a:rPr lang="en-US" dirty="0" smtClean="0"/>
              <a:t>public Square(){ type = "Square";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draw()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Square::draw() method.");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Circle extends Shape { </a:t>
            </a:r>
          </a:p>
          <a:p>
            <a:pPr>
              <a:buNone/>
            </a:pPr>
            <a:r>
              <a:rPr lang="en-US" dirty="0" smtClean="0"/>
              <a:t>public Circle(){ </a:t>
            </a:r>
          </a:p>
          <a:p>
            <a:pPr>
              <a:buNone/>
            </a:pPr>
            <a:r>
              <a:rPr lang="en-US" dirty="0" smtClean="0"/>
              <a:t>type = "Circle";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draw()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Circle::draw() method.");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Before we discuss about the implementation of design pattern it must be clear that we must know</a:t>
            </a:r>
          </a:p>
          <a:p>
            <a:pPr lvl="1"/>
            <a:r>
              <a:rPr lang="en-IN" dirty="0" smtClean="0"/>
              <a:t> what is OOP</a:t>
            </a:r>
          </a:p>
          <a:p>
            <a:pPr lvl="1"/>
            <a:r>
              <a:rPr lang="en-IN" dirty="0" smtClean="0"/>
              <a:t>How we code program.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8152" cy="4939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java.util.Hashtable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ShapeCache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private static </a:t>
            </a:r>
            <a:r>
              <a:rPr lang="en-US" dirty="0" err="1" smtClean="0"/>
              <a:t>Hashtable</a:t>
            </a:r>
            <a:r>
              <a:rPr lang="en-US" dirty="0" smtClean="0"/>
              <a:t>&lt;String, Shape&gt; </a:t>
            </a:r>
            <a:r>
              <a:rPr lang="en-US" dirty="0" err="1" smtClean="0"/>
              <a:t>shapeMap</a:t>
            </a:r>
            <a:r>
              <a:rPr lang="en-US" dirty="0" smtClean="0"/>
              <a:t> = new </a:t>
            </a:r>
            <a:r>
              <a:rPr lang="en-US" dirty="0" err="1" smtClean="0"/>
              <a:t>Hashtable</a:t>
            </a:r>
            <a:r>
              <a:rPr lang="en-US" dirty="0" smtClean="0"/>
              <a:t>&lt;String, Shape&gt;();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static Shape </a:t>
            </a:r>
            <a:r>
              <a:rPr lang="en-US" dirty="0" err="1" smtClean="0"/>
              <a:t>getShape</a:t>
            </a:r>
            <a:r>
              <a:rPr lang="en-US" dirty="0" smtClean="0"/>
              <a:t>(String </a:t>
            </a:r>
            <a:r>
              <a:rPr lang="en-US" dirty="0" err="1" smtClean="0"/>
              <a:t>shapeId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Shape </a:t>
            </a:r>
            <a:r>
              <a:rPr lang="en-US" dirty="0" err="1" smtClean="0"/>
              <a:t>cachedShape</a:t>
            </a:r>
            <a:r>
              <a:rPr lang="en-US" dirty="0" smtClean="0"/>
              <a:t> = </a:t>
            </a:r>
            <a:r>
              <a:rPr lang="en-US" dirty="0" err="1" smtClean="0"/>
              <a:t>shapeMap.get</a:t>
            </a:r>
            <a:r>
              <a:rPr lang="en-US" dirty="0" smtClean="0"/>
              <a:t>(</a:t>
            </a:r>
            <a:r>
              <a:rPr lang="en-US" dirty="0" err="1" smtClean="0"/>
              <a:t>shapeId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return (Shape) </a:t>
            </a:r>
            <a:r>
              <a:rPr lang="en-US" dirty="0" err="1" smtClean="0"/>
              <a:t>cachedShape.clone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// for each shape run database query and create shape 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shapeMap.put</a:t>
            </a:r>
            <a:r>
              <a:rPr lang="en-US" dirty="0" smtClean="0"/>
              <a:t>(</a:t>
            </a:r>
            <a:r>
              <a:rPr lang="en-US" dirty="0" err="1" smtClean="0"/>
              <a:t>shapeKey</a:t>
            </a:r>
            <a:r>
              <a:rPr lang="en-US" dirty="0" smtClean="0"/>
              <a:t>, shape);</a:t>
            </a:r>
          </a:p>
          <a:p>
            <a:pPr>
              <a:buNone/>
            </a:pPr>
            <a:r>
              <a:rPr lang="en-US" dirty="0" smtClean="0"/>
              <a:t> // for example, we are adding three shapes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public static void </a:t>
            </a:r>
            <a:r>
              <a:rPr lang="en-US" dirty="0" err="1" smtClean="0"/>
              <a:t>loadCache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Circle </a:t>
            </a:r>
            <a:r>
              <a:rPr lang="en-US" dirty="0" err="1" smtClean="0"/>
              <a:t>circle</a:t>
            </a:r>
            <a:r>
              <a:rPr lang="en-US" dirty="0" smtClean="0"/>
              <a:t> = new Circle();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circle.setId</a:t>
            </a:r>
            <a:r>
              <a:rPr lang="en-US" dirty="0" smtClean="0"/>
              <a:t>("1");     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shapeMap.put</a:t>
            </a:r>
            <a:r>
              <a:rPr lang="en-US" dirty="0" smtClean="0"/>
              <a:t>(</a:t>
            </a:r>
            <a:r>
              <a:rPr lang="en-US" dirty="0" err="1" smtClean="0"/>
              <a:t>circle.getId</a:t>
            </a:r>
            <a:r>
              <a:rPr lang="en-US" dirty="0" smtClean="0"/>
              <a:t>(),circle);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8152" cy="50159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Square </a:t>
            </a:r>
            <a:r>
              <a:rPr lang="en-US" dirty="0" err="1" smtClean="0"/>
              <a:t>square</a:t>
            </a:r>
            <a:r>
              <a:rPr lang="en-US" dirty="0" smtClean="0"/>
              <a:t> = new Square();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square.setId</a:t>
            </a:r>
            <a:r>
              <a:rPr lang="en-US" dirty="0" smtClean="0"/>
              <a:t>("2"); </a:t>
            </a:r>
          </a:p>
          <a:p>
            <a:pPr>
              <a:buNone/>
            </a:pPr>
            <a:r>
              <a:rPr lang="en-US" dirty="0" err="1" smtClean="0"/>
              <a:t>shapeMap.put</a:t>
            </a:r>
            <a:r>
              <a:rPr lang="en-US" dirty="0" smtClean="0"/>
              <a:t>(</a:t>
            </a:r>
            <a:r>
              <a:rPr lang="en-US" dirty="0" err="1" smtClean="0"/>
              <a:t>square.getId</a:t>
            </a:r>
            <a:r>
              <a:rPr lang="en-US" dirty="0" smtClean="0"/>
              <a:t>(),square); </a:t>
            </a:r>
          </a:p>
          <a:p>
            <a:pPr>
              <a:buNone/>
            </a:pPr>
            <a:r>
              <a:rPr lang="en-US" dirty="0" smtClean="0"/>
              <a:t>Rectangle </a:t>
            </a:r>
            <a:r>
              <a:rPr lang="en-US" dirty="0" err="1" smtClean="0"/>
              <a:t>rectangle</a:t>
            </a:r>
            <a:r>
              <a:rPr lang="en-US" dirty="0" smtClean="0"/>
              <a:t> = new Rectangle();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rectangle.setId</a:t>
            </a:r>
            <a:r>
              <a:rPr lang="en-US" dirty="0" smtClean="0"/>
              <a:t>("3");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shapeMap.put</a:t>
            </a:r>
            <a:r>
              <a:rPr lang="en-US" dirty="0" smtClean="0"/>
              <a:t>(</a:t>
            </a:r>
            <a:r>
              <a:rPr lang="en-US" dirty="0" err="1" smtClean="0"/>
              <a:t>rectangle.getId</a:t>
            </a:r>
            <a:r>
              <a:rPr lang="en-US" dirty="0" smtClean="0"/>
              <a:t>(),rectangle); </a:t>
            </a:r>
          </a:p>
          <a:p>
            <a:pPr>
              <a:buNone/>
            </a:pPr>
            <a:r>
              <a:rPr lang="en-US" dirty="0" smtClean="0"/>
              <a:t> 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64352" cy="493975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PrototypePatternDemo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err="1" smtClean="0"/>
              <a:t>ShapeCache.loadCache</a:t>
            </a:r>
            <a:r>
              <a:rPr lang="en-US" dirty="0" smtClean="0"/>
              <a:t>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Shape </a:t>
            </a:r>
            <a:r>
              <a:rPr lang="en-US" dirty="0" err="1" smtClean="0"/>
              <a:t>clonedShape</a:t>
            </a:r>
            <a:r>
              <a:rPr lang="en-US" dirty="0" smtClean="0"/>
              <a:t> = (Shape) </a:t>
            </a:r>
            <a:r>
              <a:rPr lang="en-US" dirty="0" err="1" smtClean="0"/>
              <a:t>ShapeCache.getShape</a:t>
            </a:r>
            <a:r>
              <a:rPr lang="en-US" dirty="0" smtClean="0"/>
              <a:t>("1");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("Shape : " + </a:t>
            </a:r>
            <a:r>
              <a:rPr lang="en-US" dirty="0" err="1" smtClean="0"/>
              <a:t>clonedShape.getType</a:t>
            </a:r>
            <a:r>
              <a:rPr lang="en-US" dirty="0" smtClean="0"/>
              <a:t>());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Shape clonedShape2 = (Shape) </a:t>
            </a:r>
            <a:r>
              <a:rPr lang="en-US" dirty="0" err="1" smtClean="0"/>
              <a:t>ShapeCache.getShape</a:t>
            </a:r>
            <a:r>
              <a:rPr lang="en-US" dirty="0" smtClean="0"/>
              <a:t>("2");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("Shape : " + clonedShape2.getType());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Shape clonedShape3 = (Shape) </a:t>
            </a:r>
            <a:r>
              <a:rPr lang="en-US" dirty="0" err="1" smtClean="0"/>
              <a:t>ShapeCache.getShape</a:t>
            </a:r>
            <a:r>
              <a:rPr lang="en-US" dirty="0" smtClean="0"/>
              <a:t>("3");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("Shape : " + clonedShape3.getType());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class PrototypePatternDemo { public static void main(String[] args) { ShapeCache.loadCache(); Shape clonedShape = (Shape) ShapeCache.getShape("1"); System.out.println("Shape : " + clonedShape.getType()); Shape clonedShape2 = (Shape) ShapeCache.getShape("2"); System.out.println("Shape : " + clonedShape2.getType()); Shape clonedShape3 = (Shape) ShapeCache.getShape("3"); System.out.println("Shape : " + clonedShape3.getType()); } }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class PrototypePatternDemo { public static void main(String[] args) { ShapeCache.loadCache(); Shape clonedShape = (Shape) ShapeCache.getShape("1"); System.out.println("Shape : " + clonedShape.getType()); Shape clonedShape2 = (Shape) ShapeCache.getShape("2"); System.out.println("Shape : " + clonedShape2.getType()); Shape clonedShape3 = (Shape) ShapeCache.getShape("3"); System.out.println("Shape : " + clonedShape3.getType()); } }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class PrototypePatternDemo { public static void main(String[] args) { ShapeCache.loadCache(); Shape clonedShape = (Shape) ShapeCache.getShape("1"); System.out.println("Shape : " + clonedShape.getType()); Shape clonedShape2 = (Shape) ShapeCache.getShape("2"); System.out.println("Shape : " + clonedShape2.getType()); Shape clonedShape3 = (Shape) ShapeCache.getShape("3"); System.out.println("Shape : " + clonedShape3.getType()); } }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from your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Prototype pattern design your API for the following scenario</a:t>
            </a:r>
          </a:p>
          <a:p>
            <a:pPr lvl="1"/>
            <a:r>
              <a:rPr lang="en-US" dirty="0" smtClean="0"/>
              <a:t>Design API as </a:t>
            </a:r>
            <a:r>
              <a:rPr lang="en-US" dirty="0" err="1" smtClean="0"/>
              <a:t>driverloader</a:t>
            </a:r>
            <a:endParaRPr lang="en-US" dirty="0" smtClean="0"/>
          </a:p>
          <a:p>
            <a:pPr lvl="1"/>
            <a:r>
              <a:rPr lang="en-US" dirty="0" smtClean="0"/>
              <a:t>Cache driver of each database identify driver to be loaded</a:t>
            </a:r>
          </a:p>
          <a:p>
            <a:pPr lvl="1"/>
            <a:r>
              <a:rPr lang="en-US" dirty="0" smtClean="0"/>
              <a:t>User selects database from runtime, assert appropriate driver to the request of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patterns concern class and object composition. </a:t>
            </a:r>
          </a:p>
          <a:p>
            <a:r>
              <a:rPr lang="en-US" dirty="0" smtClean="0"/>
              <a:t>Concept of inheritance is used to compose interfaces.</a:t>
            </a:r>
          </a:p>
          <a:p>
            <a:r>
              <a:rPr lang="en-US" dirty="0" smtClean="0"/>
              <a:t>This pattern define ways to compose objects to obtain new functionalities.</a:t>
            </a:r>
          </a:p>
          <a:p>
            <a:r>
              <a:rPr lang="en-US" dirty="0" smtClean="0"/>
              <a:t>We discuss major three patterns among the categories are</a:t>
            </a:r>
          </a:p>
          <a:p>
            <a:pPr lvl="1"/>
            <a:r>
              <a:rPr lang="en-US" dirty="0" smtClean="0"/>
              <a:t>Adapter pattern</a:t>
            </a:r>
          </a:p>
          <a:p>
            <a:pPr lvl="1"/>
            <a:r>
              <a:rPr lang="en-US" dirty="0" smtClean="0"/>
              <a:t>Bridge pattern</a:t>
            </a:r>
          </a:p>
          <a:p>
            <a:pPr lvl="1"/>
            <a:r>
              <a:rPr lang="en-US" dirty="0" smtClean="0"/>
              <a:t>Composite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 pattern works as a bridge between two incompatible interfaces. </a:t>
            </a:r>
          </a:p>
          <a:p>
            <a:r>
              <a:rPr lang="en-US" dirty="0" smtClean="0"/>
              <a:t>This type of design pattern comes under structural pattern .</a:t>
            </a:r>
          </a:p>
          <a:p>
            <a:r>
              <a:rPr lang="en-US" dirty="0" smtClean="0"/>
              <a:t> This pattern combines the capability of two independent interfaces.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MediaPlayer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  public void play(String </a:t>
            </a:r>
            <a:r>
              <a:rPr lang="en-US" dirty="0" err="1" smtClean="0"/>
              <a:t>audioType</a:t>
            </a:r>
            <a:r>
              <a:rPr lang="en-US" dirty="0" smtClean="0"/>
              <a:t>, String </a:t>
            </a:r>
            <a:r>
              <a:rPr lang="en-US" dirty="0" err="1" smtClean="0"/>
              <a:t>fileName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AdvancedMediaPlayer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playVlc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public void playMp4(String 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VlcPlayer</a:t>
            </a:r>
            <a:r>
              <a:rPr lang="en-US" dirty="0" smtClean="0"/>
              <a:t> implements </a:t>
            </a:r>
            <a:r>
              <a:rPr lang="en-US" dirty="0" err="1" smtClean="0"/>
              <a:t>AdvancedMediaPlayer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playVlc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("Playing </a:t>
            </a:r>
            <a:r>
              <a:rPr lang="en-US" dirty="0" err="1" smtClean="0"/>
              <a:t>vlc</a:t>
            </a:r>
            <a:r>
              <a:rPr lang="en-US" dirty="0" smtClean="0"/>
              <a:t> file. Name: "+ </a:t>
            </a:r>
            <a:r>
              <a:rPr lang="en-US" dirty="0" err="1" smtClean="0"/>
              <a:t>fileName</a:t>
            </a:r>
            <a:r>
              <a:rPr lang="en-US" dirty="0" smtClean="0"/>
              <a:t>);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playMp4(String </a:t>
            </a:r>
            <a:r>
              <a:rPr lang="en-US" dirty="0" err="1" smtClean="0"/>
              <a:t>fileName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//do nothing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patterns are solutions to the general problems we encounter during development.</a:t>
            </a:r>
          </a:p>
          <a:p>
            <a:r>
              <a:rPr lang="en-IN" dirty="0" smtClean="0"/>
              <a:t>Generally we follow trial and error mode which is causing over head of time.</a:t>
            </a:r>
          </a:p>
          <a:p>
            <a:r>
              <a:rPr lang="en-IN" dirty="0" smtClean="0"/>
              <a:t>Design pattern is the initiative of authors to resolve issues of programming . </a:t>
            </a:r>
          </a:p>
          <a:p>
            <a:r>
              <a:rPr lang="en-IN" dirty="0" smtClean="0"/>
              <a:t>This initiative is called as </a:t>
            </a:r>
            <a:r>
              <a:rPr lang="en-IN" dirty="0" err="1" smtClean="0"/>
              <a:t>GoF</a:t>
            </a:r>
            <a:r>
              <a:rPr lang="en-IN" dirty="0" smtClean="0"/>
              <a:t>(</a:t>
            </a:r>
            <a:r>
              <a:rPr lang="en-IN" dirty="0" err="1" smtClean="0"/>
              <a:t>Gange</a:t>
            </a:r>
            <a:r>
              <a:rPr lang="en-IN" dirty="0" smtClean="0"/>
              <a:t> of Four).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Mp4Player implements </a:t>
            </a:r>
            <a:r>
              <a:rPr lang="en-US" dirty="0" err="1" smtClean="0"/>
              <a:t>AdvancedMediaPlayer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playVlc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//do nothing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playMp4(String </a:t>
            </a:r>
            <a:r>
              <a:rPr lang="en-US" dirty="0" err="1" smtClean="0"/>
              <a:t>fileName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("Playing mp4 file. Name: "+ </a:t>
            </a:r>
            <a:r>
              <a:rPr lang="en-US" dirty="0" err="1" smtClean="0"/>
              <a:t>fileName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adapter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MediaAdapter</a:t>
            </a:r>
            <a:r>
              <a:rPr lang="en-US" dirty="0" smtClean="0"/>
              <a:t> implements </a:t>
            </a:r>
            <a:r>
              <a:rPr lang="en-US" dirty="0" err="1" smtClean="0"/>
              <a:t>MediaPlayer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AdvancedMediaPlayer</a:t>
            </a:r>
            <a:r>
              <a:rPr lang="en-US" dirty="0" smtClean="0"/>
              <a:t>     </a:t>
            </a:r>
            <a:r>
              <a:rPr lang="en-US" dirty="0" err="1" smtClean="0"/>
              <a:t>advancedMusicPlayer</a:t>
            </a:r>
            <a:r>
              <a:rPr lang="en-US" dirty="0" smtClean="0"/>
              <a:t>; public </a:t>
            </a:r>
            <a:r>
              <a:rPr lang="en-US" dirty="0" err="1" smtClean="0"/>
              <a:t>MediaAdapter</a:t>
            </a:r>
            <a:r>
              <a:rPr lang="en-US" dirty="0" smtClean="0"/>
              <a:t>(String </a:t>
            </a:r>
            <a:r>
              <a:rPr lang="en-US" dirty="0" err="1" smtClean="0"/>
              <a:t>audioType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    if(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</a:t>
            </a:r>
            <a:r>
              <a:rPr lang="en-US" dirty="0" err="1" smtClean="0"/>
              <a:t>vlc</a:t>
            </a:r>
            <a:r>
              <a:rPr lang="en-US" dirty="0" smtClean="0"/>
              <a:t>") ){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advancedMusicPlayer</a:t>
            </a:r>
            <a:r>
              <a:rPr lang="en-US" dirty="0" smtClean="0"/>
              <a:t> = new </a:t>
            </a:r>
            <a:r>
              <a:rPr lang="en-US" dirty="0" err="1" smtClean="0"/>
              <a:t>VlcPlayer</a:t>
            </a:r>
            <a:r>
              <a:rPr lang="en-US" dirty="0" smtClean="0"/>
              <a:t>(); } </a:t>
            </a:r>
          </a:p>
          <a:p>
            <a:pPr>
              <a:buNone/>
            </a:pPr>
            <a:r>
              <a:rPr lang="en-US" dirty="0" smtClean="0"/>
              <a:t>        else if (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("mp4")){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advancedMusicPlayer</a:t>
            </a:r>
            <a:r>
              <a:rPr lang="en-US" dirty="0" smtClean="0"/>
              <a:t> = new Mp4Player();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@Override</a:t>
            </a:r>
          </a:p>
          <a:p>
            <a:pPr>
              <a:buNone/>
            </a:pPr>
            <a:r>
              <a:rPr lang="en-US" dirty="0" smtClean="0"/>
              <a:t> public void play(String </a:t>
            </a:r>
            <a:r>
              <a:rPr lang="en-US" dirty="0" err="1" smtClean="0"/>
              <a:t>audioType</a:t>
            </a:r>
            <a:r>
              <a:rPr lang="en-US" dirty="0" smtClean="0"/>
              <a:t>, String </a:t>
            </a:r>
            <a:r>
              <a:rPr lang="en-US" dirty="0" err="1" smtClean="0"/>
              <a:t>fileName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     if(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</a:t>
            </a:r>
            <a:r>
              <a:rPr lang="en-US" dirty="0" err="1" smtClean="0"/>
              <a:t>vlc</a:t>
            </a:r>
            <a:r>
              <a:rPr lang="en-US" dirty="0" smtClean="0"/>
              <a:t>")){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advancedMusicPlayer.playVlc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 }</a:t>
            </a:r>
          </a:p>
          <a:p>
            <a:pPr>
              <a:buNone/>
            </a:pPr>
            <a:r>
              <a:rPr lang="en-US" dirty="0" smtClean="0"/>
              <a:t>         else if(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("mp4")){ </a:t>
            </a:r>
          </a:p>
          <a:p>
            <a:pPr>
              <a:buNone/>
            </a:pPr>
            <a:r>
              <a:rPr lang="en-US" dirty="0" smtClean="0"/>
              <a:t>             advancedMusicPlayer.playMp4(</a:t>
            </a:r>
            <a:r>
              <a:rPr lang="en-US" dirty="0" err="1" smtClean="0"/>
              <a:t>fileName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concrete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AudioPlayer</a:t>
            </a:r>
            <a:r>
              <a:rPr lang="en-US" dirty="0" smtClean="0"/>
              <a:t> implements </a:t>
            </a:r>
            <a:r>
              <a:rPr lang="en-US" dirty="0" err="1" smtClean="0"/>
              <a:t>MediaPlayer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MediaAdapter</a:t>
            </a:r>
            <a:r>
              <a:rPr lang="en-US" dirty="0" smtClean="0"/>
              <a:t> </a:t>
            </a:r>
            <a:r>
              <a:rPr lang="en-US" dirty="0" err="1" smtClean="0"/>
              <a:t>mediaAdapter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play(String </a:t>
            </a:r>
            <a:r>
              <a:rPr lang="en-US" dirty="0" err="1" smtClean="0"/>
              <a:t>audioType</a:t>
            </a:r>
            <a:r>
              <a:rPr lang="en-US" dirty="0" smtClean="0"/>
              <a:t>, String </a:t>
            </a:r>
            <a:r>
              <a:rPr lang="en-US" dirty="0" err="1" smtClean="0"/>
              <a:t>fileName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//inbuilt support to play mp3 music files </a:t>
            </a:r>
          </a:p>
          <a:p>
            <a:pPr>
              <a:buNone/>
            </a:pPr>
            <a:r>
              <a:rPr lang="en-US" dirty="0" smtClean="0"/>
              <a:t>        if(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("mp3")){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("Playing mp3 file. Name: "+ 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//</a:t>
            </a:r>
            <a:r>
              <a:rPr lang="en-US" dirty="0" err="1" smtClean="0"/>
              <a:t>mediaAdapter</a:t>
            </a:r>
            <a:r>
              <a:rPr lang="en-US" dirty="0" smtClean="0"/>
              <a:t> is providing support to play other file formats else 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</a:t>
            </a:r>
            <a:r>
              <a:rPr lang="en-US" dirty="0" err="1" smtClean="0"/>
              <a:t>vlc</a:t>
            </a:r>
            <a:r>
              <a:rPr lang="en-US" dirty="0" smtClean="0"/>
              <a:t>") || </a:t>
            </a:r>
            <a:r>
              <a:rPr lang="en-US" dirty="0" err="1" smtClean="0"/>
              <a:t>audioType.equalsIgnoreCase</a:t>
            </a:r>
            <a:r>
              <a:rPr lang="en-US" dirty="0" smtClean="0"/>
              <a:t>("mp4")){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mediaAdapter</a:t>
            </a:r>
            <a:r>
              <a:rPr lang="en-US" dirty="0" smtClean="0"/>
              <a:t> = new </a:t>
            </a:r>
            <a:r>
              <a:rPr lang="en-US" dirty="0" err="1" smtClean="0"/>
              <a:t>MediaAdapter</a:t>
            </a:r>
            <a:r>
              <a:rPr lang="en-US" dirty="0" smtClean="0"/>
              <a:t>(</a:t>
            </a:r>
            <a:r>
              <a:rPr lang="en-US" dirty="0" err="1" smtClean="0"/>
              <a:t>audioType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mediaAdapter.play</a:t>
            </a:r>
            <a:r>
              <a:rPr lang="en-US" dirty="0" smtClean="0"/>
              <a:t>(</a:t>
            </a:r>
            <a:r>
              <a:rPr lang="en-US" dirty="0" err="1" smtClean="0"/>
              <a:t>audioType</a:t>
            </a:r>
            <a:r>
              <a:rPr lang="en-US" dirty="0" smtClean="0"/>
              <a:t>, </a:t>
            </a:r>
            <a:r>
              <a:rPr lang="en-US" dirty="0" err="1" smtClean="0"/>
              <a:t>fileName</a:t>
            </a:r>
            <a:r>
              <a:rPr lang="en-US" dirty="0" smtClean="0"/>
              <a:t>); } </a:t>
            </a:r>
          </a:p>
          <a:p>
            <a:pPr>
              <a:buNone/>
            </a:pPr>
            <a:r>
              <a:rPr lang="en-US" dirty="0" smtClean="0"/>
              <a:t>else{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("Invalid media. "+ </a:t>
            </a:r>
            <a:r>
              <a:rPr lang="en-US" dirty="0" err="1" smtClean="0"/>
              <a:t>audioType</a:t>
            </a:r>
            <a:r>
              <a:rPr lang="en-US" dirty="0" smtClean="0"/>
              <a:t> + " format not supported");</a:t>
            </a:r>
          </a:p>
          <a:p>
            <a:pPr>
              <a:buNone/>
            </a:pPr>
            <a:r>
              <a:rPr lang="en-US" dirty="0" smtClean="0"/>
              <a:t>}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8152" cy="4939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AdapterPatternDemo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AudioPlayer</a:t>
            </a:r>
            <a:r>
              <a:rPr lang="en-US" dirty="0" smtClean="0"/>
              <a:t>  </a:t>
            </a:r>
            <a:r>
              <a:rPr lang="en-US" dirty="0" err="1" smtClean="0"/>
              <a:t>audioPlayer</a:t>
            </a:r>
            <a:r>
              <a:rPr lang="en-US" dirty="0" smtClean="0"/>
              <a:t> = new </a:t>
            </a:r>
            <a:r>
              <a:rPr lang="en-US" dirty="0" err="1" smtClean="0"/>
              <a:t>AudioPlayer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audioPlayer.play</a:t>
            </a:r>
            <a:r>
              <a:rPr lang="en-US" dirty="0" smtClean="0"/>
              <a:t>("mp3", "beyond the horizon.mp3");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audioPlayer.play</a:t>
            </a:r>
            <a:r>
              <a:rPr lang="en-US" dirty="0" smtClean="0"/>
              <a:t>("mp4", "alone.mp4");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audioPlayer.play</a:t>
            </a:r>
            <a:r>
              <a:rPr lang="en-US" dirty="0" smtClean="0"/>
              <a:t>("</a:t>
            </a:r>
            <a:r>
              <a:rPr lang="en-US" dirty="0" err="1" smtClean="0"/>
              <a:t>vlc</a:t>
            </a:r>
            <a:r>
              <a:rPr lang="en-US" dirty="0" smtClean="0"/>
              <a:t>", "far </a:t>
            </a:r>
            <a:r>
              <a:rPr lang="en-US" dirty="0" err="1" smtClean="0"/>
              <a:t>far</a:t>
            </a:r>
            <a:r>
              <a:rPr lang="en-US" dirty="0" smtClean="0"/>
              <a:t> away.vlc");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audioPlayer.play</a:t>
            </a:r>
            <a:r>
              <a:rPr lang="en-US" dirty="0" smtClean="0"/>
              <a:t>("</a:t>
            </a:r>
            <a:r>
              <a:rPr lang="en-US" dirty="0" err="1" smtClean="0"/>
              <a:t>avi</a:t>
            </a:r>
            <a:r>
              <a:rPr lang="en-US" dirty="0" smtClean="0"/>
              <a:t>", "mind me.avi");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is used  to decouple abstract class  from implementation class, so that they can vary.</a:t>
            </a:r>
          </a:p>
          <a:p>
            <a:r>
              <a:rPr lang="en-US" dirty="0" smtClean="0"/>
              <a:t> This decoupling provides bridge structure between implementation class and abstract class.</a:t>
            </a:r>
          </a:p>
          <a:p>
            <a:r>
              <a:rPr lang="en-US" dirty="0" smtClean="0"/>
              <a:t>In this pattern Interface acts as a bridge.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bridge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DrawAPI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drawCircle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radius,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concrete bridge implementer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8152" cy="47873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RedCircle</a:t>
            </a:r>
            <a:r>
              <a:rPr lang="en-US" dirty="0" smtClean="0"/>
              <a:t> implements </a:t>
            </a:r>
            <a:r>
              <a:rPr lang="en-US" dirty="0" err="1" smtClean="0"/>
              <a:t>DrawAPI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drawCircle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radius,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("Drawing Circle[ color: red, radius: " + radius +", x: " +x+", "+ y +"]");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bridge implementer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64352" cy="4939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GreenCircle</a:t>
            </a:r>
            <a:r>
              <a:rPr lang="en-US" dirty="0" smtClean="0"/>
              <a:t> implements </a:t>
            </a:r>
            <a:r>
              <a:rPr lang="en-US" dirty="0" err="1" smtClean="0"/>
              <a:t>DrawAPI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@Override</a:t>
            </a:r>
          </a:p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drawCircle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radius,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("Drawing Circle[ color: green, radius: " + radius +", x: " +x+", "+ y +"]");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Design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Creational</a:t>
            </a:r>
          </a:p>
          <a:p>
            <a:r>
              <a:rPr lang="en-IN" dirty="0" smtClean="0"/>
              <a:t>Structural</a:t>
            </a:r>
          </a:p>
          <a:p>
            <a:r>
              <a:rPr lang="en-IN" dirty="0" smtClean="0"/>
              <a:t>Behavioural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405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abstract class Shape { </a:t>
            </a:r>
          </a:p>
          <a:p>
            <a:pPr>
              <a:buNone/>
            </a:pPr>
            <a:r>
              <a:rPr lang="en-US" dirty="0" smtClean="0"/>
              <a:t>   protected </a:t>
            </a:r>
            <a:r>
              <a:rPr lang="en-US" dirty="0" err="1" smtClean="0"/>
              <a:t>DrawAPI</a:t>
            </a:r>
            <a:r>
              <a:rPr lang="en-US" dirty="0" smtClean="0"/>
              <a:t>      </a:t>
            </a:r>
            <a:r>
              <a:rPr lang="en-US" dirty="0" err="1" smtClean="0"/>
              <a:t>drawAPI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protected Shape(</a:t>
            </a:r>
            <a:r>
              <a:rPr lang="en-US" dirty="0" err="1" smtClean="0"/>
              <a:t>DrawAPI</a:t>
            </a:r>
            <a:r>
              <a:rPr lang="en-US" dirty="0" smtClean="0"/>
              <a:t> </a:t>
            </a:r>
            <a:r>
              <a:rPr lang="en-US" dirty="0" err="1" smtClean="0"/>
              <a:t>drawAPI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this.drawAPI</a:t>
            </a:r>
            <a:r>
              <a:rPr lang="en-US" dirty="0" smtClean="0"/>
              <a:t> = </a:t>
            </a:r>
            <a:r>
              <a:rPr lang="en-US" dirty="0" err="1" smtClean="0"/>
              <a:t>drawAPI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   public abstract void draw();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public class Circle extends Shape {</a:t>
            </a:r>
          </a:p>
          <a:p>
            <a:pPr>
              <a:buNone/>
            </a:pPr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x, y, radius; </a:t>
            </a:r>
          </a:p>
          <a:p>
            <a:pPr>
              <a:buNone/>
            </a:pPr>
            <a:r>
              <a:rPr lang="en-US" dirty="0" smtClean="0"/>
              <a:t>public Circle(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radius, </a:t>
            </a:r>
            <a:r>
              <a:rPr lang="en-US" dirty="0" err="1" smtClean="0"/>
              <a:t>DrawAPI</a:t>
            </a:r>
            <a:r>
              <a:rPr lang="en-US" dirty="0" smtClean="0"/>
              <a:t> </a:t>
            </a:r>
            <a:r>
              <a:rPr lang="en-US" dirty="0" err="1" smtClean="0"/>
              <a:t>drawAPI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super(</a:t>
            </a:r>
            <a:r>
              <a:rPr lang="en-US" dirty="0" err="1" smtClean="0"/>
              <a:t>drawAPI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this.x</a:t>
            </a:r>
            <a:r>
              <a:rPr lang="en-US" dirty="0" smtClean="0"/>
              <a:t> = x;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this.y</a:t>
            </a:r>
            <a:r>
              <a:rPr lang="en-US" dirty="0" smtClean="0"/>
              <a:t> = y;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this.radius</a:t>
            </a:r>
            <a:r>
              <a:rPr lang="en-US" dirty="0" smtClean="0"/>
              <a:t> = radius; } </a:t>
            </a:r>
          </a:p>
          <a:p>
            <a:pPr>
              <a:buNone/>
            </a:pPr>
            <a:r>
              <a:rPr lang="en-US" dirty="0" smtClean="0"/>
              <a:t>public void draw() { </a:t>
            </a:r>
            <a:r>
              <a:rPr lang="en-US" dirty="0" err="1" smtClean="0"/>
              <a:t>drawAPI.drawCircle</a:t>
            </a:r>
            <a:r>
              <a:rPr lang="en-US" dirty="0" smtClean="0"/>
              <a:t>(</a:t>
            </a:r>
            <a:r>
              <a:rPr lang="en-US" dirty="0" err="1" smtClean="0"/>
              <a:t>radius,x,y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BridgePatternDemo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Shape </a:t>
            </a:r>
            <a:r>
              <a:rPr lang="en-US" dirty="0" err="1" smtClean="0"/>
              <a:t>redCircle</a:t>
            </a:r>
            <a:r>
              <a:rPr lang="en-US" dirty="0" smtClean="0"/>
              <a:t> = new Circle(100,100, 10, new </a:t>
            </a:r>
            <a:r>
              <a:rPr lang="en-US" dirty="0" err="1" smtClean="0"/>
              <a:t>RedCircle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     Shape </a:t>
            </a:r>
            <a:r>
              <a:rPr lang="en-US" dirty="0" err="1" smtClean="0"/>
              <a:t>greenCircle</a:t>
            </a:r>
            <a:r>
              <a:rPr lang="en-US" dirty="0" smtClean="0"/>
              <a:t> = new Circle(100,100, 10, new </a:t>
            </a:r>
            <a:r>
              <a:rPr lang="en-US" dirty="0" err="1" smtClean="0"/>
              <a:t>GreenCircle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redCircle.draw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greenCircle.draw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000" dirty="0">
                <a:solidFill>
                  <a:srgbClr val="92D050"/>
                </a:solidFill>
              </a:rPr>
              <a:t>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 pattern is used to treat a group of objects as a single object. </a:t>
            </a:r>
          </a:p>
          <a:p>
            <a:r>
              <a:rPr lang="en-US" dirty="0" smtClean="0"/>
              <a:t> This composes objects in term of a tree structure to represent part as well as whole hierarchy . </a:t>
            </a:r>
          </a:p>
          <a:p>
            <a:r>
              <a:rPr lang="en-US" dirty="0" smtClean="0"/>
              <a:t>this pattern creates a tree structure of group of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class Employee { </a:t>
            </a:r>
          </a:p>
          <a:p>
            <a:pPr>
              <a:buNone/>
            </a:pPr>
            <a:r>
              <a:rPr lang="en-US" dirty="0" smtClean="0"/>
              <a:t>   private String name; </a:t>
            </a:r>
          </a:p>
          <a:p>
            <a:pPr>
              <a:buNone/>
            </a:pPr>
            <a:r>
              <a:rPr lang="en-US" dirty="0" smtClean="0"/>
              <a:t>   private String dept; </a:t>
            </a:r>
          </a:p>
          <a:p>
            <a:pPr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salary; </a:t>
            </a:r>
          </a:p>
          <a:p>
            <a:pPr>
              <a:buNone/>
            </a:pPr>
            <a:r>
              <a:rPr lang="en-US" dirty="0" smtClean="0"/>
              <a:t>   private List&lt;Employee&gt; subordinates; </a:t>
            </a:r>
          </a:p>
          <a:p>
            <a:pPr>
              <a:buNone/>
            </a:pPr>
            <a:r>
              <a:rPr lang="en-US" dirty="0" smtClean="0"/>
              <a:t>// constructor</a:t>
            </a:r>
          </a:p>
          <a:p>
            <a:pPr>
              <a:buNone/>
            </a:pPr>
            <a:r>
              <a:rPr lang="en-US" dirty="0" smtClean="0"/>
              <a:t> public Employee(String </a:t>
            </a:r>
            <a:r>
              <a:rPr lang="en-US" dirty="0" err="1" smtClean="0"/>
              <a:t>name,String</a:t>
            </a:r>
            <a:r>
              <a:rPr lang="en-US" dirty="0" smtClean="0"/>
              <a:t> dept,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      this.name = name;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this.dept</a:t>
            </a:r>
            <a:r>
              <a:rPr lang="en-US" dirty="0" smtClean="0"/>
              <a:t> = dept;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this.salary</a:t>
            </a:r>
            <a:r>
              <a:rPr lang="en-US" dirty="0" smtClean="0"/>
              <a:t> = </a:t>
            </a:r>
            <a:r>
              <a:rPr lang="en-US" dirty="0" err="1" smtClean="0"/>
              <a:t>sal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       subordinates = new </a:t>
            </a:r>
            <a:r>
              <a:rPr lang="en-US" dirty="0" err="1" smtClean="0"/>
              <a:t>ArrayList</a:t>
            </a:r>
            <a:r>
              <a:rPr lang="en-US" dirty="0" smtClean="0"/>
              <a:t>&lt;Employee&gt;();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void add(Employee e) {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subordinates.add</a:t>
            </a:r>
            <a:r>
              <a:rPr lang="en-US" dirty="0" smtClean="0"/>
              <a:t>(e); } </a:t>
            </a:r>
          </a:p>
          <a:p>
            <a:pPr>
              <a:buNone/>
            </a:pPr>
            <a:r>
              <a:rPr lang="en-US" dirty="0" smtClean="0"/>
              <a:t> public void remove(Employee e) {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subordinates.remove</a:t>
            </a:r>
            <a:r>
              <a:rPr lang="en-US" dirty="0" smtClean="0"/>
              <a:t>(e); } </a:t>
            </a:r>
          </a:p>
          <a:p>
            <a:pPr>
              <a:buNone/>
            </a:pPr>
            <a:r>
              <a:rPr lang="en-US" dirty="0" smtClean="0"/>
              <a:t>public List&lt;Employee&gt; </a:t>
            </a:r>
            <a:r>
              <a:rPr lang="en-US" dirty="0" err="1" smtClean="0"/>
              <a:t>getSubordinates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           return subordinates; }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return ("Employee :[ Name : "+ name +", dept : "+ dept + ", salary :" + salary+" ]");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64352" cy="493975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CompositePatternDemo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Employee CEO = new Employee("</a:t>
            </a:r>
            <a:r>
              <a:rPr lang="en-US" dirty="0" err="1" smtClean="0"/>
              <a:t>John","CEO</a:t>
            </a:r>
            <a:r>
              <a:rPr lang="en-US" dirty="0" smtClean="0"/>
              <a:t>", 30000); </a:t>
            </a:r>
          </a:p>
          <a:p>
            <a:pPr>
              <a:buNone/>
            </a:pPr>
            <a:r>
              <a:rPr lang="en-US" dirty="0" smtClean="0"/>
              <a:t>Employee </a:t>
            </a:r>
            <a:r>
              <a:rPr lang="en-US" dirty="0" err="1" smtClean="0"/>
              <a:t>headSales</a:t>
            </a:r>
            <a:r>
              <a:rPr lang="en-US" dirty="0" smtClean="0"/>
              <a:t> = new Employee("</a:t>
            </a:r>
            <a:r>
              <a:rPr lang="en-US" dirty="0" err="1" smtClean="0"/>
              <a:t>Robert","Head</a:t>
            </a:r>
            <a:r>
              <a:rPr lang="en-US" dirty="0" smtClean="0"/>
              <a:t> Sales", 20000); </a:t>
            </a:r>
          </a:p>
          <a:p>
            <a:pPr>
              <a:buNone/>
            </a:pPr>
            <a:r>
              <a:rPr lang="en-US" dirty="0" smtClean="0"/>
              <a:t>Employee </a:t>
            </a:r>
            <a:r>
              <a:rPr lang="en-US" dirty="0" err="1" smtClean="0"/>
              <a:t>headMarketing</a:t>
            </a:r>
            <a:r>
              <a:rPr lang="en-US" dirty="0" smtClean="0"/>
              <a:t> = new Employee("</a:t>
            </a:r>
            <a:r>
              <a:rPr lang="en-US" dirty="0" err="1" smtClean="0"/>
              <a:t>Michel","Head</a:t>
            </a:r>
            <a:r>
              <a:rPr lang="en-US" dirty="0" smtClean="0"/>
              <a:t> Marketing", 20000); </a:t>
            </a:r>
          </a:p>
          <a:p>
            <a:pPr>
              <a:buNone/>
            </a:pPr>
            <a:r>
              <a:rPr lang="en-US" dirty="0" smtClean="0"/>
              <a:t>Employee clerk1 = new Employee("</a:t>
            </a:r>
            <a:r>
              <a:rPr lang="en-US" dirty="0" err="1" smtClean="0"/>
              <a:t>Laura","Marketing</a:t>
            </a:r>
            <a:r>
              <a:rPr lang="en-US" dirty="0" smtClean="0"/>
              <a:t>", 10000); </a:t>
            </a:r>
          </a:p>
          <a:p>
            <a:pPr>
              <a:buNone/>
            </a:pPr>
            <a:r>
              <a:rPr lang="en-US" dirty="0" smtClean="0"/>
              <a:t>Employee clerk2 = new Employee("</a:t>
            </a:r>
            <a:r>
              <a:rPr lang="en-US" dirty="0" err="1" smtClean="0"/>
              <a:t>Bob","Marketing</a:t>
            </a:r>
            <a:r>
              <a:rPr lang="en-US" dirty="0" smtClean="0"/>
              <a:t>", 10000);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64352" cy="4939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Employee salesExecutive1 = new Employee("</a:t>
            </a:r>
            <a:r>
              <a:rPr lang="en-US" dirty="0" err="1" smtClean="0"/>
              <a:t>Richard","Sales</a:t>
            </a:r>
            <a:r>
              <a:rPr lang="en-US" dirty="0" smtClean="0"/>
              <a:t>", 10000); </a:t>
            </a:r>
          </a:p>
          <a:p>
            <a:pPr>
              <a:buNone/>
            </a:pPr>
            <a:r>
              <a:rPr lang="en-US" dirty="0" smtClean="0"/>
              <a:t>Employee salesExecutive2 = new Employee("</a:t>
            </a:r>
            <a:r>
              <a:rPr lang="en-US" dirty="0" err="1" smtClean="0"/>
              <a:t>Rob","Sales</a:t>
            </a:r>
            <a:r>
              <a:rPr lang="en-US" dirty="0" smtClean="0"/>
              <a:t>", 10000);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CEO.add</a:t>
            </a:r>
            <a:r>
              <a:rPr lang="en-US" dirty="0" smtClean="0"/>
              <a:t>(</a:t>
            </a:r>
            <a:r>
              <a:rPr lang="en-US" dirty="0" err="1" smtClean="0"/>
              <a:t>headSales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CEO.add</a:t>
            </a:r>
            <a:r>
              <a:rPr lang="en-US" dirty="0" smtClean="0"/>
              <a:t>(</a:t>
            </a:r>
            <a:r>
              <a:rPr lang="en-US" dirty="0" err="1" smtClean="0"/>
              <a:t>headMarketing</a:t>
            </a:r>
            <a:r>
              <a:rPr lang="en-US" dirty="0" smtClean="0"/>
              <a:t>); </a:t>
            </a:r>
            <a:r>
              <a:rPr lang="en-US" dirty="0" err="1" smtClean="0"/>
              <a:t>headSales.add</a:t>
            </a:r>
            <a:r>
              <a:rPr lang="en-US" dirty="0" smtClean="0"/>
              <a:t>(salesExecutive1);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headSales.add</a:t>
            </a:r>
            <a:r>
              <a:rPr lang="en-US" dirty="0" smtClean="0"/>
              <a:t>(salesExecutive2);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headMarketing.add</a:t>
            </a:r>
            <a:r>
              <a:rPr lang="en-US" dirty="0" smtClean="0"/>
              <a:t>(clerk1);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headMarketing.add</a:t>
            </a:r>
            <a:r>
              <a:rPr lang="en-US" dirty="0" smtClean="0"/>
              <a:t>(clerk2);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//print all employees of the organization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(CEO); </a:t>
            </a:r>
          </a:p>
          <a:p>
            <a:pPr>
              <a:buNone/>
            </a:pPr>
            <a:r>
              <a:rPr lang="en-US" dirty="0" smtClean="0"/>
              <a:t> for (Employee </a:t>
            </a:r>
            <a:r>
              <a:rPr lang="en-US" dirty="0" err="1" smtClean="0"/>
              <a:t>headEmployee</a:t>
            </a:r>
            <a:r>
              <a:rPr lang="en-US" dirty="0" smtClean="0"/>
              <a:t> : </a:t>
            </a:r>
            <a:r>
              <a:rPr lang="en-US" dirty="0" err="1" smtClean="0"/>
              <a:t>CEO.getSubordinates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headEmployee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for (Employee </a:t>
            </a:r>
            <a:r>
              <a:rPr lang="en-US" dirty="0" err="1" smtClean="0"/>
              <a:t>employee</a:t>
            </a:r>
            <a:r>
              <a:rPr lang="en-US" dirty="0" smtClean="0"/>
              <a:t> : </a:t>
            </a:r>
            <a:r>
              <a:rPr lang="en-US" dirty="0" err="1" smtClean="0"/>
              <a:t>headEmployee.getSubordinates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(employee); </a:t>
            </a:r>
          </a:p>
          <a:p>
            <a:pPr>
              <a:buNone/>
            </a:pPr>
            <a:r>
              <a:rPr lang="en-US" dirty="0" smtClean="0"/>
              <a:t>    } }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design patterns are specifically concerned with communication between objects.</a:t>
            </a:r>
          </a:p>
          <a:p>
            <a:r>
              <a:rPr lang="en-US" dirty="0" smtClean="0"/>
              <a:t>We will be discussing major three patterns of this are:</a:t>
            </a:r>
          </a:p>
          <a:p>
            <a:pPr lvl="1"/>
            <a:r>
              <a:rPr lang="en-US" dirty="0" smtClean="0"/>
              <a:t>Chain of responsibility 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Interpreter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of responsibility pattern creates a chain of receiver objects for a request. </a:t>
            </a:r>
          </a:p>
          <a:p>
            <a:r>
              <a:rPr lang="en-US" dirty="0" smtClean="0"/>
              <a:t>This pattern decouples sender and receiver of a request based on type of request. </a:t>
            </a:r>
          </a:p>
          <a:p>
            <a:r>
              <a:rPr lang="en-US" dirty="0" smtClean="0"/>
              <a:t>This pattern comes under behavioral patterns.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11952" cy="49397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Currency {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private </a:t>
            </a:r>
            <a:r>
              <a:rPr lang="en-US" dirty="0" err="1" smtClean="0"/>
              <a:t>int</a:t>
            </a:r>
            <a:r>
              <a:rPr lang="en-US" dirty="0" smtClean="0"/>
              <a:t> amount;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public Currency(</a:t>
            </a:r>
            <a:r>
              <a:rPr lang="en-US" dirty="0" err="1" smtClean="0"/>
              <a:t>int</a:t>
            </a:r>
            <a:r>
              <a:rPr lang="en-US" dirty="0" smtClean="0"/>
              <a:t> amt){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this.amount</a:t>
            </a:r>
            <a:r>
              <a:rPr lang="en-US" dirty="0" smtClean="0"/>
              <a:t>=amt;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getAmount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        return </a:t>
            </a:r>
            <a:r>
              <a:rPr lang="en-US" dirty="0" err="1" smtClean="0"/>
              <a:t>this.amount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8152" cy="50159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DispenseChain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void </a:t>
            </a:r>
            <a:r>
              <a:rPr lang="en-US" dirty="0" err="1" smtClean="0"/>
              <a:t>setNextChain</a:t>
            </a:r>
            <a:r>
              <a:rPr lang="en-US" dirty="0" smtClean="0"/>
              <a:t>(</a:t>
            </a:r>
            <a:r>
              <a:rPr lang="en-US" dirty="0" err="1" smtClean="0"/>
              <a:t>DispenseChain</a:t>
            </a:r>
            <a:r>
              <a:rPr lang="en-US" dirty="0" smtClean="0"/>
              <a:t> </a:t>
            </a:r>
            <a:r>
              <a:rPr lang="en-US" dirty="0" err="1" smtClean="0"/>
              <a:t>nextChain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void dispense(Currency cur);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concrete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Dollar50Dispenser implements </a:t>
            </a:r>
            <a:r>
              <a:rPr lang="en-US" dirty="0" err="1" smtClean="0"/>
              <a:t>DispenseChain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private </a:t>
            </a:r>
            <a:r>
              <a:rPr lang="en-US" dirty="0" err="1" smtClean="0"/>
              <a:t>DispenseChain</a:t>
            </a:r>
            <a:r>
              <a:rPr lang="en-US" dirty="0" smtClean="0"/>
              <a:t> chain;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@Override</a:t>
            </a:r>
          </a:p>
          <a:p>
            <a:pPr>
              <a:buNone/>
            </a:pPr>
            <a:r>
              <a:rPr lang="en-US" dirty="0" smtClean="0"/>
              <a:t>    public void </a:t>
            </a:r>
            <a:r>
              <a:rPr lang="en-US" dirty="0" err="1" smtClean="0"/>
              <a:t>setNextChain</a:t>
            </a:r>
            <a:r>
              <a:rPr lang="en-US" dirty="0" smtClean="0"/>
              <a:t>(</a:t>
            </a:r>
            <a:r>
              <a:rPr lang="en-US" dirty="0" err="1" smtClean="0"/>
              <a:t>DispenseChain</a:t>
            </a:r>
            <a:r>
              <a:rPr lang="en-US" dirty="0" smtClean="0"/>
              <a:t> </a:t>
            </a:r>
            <a:r>
              <a:rPr lang="en-US" dirty="0" err="1" smtClean="0"/>
              <a:t>nextChain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this.chain</a:t>
            </a:r>
            <a:r>
              <a:rPr lang="en-US" dirty="0" smtClean="0"/>
              <a:t>=</a:t>
            </a:r>
            <a:r>
              <a:rPr lang="en-US" dirty="0" err="1" smtClean="0"/>
              <a:t>nextChain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40552" cy="486355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@Override</a:t>
            </a:r>
          </a:p>
          <a:p>
            <a:pPr>
              <a:buNone/>
            </a:pPr>
            <a:r>
              <a:rPr lang="en-US" dirty="0" smtClean="0"/>
              <a:t>    public void dispense(Currency cur) {</a:t>
            </a:r>
          </a:p>
          <a:p>
            <a:pPr>
              <a:buNone/>
            </a:pPr>
            <a:r>
              <a:rPr lang="en-US" dirty="0" smtClean="0"/>
              <a:t>        if(</a:t>
            </a:r>
            <a:r>
              <a:rPr lang="en-US" dirty="0" err="1" smtClean="0"/>
              <a:t>cur.getAmount</a:t>
            </a:r>
            <a:r>
              <a:rPr lang="en-US" dirty="0" smtClean="0"/>
              <a:t>() &gt;= 50){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num = </a:t>
            </a:r>
            <a:r>
              <a:rPr lang="en-US" dirty="0" err="1" smtClean="0"/>
              <a:t>cur.getAmount</a:t>
            </a:r>
            <a:r>
              <a:rPr lang="en-US" dirty="0" smtClean="0"/>
              <a:t>()/50;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remainder = </a:t>
            </a:r>
            <a:r>
              <a:rPr lang="en-US" dirty="0" err="1" smtClean="0"/>
              <a:t>cur.getAmount</a:t>
            </a:r>
            <a:r>
              <a:rPr lang="en-US" dirty="0" smtClean="0"/>
              <a:t>() % 50;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("Dispensing "+num+" 50$ note");</a:t>
            </a:r>
          </a:p>
          <a:p>
            <a:pPr>
              <a:buNone/>
            </a:pPr>
            <a:r>
              <a:rPr lang="en-US" dirty="0" smtClean="0"/>
              <a:t>            if(remainder !=0)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this.chain.dispense</a:t>
            </a:r>
            <a:r>
              <a:rPr lang="en-US" dirty="0" smtClean="0"/>
              <a:t>(new Currency(remainder));</a:t>
            </a:r>
          </a:p>
          <a:p>
            <a:pPr>
              <a:buNone/>
            </a:pPr>
            <a:r>
              <a:rPr lang="en-US" dirty="0" smtClean="0"/>
              <a:t>        }else{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this.chain.dispense</a:t>
            </a:r>
            <a:r>
              <a:rPr lang="en-US" dirty="0" smtClean="0"/>
              <a:t>(cur);</a:t>
            </a:r>
          </a:p>
          <a:p>
            <a:pPr>
              <a:buNone/>
            </a:pPr>
            <a:r>
              <a:rPr lang="en-US" dirty="0" smtClean="0"/>
              <a:t>        }</a:t>
            </a:r>
          </a:p>
          <a:p>
            <a:pPr>
              <a:buNone/>
            </a:pPr>
            <a:r>
              <a:rPr lang="en-US" dirty="0" smtClean="0"/>
              <a:t>    } 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Dollar20Dispenser implements </a:t>
            </a:r>
            <a:r>
              <a:rPr lang="en-US" dirty="0" err="1" smtClean="0"/>
              <a:t>DispenseChain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private </a:t>
            </a:r>
            <a:r>
              <a:rPr lang="en-US" dirty="0" err="1" smtClean="0"/>
              <a:t>DispenseChain</a:t>
            </a:r>
            <a:r>
              <a:rPr lang="en-US" dirty="0" smtClean="0"/>
              <a:t> chain;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@Override</a:t>
            </a:r>
          </a:p>
          <a:p>
            <a:pPr>
              <a:buNone/>
            </a:pPr>
            <a:r>
              <a:rPr lang="en-US" dirty="0" smtClean="0"/>
              <a:t>    public void </a:t>
            </a:r>
            <a:r>
              <a:rPr lang="en-US" dirty="0" err="1" smtClean="0"/>
              <a:t>setNextChain</a:t>
            </a:r>
            <a:r>
              <a:rPr lang="en-US" dirty="0" smtClean="0"/>
              <a:t>(</a:t>
            </a:r>
            <a:r>
              <a:rPr lang="en-US" dirty="0" err="1" smtClean="0"/>
              <a:t>DispenseChain</a:t>
            </a:r>
            <a:r>
              <a:rPr lang="en-US" dirty="0" smtClean="0"/>
              <a:t> </a:t>
            </a:r>
            <a:r>
              <a:rPr lang="en-US" dirty="0" err="1" smtClean="0"/>
              <a:t>nextChain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this.chain</a:t>
            </a:r>
            <a:r>
              <a:rPr lang="en-US" dirty="0" smtClean="0"/>
              <a:t>=</a:t>
            </a:r>
            <a:r>
              <a:rPr lang="en-US" dirty="0" err="1" smtClean="0"/>
              <a:t>nextChain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 @Override</a:t>
            </a:r>
          </a:p>
          <a:p>
            <a:pPr>
              <a:buNone/>
            </a:pPr>
            <a:r>
              <a:rPr lang="en-US" dirty="0" smtClean="0"/>
              <a:t>    public void dispense(Currency cur) {</a:t>
            </a:r>
          </a:p>
          <a:p>
            <a:pPr>
              <a:buNone/>
            </a:pPr>
            <a:r>
              <a:rPr lang="en-US" dirty="0" smtClean="0"/>
              <a:t>        if(</a:t>
            </a:r>
            <a:r>
              <a:rPr lang="en-US" dirty="0" err="1" smtClean="0"/>
              <a:t>cur.getAmount</a:t>
            </a:r>
            <a:r>
              <a:rPr lang="en-US" dirty="0" smtClean="0"/>
              <a:t>() &gt;= 20){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num = </a:t>
            </a:r>
            <a:r>
              <a:rPr lang="en-US" dirty="0" err="1" smtClean="0"/>
              <a:t>cur.getAmount</a:t>
            </a:r>
            <a:r>
              <a:rPr lang="en-US" dirty="0" smtClean="0"/>
              <a:t>()/20;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remainder = </a:t>
            </a:r>
            <a:r>
              <a:rPr lang="en-US" dirty="0" err="1" smtClean="0"/>
              <a:t>cur.getAmount</a:t>
            </a:r>
            <a:r>
              <a:rPr lang="en-US" dirty="0" smtClean="0"/>
              <a:t>() % 20;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("Dispensing "+num+" 20$ note");</a:t>
            </a:r>
          </a:p>
          <a:p>
            <a:pPr>
              <a:buNone/>
            </a:pPr>
            <a:r>
              <a:rPr lang="en-US" dirty="0" smtClean="0"/>
              <a:t>            if(remainder !=0) </a:t>
            </a:r>
          </a:p>
          <a:p>
            <a:pPr>
              <a:buNone/>
            </a:pPr>
            <a:r>
              <a:rPr lang="en-US" smtClean="0"/>
              <a:t>             this.chain.dispense</a:t>
            </a:r>
            <a:r>
              <a:rPr lang="en-US" dirty="0" smtClean="0"/>
              <a:t>(new Currency(remainder));</a:t>
            </a:r>
          </a:p>
          <a:p>
            <a:pPr>
              <a:buNone/>
            </a:pPr>
            <a:r>
              <a:rPr lang="en-US" dirty="0" smtClean="0"/>
              <a:t>        }else{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this.chain.dispense</a:t>
            </a:r>
            <a:r>
              <a:rPr lang="en-US" dirty="0" smtClean="0"/>
              <a:t>(cur);</a:t>
            </a:r>
          </a:p>
          <a:p>
            <a:pPr>
              <a:buNone/>
            </a:pPr>
            <a:r>
              <a:rPr lang="en-US" dirty="0" smtClean="0"/>
              <a:t>        }</a:t>
            </a:r>
          </a:p>
          <a:p>
            <a:pPr>
              <a:buNone/>
            </a:pPr>
            <a:r>
              <a:rPr lang="en-US" dirty="0" smtClean="0"/>
              <a:t>    } 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Dollar10Dispenser implements </a:t>
            </a:r>
            <a:r>
              <a:rPr lang="en-US" dirty="0" err="1" smtClean="0"/>
              <a:t>DispenseChain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private </a:t>
            </a:r>
            <a:r>
              <a:rPr lang="en-US" dirty="0" err="1" smtClean="0"/>
              <a:t>DispenseChain</a:t>
            </a:r>
            <a:r>
              <a:rPr lang="en-US" dirty="0" smtClean="0"/>
              <a:t> chain;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@Override</a:t>
            </a:r>
          </a:p>
          <a:p>
            <a:pPr>
              <a:buNone/>
            </a:pPr>
            <a:r>
              <a:rPr lang="en-US" dirty="0" smtClean="0"/>
              <a:t>    public void </a:t>
            </a:r>
            <a:r>
              <a:rPr lang="en-US" dirty="0" err="1" smtClean="0"/>
              <a:t>setNextChain</a:t>
            </a:r>
            <a:r>
              <a:rPr lang="en-US" dirty="0" smtClean="0"/>
              <a:t>(</a:t>
            </a:r>
            <a:r>
              <a:rPr lang="en-US" dirty="0" err="1" smtClean="0"/>
              <a:t>DispenseChain</a:t>
            </a:r>
            <a:r>
              <a:rPr lang="en-US" dirty="0" smtClean="0"/>
              <a:t> </a:t>
            </a:r>
            <a:r>
              <a:rPr lang="en-US" dirty="0" err="1" smtClean="0"/>
              <a:t>nextChain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this.chain</a:t>
            </a:r>
            <a:r>
              <a:rPr lang="en-US" dirty="0" smtClean="0"/>
              <a:t>=</a:t>
            </a:r>
            <a:r>
              <a:rPr lang="en-US" dirty="0" err="1" smtClean="0"/>
              <a:t>nextChain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@Override</a:t>
            </a:r>
          </a:p>
          <a:p>
            <a:pPr>
              <a:buNone/>
            </a:pPr>
            <a:r>
              <a:rPr lang="en-US" dirty="0" smtClean="0"/>
              <a:t>    public void dispense(Currency cur) {</a:t>
            </a:r>
          </a:p>
          <a:p>
            <a:pPr>
              <a:buNone/>
            </a:pPr>
            <a:r>
              <a:rPr lang="en-US" dirty="0" smtClean="0"/>
              <a:t>        if(</a:t>
            </a:r>
            <a:r>
              <a:rPr lang="en-US" dirty="0" err="1" smtClean="0"/>
              <a:t>cur.getAmount</a:t>
            </a:r>
            <a:r>
              <a:rPr lang="en-US" dirty="0" smtClean="0"/>
              <a:t>() &gt;= 10){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num = </a:t>
            </a:r>
            <a:r>
              <a:rPr lang="en-US" dirty="0" err="1" smtClean="0"/>
              <a:t>cur.getAmount</a:t>
            </a:r>
            <a:r>
              <a:rPr lang="en-US" dirty="0" smtClean="0"/>
              <a:t>()/10;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remainder = </a:t>
            </a:r>
            <a:r>
              <a:rPr lang="en-US" dirty="0" err="1" smtClean="0"/>
              <a:t>cur.getAmount</a:t>
            </a:r>
            <a:r>
              <a:rPr lang="en-US" dirty="0" smtClean="0"/>
              <a:t>() % 10;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("Dispensing "+num+" 10$ note");</a:t>
            </a:r>
          </a:p>
          <a:p>
            <a:pPr>
              <a:buNone/>
            </a:pPr>
            <a:r>
              <a:rPr lang="en-US" dirty="0" smtClean="0"/>
              <a:t>            if(remainder !=0)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this.chain.dispense</a:t>
            </a:r>
            <a:r>
              <a:rPr lang="en-US" dirty="0" smtClean="0"/>
              <a:t>(new Currency(remainder));</a:t>
            </a:r>
          </a:p>
          <a:p>
            <a:pPr>
              <a:buNone/>
            </a:pPr>
            <a:r>
              <a:rPr lang="en-US" dirty="0" smtClean="0"/>
              <a:t>        }else{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this.chain.dispense</a:t>
            </a:r>
            <a:r>
              <a:rPr lang="en-US" dirty="0" smtClean="0"/>
              <a:t>(cur);</a:t>
            </a:r>
          </a:p>
          <a:p>
            <a:pPr>
              <a:buNone/>
            </a:pPr>
            <a:r>
              <a:rPr lang="en-US" dirty="0" smtClean="0"/>
              <a:t>        }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Creational design patterns provides way to create objects while hiding the creation logic, rather than instantiating objects directly.</a:t>
            </a:r>
          </a:p>
          <a:p>
            <a:r>
              <a:rPr lang="en-US" dirty="0" smtClean="0"/>
              <a:t>This is more flexibility in deciding which objects need to be created for a given use case.</a:t>
            </a:r>
          </a:p>
          <a:p>
            <a:r>
              <a:rPr lang="en-US" dirty="0" smtClean="0"/>
              <a:t>We will discuss major three patterns of creational are:</a:t>
            </a:r>
          </a:p>
          <a:p>
            <a:pPr lvl="1"/>
            <a:r>
              <a:rPr lang="en-US" dirty="0" smtClean="0"/>
              <a:t>Prototype pattern</a:t>
            </a:r>
          </a:p>
          <a:p>
            <a:pPr lvl="1"/>
            <a:r>
              <a:rPr lang="en-US" dirty="0" smtClean="0"/>
              <a:t>Factory methods</a:t>
            </a:r>
          </a:p>
          <a:p>
            <a:pPr lvl="1"/>
            <a:r>
              <a:rPr lang="en-US" dirty="0" smtClean="0"/>
              <a:t>Singleton pattern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java.util.Scanner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ATMDispenseChain</a:t>
            </a:r>
            <a:r>
              <a:rPr lang="en-US" sz="1800" dirty="0" smtClean="0"/>
              <a:t> { </a:t>
            </a:r>
          </a:p>
          <a:p>
            <a:pPr>
              <a:buNone/>
            </a:pPr>
            <a:r>
              <a:rPr lang="en-US" sz="1800" dirty="0" smtClean="0"/>
              <a:t>    private </a:t>
            </a:r>
            <a:r>
              <a:rPr lang="en-US" sz="1800" dirty="0" err="1" smtClean="0"/>
              <a:t>DispenseChain</a:t>
            </a:r>
            <a:r>
              <a:rPr lang="en-US" sz="1800" dirty="0" smtClean="0"/>
              <a:t> c1;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   public </a:t>
            </a:r>
            <a:r>
              <a:rPr lang="en-US" sz="1800" dirty="0" err="1" smtClean="0"/>
              <a:t>ATMDispenseChain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        // initialize the chain</a:t>
            </a:r>
          </a:p>
          <a:p>
            <a:pPr>
              <a:buNone/>
            </a:pPr>
            <a:r>
              <a:rPr lang="en-US" sz="1800" dirty="0" smtClean="0"/>
              <a:t>        this.c1 = new Dollar50Dispenser();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DispenseChain</a:t>
            </a:r>
            <a:r>
              <a:rPr lang="en-US" sz="1800" dirty="0" smtClean="0"/>
              <a:t> c2 = new Dollar20Dispenser();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DispenseChain</a:t>
            </a:r>
            <a:r>
              <a:rPr lang="en-US" sz="1800" dirty="0" smtClean="0"/>
              <a:t> c3 = new Dollar10Dispenser();</a:t>
            </a:r>
          </a:p>
          <a:p>
            <a:pPr>
              <a:buNone/>
            </a:pPr>
            <a:r>
              <a:rPr lang="en-US" sz="1800" dirty="0" smtClean="0"/>
              <a:t>         // set the chain of responsibility</a:t>
            </a:r>
          </a:p>
          <a:p>
            <a:pPr>
              <a:buNone/>
            </a:pPr>
            <a:r>
              <a:rPr lang="en-US" sz="1800" dirty="0" smtClean="0"/>
              <a:t>        c1.setNextChain(c2);</a:t>
            </a:r>
          </a:p>
          <a:p>
            <a:pPr>
              <a:buNone/>
            </a:pPr>
            <a:r>
              <a:rPr lang="en-US" sz="1800" dirty="0" smtClean="0"/>
              <a:t>        c2.setNextChain(c3);</a:t>
            </a:r>
          </a:p>
          <a:p>
            <a:pPr>
              <a:buNone/>
            </a:pPr>
            <a:r>
              <a:rPr lang="en-US" sz="1800" dirty="0" smtClean="0"/>
              <a:t>    }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691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   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        </a:t>
            </a:r>
            <a:r>
              <a:rPr lang="en-US" sz="1600" dirty="0" err="1" smtClean="0"/>
              <a:t>ATMDispenseChain</a:t>
            </a:r>
            <a:r>
              <a:rPr lang="en-US" sz="1600" dirty="0" smtClean="0"/>
              <a:t> </a:t>
            </a:r>
            <a:r>
              <a:rPr lang="en-US" sz="1600" dirty="0" err="1" smtClean="0"/>
              <a:t>atmDispenser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ATMDispenseChain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        while (true) {</a:t>
            </a:r>
          </a:p>
          <a:p>
            <a:pPr>
              <a:buNone/>
            </a:pPr>
            <a:r>
              <a:rPr lang="en-US" sz="1600" dirty="0" smtClean="0"/>
              <a:t>            </a:t>
            </a:r>
            <a:r>
              <a:rPr lang="en-US" sz="1600" dirty="0" err="1" smtClean="0"/>
              <a:t>int</a:t>
            </a:r>
            <a:r>
              <a:rPr lang="en-US" sz="1600" dirty="0" smtClean="0"/>
              <a:t> amount = 0;</a:t>
            </a:r>
          </a:p>
          <a:p>
            <a:pPr>
              <a:buNone/>
            </a:pPr>
            <a:r>
              <a:rPr lang="en-US" sz="1600" dirty="0" smtClean="0"/>
              <a:t>            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("Enter amount to dispense");</a:t>
            </a:r>
          </a:p>
          <a:p>
            <a:pPr>
              <a:buNone/>
            </a:pPr>
            <a:r>
              <a:rPr lang="en-US" sz="1600" dirty="0" smtClean="0"/>
              <a:t>            Scanner input = new Scanner(</a:t>
            </a:r>
            <a:r>
              <a:rPr lang="en-US" sz="1600" dirty="0" err="1" smtClean="0"/>
              <a:t>System.in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            amount = </a:t>
            </a:r>
            <a:r>
              <a:rPr lang="en-US" sz="1600" dirty="0" err="1" smtClean="0"/>
              <a:t>input.nextInt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            if (amount % 10 != 0) {</a:t>
            </a:r>
          </a:p>
          <a:p>
            <a:pPr>
              <a:buNone/>
            </a:pPr>
            <a:r>
              <a:rPr lang="en-US" sz="1600" dirty="0" smtClean="0"/>
              <a:t>                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("Amount should be in multiple of 10s.");</a:t>
            </a:r>
          </a:p>
          <a:p>
            <a:pPr>
              <a:buNone/>
            </a:pPr>
            <a:r>
              <a:rPr lang="en-US" sz="1600" dirty="0" smtClean="0"/>
              <a:t>                return;</a:t>
            </a:r>
          </a:p>
          <a:p>
            <a:pPr>
              <a:buNone/>
            </a:pPr>
            <a:r>
              <a:rPr lang="en-US" sz="1600" dirty="0" smtClean="0"/>
              <a:t>            }</a:t>
            </a:r>
          </a:p>
          <a:p>
            <a:pPr>
              <a:buNone/>
            </a:pPr>
            <a:r>
              <a:rPr lang="en-US" sz="1600" dirty="0" smtClean="0"/>
              <a:t>            // process the request</a:t>
            </a:r>
          </a:p>
          <a:p>
            <a:pPr>
              <a:buNone/>
            </a:pPr>
            <a:r>
              <a:rPr lang="en-US" sz="1600" dirty="0" smtClean="0"/>
              <a:t>            atmDispenser.c1.dispense(new Currency(amount));</a:t>
            </a:r>
          </a:p>
          <a:p>
            <a:pPr>
              <a:buNone/>
            </a:pPr>
            <a:r>
              <a:rPr lang="en-US" sz="1600" dirty="0" smtClean="0"/>
              <a:t>        } </a:t>
            </a:r>
          </a:p>
          <a:p>
            <a:pPr>
              <a:buNone/>
            </a:pPr>
            <a:r>
              <a:rPr lang="en-US" sz="1600" dirty="0" smtClean="0"/>
              <a:t>    } 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pattern is a data driven design pattern .</a:t>
            </a:r>
          </a:p>
          <a:p>
            <a:r>
              <a:rPr lang="en-US" dirty="0" smtClean="0"/>
              <a:t> A request is wrapped under a object as command and passed to invoker object.</a:t>
            </a:r>
          </a:p>
          <a:p>
            <a:r>
              <a:rPr lang="en-US" dirty="0" smtClean="0"/>
              <a:t> Invoker object looks for the appropriate object which can handle this command.</a:t>
            </a:r>
          </a:p>
          <a:p>
            <a:r>
              <a:rPr lang="en-US" dirty="0" smtClean="0"/>
              <a:t> Invoker then pass the command to the corresponding object to Execute.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Order { </a:t>
            </a:r>
          </a:p>
          <a:p>
            <a:pPr>
              <a:buNone/>
            </a:pPr>
            <a:r>
              <a:rPr lang="en-US" dirty="0" smtClean="0"/>
              <a:t>void execute();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Stock {</a:t>
            </a:r>
          </a:p>
          <a:p>
            <a:pPr>
              <a:buNone/>
            </a:pPr>
            <a:r>
              <a:rPr lang="en-US" dirty="0" smtClean="0"/>
              <a:t> private String name = "ABC"; </a:t>
            </a: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quantity = 10; </a:t>
            </a:r>
          </a:p>
          <a:p>
            <a:pPr>
              <a:buNone/>
            </a:pPr>
            <a:r>
              <a:rPr lang="en-US" dirty="0" smtClean="0"/>
              <a:t>public void buy(){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("Stock [ Name: "+name+", Quantity: " + quantity +" ] bought");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public void sell(){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("Stock [ Name: "+name+", Quantity: " + quantity +" ] sold");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BuyStock</a:t>
            </a:r>
            <a:r>
              <a:rPr lang="en-US" dirty="0" smtClean="0"/>
              <a:t> implements Order { </a:t>
            </a:r>
          </a:p>
          <a:p>
            <a:pPr>
              <a:buNone/>
            </a:pPr>
            <a:r>
              <a:rPr lang="en-US" dirty="0" smtClean="0"/>
              <a:t>private Stock   </a:t>
            </a:r>
            <a:r>
              <a:rPr lang="en-US" dirty="0" err="1" smtClean="0"/>
              <a:t>abcStock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BuyStock</a:t>
            </a:r>
            <a:r>
              <a:rPr lang="en-US" dirty="0" smtClean="0"/>
              <a:t>(Stock </a:t>
            </a:r>
            <a:r>
              <a:rPr lang="en-US" dirty="0" err="1" smtClean="0"/>
              <a:t>abcStock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err="1" smtClean="0"/>
              <a:t>this.abcStock</a:t>
            </a:r>
            <a:r>
              <a:rPr lang="en-US" dirty="0" smtClean="0"/>
              <a:t> = </a:t>
            </a:r>
            <a:r>
              <a:rPr lang="en-US" dirty="0" err="1" smtClean="0"/>
              <a:t>abcStock</a:t>
            </a:r>
            <a:r>
              <a:rPr lang="en-US" dirty="0" smtClean="0"/>
              <a:t>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void execute() { </a:t>
            </a:r>
          </a:p>
          <a:p>
            <a:pPr>
              <a:buNone/>
            </a:pPr>
            <a:r>
              <a:rPr lang="en-US" dirty="0" err="1" smtClean="0"/>
              <a:t>abcStock.buy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8152" cy="47873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SellStock</a:t>
            </a:r>
            <a:r>
              <a:rPr lang="en-US" dirty="0" smtClean="0"/>
              <a:t> implements Order {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private Stock </a:t>
            </a:r>
            <a:r>
              <a:rPr lang="en-US" dirty="0" err="1" smtClean="0"/>
              <a:t>abcStock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SellStock</a:t>
            </a:r>
            <a:r>
              <a:rPr lang="en-US" dirty="0" smtClean="0"/>
              <a:t>(Stock </a:t>
            </a:r>
            <a:r>
              <a:rPr lang="en-US" dirty="0" err="1" smtClean="0"/>
              <a:t>abcStock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err="1" smtClean="0"/>
              <a:t>this.abcStock</a:t>
            </a:r>
            <a:r>
              <a:rPr lang="en-US" dirty="0" smtClean="0"/>
              <a:t> = </a:t>
            </a:r>
            <a:r>
              <a:rPr lang="en-US" dirty="0" err="1" smtClean="0"/>
              <a:t>abcStock</a:t>
            </a:r>
            <a:r>
              <a:rPr lang="en-US" dirty="0" smtClean="0"/>
              <a:t>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public void execute()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abcStock.sell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64352" cy="493975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class Broker { </a:t>
            </a:r>
          </a:p>
          <a:p>
            <a:pPr>
              <a:buNone/>
            </a:pPr>
            <a:r>
              <a:rPr lang="en-US" dirty="0" smtClean="0"/>
              <a:t>private List&lt;Order&gt; </a:t>
            </a:r>
            <a:r>
              <a:rPr lang="en-US" dirty="0" err="1" smtClean="0"/>
              <a:t>orderList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&lt;Order&gt;();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takeOrder</a:t>
            </a:r>
            <a:r>
              <a:rPr lang="en-US" dirty="0" smtClean="0"/>
              <a:t>(Order </a:t>
            </a:r>
            <a:r>
              <a:rPr lang="en-US" dirty="0" err="1" smtClean="0"/>
              <a:t>order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err="1" smtClean="0"/>
              <a:t>orderList.add</a:t>
            </a:r>
            <a:r>
              <a:rPr lang="en-US" dirty="0" smtClean="0"/>
              <a:t>(order); }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placeOrders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      for (Order </a:t>
            </a:r>
            <a:r>
              <a:rPr lang="en-US" dirty="0" err="1" smtClean="0"/>
              <a:t>order</a:t>
            </a:r>
            <a:r>
              <a:rPr lang="en-US" dirty="0" smtClean="0"/>
              <a:t> : </a:t>
            </a:r>
            <a:r>
              <a:rPr lang="en-US" dirty="0" err="1" smtClean="0"/>
              <a:t>orderList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order.execute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orderList.clear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40552" cy="486355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CommandPatternDemo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 Stock </a:t>
            </a:r>
            <a:r>
              <a:rPr lang="en-US" dirty="0" err="1" smtClean="0"/>
              <a:t>abcStock</a:t>
            </a:r>
            <a:r>
              <a:rPr lang="en-US" dirty="0" smtClean="0"/>
              <a:t> = new Stock();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BuyStock</a:t>
            </a:r>
            <a:r>
              <a:rPr lang="en-US" dirty="0" smtClean="0"/>
              <a:t> </a:t>
            </a:r>
            <a:r>
              <a:rPr lang="en-US" dirty="0" err="1" smtClean="0"/>
              <a:t>buyStockOrder</a:t>
            </a:r>
            <a:r>
              <a:rPr lang="en-US" dirty="0" smtClean="0"/>
              <a:t> = new </a:t>
            </a:r>
            <a:r>
              <a:rPr lang="en-US" dirty="0" err="1" smtClean="0"/>
              <a:t>BuyStock</a:t>
            </a:r>
            <a:r>
              <a:rPr lang="en-US" dirty="0" smtClean="0"/>
              <a:t>(</a:t>
            </a:r>
            <a:r>
              <a:rPr lang="en-US" dirty="0" err="1" smtClean="0"/>
              <a:t>abcStock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SellStock</a:t>
            </a:r>
            <a:r>
              <a:rPr lang="en-US" dirty="0" smtClean="0"/>
              <a:t> </a:t>
            </a:r>
            <a:r>
              <a:rPr lang="en-US" dirty="0" err="1" smtClean="0"/>
              <a:t>sellStockOrder</a:t>
            </a:r>
            <a:r>
              <a:rPr lang="en-US" dirty="0" smtClean="0"/>
              <a:t> = new </a:t>
            </a:r>
            <a:r>
              <a:rPr lang="en-US" dirty="0" err="1" smtClean="0"/>
              <a:t>SellStock</a:t>
            </a:r>
            <a:r>
              <a:rPr lang="en-US" dirty="0" smtClean="0"/>
              <a:t>(</a:t>
            </a:r>
            <a:r>
              <a:rPr lang="en-US" dirty="0" err="1" smtClean="0"/>
              <a:t>abcStock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Broker </a:t>
            </a:r>
            <a:r>
              <a:rPr lang="en-US" dirty="0" err="1" smtClean="0"/>
              <a:t>broker</a:t>
            </a:r>
            <a:r>
              <a:rPr lang="en-US" dirty="0" smtClean="0"/>
              <a:t> = new Broker();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broker.takeOrder</a:t>
            </a:r>
            <a:r>
              <a:rPr lang="en-US" dirty="0" smtClean="0"/>
              <a:t>(</a:t>
            </a:r>
            <a:r>
              <a:rPr lang="en-US" dirty="0" err="1" smtClean="0"/>
              <a:t>buyStockOrder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broker.takeOrder</a:t>
            </a:r>
            <a:r>
              <a:rPr lang="en-US" dirty="0" smtClean="0"/>
              <a:t>(</a:t>
            </a:r>
            <a:r>
              <a:rPr lang="en-US" dirty="0" err="1" smtClean="0"/>
              <a:t>sellStockOrder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broker.placeOrders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pattern provides way to evaluate language grammar or expression. </a:t>
            </a:r>
          </a:p>
          <a:p>
            <a:r>
              <a:rPr lang="en-US" dirty="0" smtClean="0"/>
              <a:t>This implements a expression interface which tells to interpret a particular context. </a:t>
            </a:r>
          </a:p>
          <a:p>
            <a:r>
              <a:rPr lang="en-US" dirty="0" smtClean="0"/>
              <a:t>This pattern is used in SQL parsing, symbol processing engine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Singleton pattern is one of the simplest design patterns in Java. </a:t>
            </a:r>
          </a:p>
          <a:p>
            <a:r>
              <a:rPr lang="en-US" dirty="0" smtClean="0"/>
              <a:t>This pattern is one of creational pattern provides one of the best way to create an object.</a:t>
            </a:r>
          </a:p>
          <a:p>
            <a:r>
              <a:rPr lang="en-US" dirty="0" smtClean="0"/>
              <a:t>class which is responsible to creates own object while making sure that only single object get created. </a:t>
            </a:r>
          </a:p>
          <a:p>
            <a:r>
              <a:rPr lang="en-US" dirty="0" smtClean="0"/>
              <a:t>This can be done in two ways </a:t>
            </a:r>
          </a:p>
          <a:p>
            <a:pPr lvl="1"/>
            <a:r>
              <a:rPr lang="en-US" dirty="0" smtClean="0"/>
              <a:t>Eager initialization</a:t>
            </a:r>
          </a:p>
          <a:p>
            <a:pPr lvl="1"/>
            <a:r>
              <a:rPr lang="en-US" dirty="0" smtClean="0"/>
              <a:t>Lazy Initialization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 (Building 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interface Expression {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boolean</a:t>
            </a:r>
            <a:r>
              <a:rPr lang="en-US" dirty="0" smtClean="0"/>
              <a:t> interpret(String context);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TerminalExpression</a:t>
            </a:r>
            <a:r>
              <a:rPr lang="en-US" dirty="0" smtClean="0"/>
              <a:t> implements Expression { </a:t>
            </a:r>
          </a:p>
          <a:p>
            <a:pPr>
              <a:buNone/>
            </a:pPr>
            <a:r>
              <a:rPr lang="en-US" dirty="0" smtClean="0"/>
              <a:t>private String data;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TerminalExpression</a:t>
            </a:r>
            <a:r>
              <a:rPr lang="en-US" dirty="0" smtClean="0"/>
              <a:t>(String data){ </a:t>
            </a:r>
          </a:p>
          <a:p>
            <a:pPr>
              <a:buNone/>
            </a:pPr>
            <a:r>
              <a:rPr lang="en-US" dirty="0" err="1" smtClean="0"/>
              <a:t>this.data</a:t>
            </a:r>
            <a:r>
              <a:rPr lang="en-US" dirty="0" smtClean="0"/>
              <a:t> = data;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interpret(String context) { </a:t>
            </a:r>
          </a:p>
          <a:p>
            <a:pPr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context.contains</a:t>
            </a:r>
            <a:r>
              <a:rPr lang="en-US" dirty="0" smtClean="0"/>
              <a:t>(data)){ </a:t>
            </a:r>
          </a:p>
          <a:p>
            <a:pPr>
              <a:buNone/>
            </a:pPr>
            <a:r>
              <a:rPr lang="en-US" dirty="0" smtClean="0"/>
              <a:t>           return true; } </a:t>
            </a:r>
          </a:p>
          <a:p>
            <a:pPr>
              <a:buNone/>
            </a:pPr>
            <a:r>
              <a:rPr lang="en-US" dirty="0" smtClean="0"/>
              <a:t>return false;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OrExpression</a:t>
            </a:r>
            <a:r>
              <a:rPr lang="en-US" dirty="0" smtClean="0"/>
              <a:t> implements Expression {</a:t>
            </a:r>
          </a:p>
          <a:p>
            <a:pPr>
              <a:buNone/>
            </a:pPr>
            <a:r>
              <a:rPr lang="en-US" dirty="0" smtClean="0"/>
              <a:t> private Expression expr1 = null;</a:t>
            </a:r>
          </a:p>
          <a:p>
            <a:pPr>
              <a:buNone/>
            </a:pPr>
            <a:r>
              <a:rPr lang="en-US" dirty="0" smtClean="0"/>
              <a:t> private Expression expr2 = null;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OrExpression</a:t>
            </a:r>
            <a:r>
              <a:rPr lang="en-US" dirty="0" smtClean="0"/>
              <a:t>(Expression expr1, Expression expr2) {</a:t>
            </a:r>
          </a:p>
          <a:p>
            <a:pPr>
              <a:buNone/>
            </a:pPr>
            <a:r>
              <a:rPr lang="en-US" dirty="0" smtClean="0"/>
              <a:t>        this.expr1 = expr1; this.expr2 = expr2;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interpret(String context) {</a:t>
            </a:r>
          </a:p>
          <a:p>
            <a:pPr>
              <a:buNone/>
            </a:pPr>
            <a:r>
              <a:rPr lang="en-US" dirty="0" smtClean="0"/>
              <a:t> return expr1.interpret(context) || expr2.interpret(context);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40552" cy="47873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AndExpression</a:t>
            </a:r>
            <a:r>
              <a:rPr lang="en-US" dirty="0" smtClean="0"/>
              <a:t> implements Expression {</a:t>
            </a:r>
          </a:p>
          <a:p>
            <a:pPr>
              <a:buNone/>
            </a:pPr>
            <a:r>
              <a:rPr lang="en-US" dirty="0" smtClean="0"/>
              <a:t> private Expression expr1 = null; </a:t>
            </a:r>
          </a:p>
          <a:p>
            <a:pPr>
              <a:buNone/>
            </a:pPr>
            <a:r>
              <a:rPr lang="en-US" dirty="0" smtClean="0"/>
              <a:t>private Expression expr2 = null;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AndExpression</a:t>
            </a:r>
            <a:r>
              <a:rPr lang="en-US" dirty="0" smtClean="0"/>
              <a:t>(Expression expr1, Expression expr2) {</a:t>
            </a:r>
          </a:p>
          <a:p>
            <a:pPr>
              <a:buNone/>
            </a:pPr>
            <a:r>
              <a:rPr lang="en-US" dirty="0" smtClean="0"/>
              <a:t>          this.expr1 = expr1;</a:t>
            </a:r>
          </a:p>
          <a:p>
            <a:pPr>
              <a:buNone/>
            </a:pPr>
            <a:r>
              <a:rPr lang="en-US" dirty="0" smtClean="0"/>
              <a:t>          this.expr2 = expr2;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interpret(String context) {</a:t>
            </a:r>
          </a:p>
          <a:p>
            <a:pPr>
              <a:buNone/>
            </a:pPr>
            <a:r>
              <a:rPr lang="en-US" dirty="0" smtClean="0"/>
              <a:t> return expr1.interpret(context) &amp;&amp; expr2.interpret(context);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InterpreterPatternDemo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//Rule: Robert and John are male </a:t>
            </a:r>
          </a:p>
          <a:p>
            <a:pPr>
              <a:buNone/>
            </a:pPr>
            <a:r>
              <a:rPr lang="en-US" dirty="0" smtClean="0"/>
              <a:t>public static Expression </a:t>
            </a:r>
            <a:r>
              <a:rPr lang="en-US" dirty="0" err="1" smtClean="0"/>
              <a:t>getMaleExpression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Expression </a:t>
            </a:r>
            <a:r>
              <a:rPr lang="en-US" dirty="0" err="1" smtClean="0"/>
              <a:t>robert</a:t>
            </a:r>
            <a:r>
              <a:rPr lang="en-US" dirty="0" smtClean="0"/>
              <a:t> = new </a:t>
            </a:r>
            <a:r>
              <a:rPr lang="en-US" dirty="0" err="1" smtClean="0"/>
              <a:t>TerminalExpression</a:t>
            </a:r>
            <a:r>
              <a:rPr lang="en-US" dirty="0" smtClean="0"/>
              <a:t>("Robert"); </a:t>
            </a:r>
          </a:p>
          <a:p>
            <a:pPr>
              <a:buNone/>
            </a:pPr>
            <a:r>
              <a:rPr lang="en-US" dirty="0" smtClean="0"/>
              <a:t>Expression john = new </a:t>
            </a:r>
            <a:r>
              <a:rPr lang="en-US" dirty="0" err="1" smtClean="0"/>
              <a:t>TerminalExpression</a:t>
            </a:r>
            <a:r>
              <a:rPr lang="en-US" dirty="0" smtClean="0"/>
              <a:t>("John"); </a:t>
            </a:r>
          </a:p>
          <a:p>
            <a:pPr>
              <a:buNone/>
            </a:pPr>
            <a:r>
              <a:rPr lang="en-US" dirty="0" smtClean="0"/>
              <a:t>         return new </a:t>
            </a:r>
            <a:r>
              <a:rPr lang="en-US" dirty="0" err="1" smtClean="0"/>
              <a:t>OrExpression</a:t>
            </a:r>
            <a:r>
              <a:rPr lang="en-US" dirty="0" smtClean="0"/>
              <a:t>(</a:t>
            </a:r>
            <a:r>
              <a:rPr lang="en-US" dirty="0" err="1" smtClean="0"/>
              <a:t>robert</a:t>
            </a:r>
            <a:r>
              <a:rPr lang="en-US" dirty="0" smtClean="0"/>
              <a:t>, john);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//Rule: Julie is a married women </a:t>
            </a:r>
          </a:p>
          <a:p>
            <a:pPr>
              <a:buNone/>
            </a:pPr>
            <a:r>
              <a:rPr lang="en-US" dirty="0" smtClean="0"/>
              <a:t>public static Expression </a:t>
            </a:r>
            <a:r>
              <a:rPr lang="en-US" dirty="0" err="1" smtClean="0"/>
              <a:t>getMarriedWomanExpression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Expression </a:t>
            </a:r>
            <a:r>
              <a:rPr lang="en-US" dirty="0" err="1" smtClean="0"/>
              <a:t>julie</a:t>
            </a:r>
            <a:r>
              <a:rPr lang="en-US" dirty="0" smtClean="0"/>
              <a:t> = new </a:t>
            </a:r>
            <a:r>
              <a:rPr lang="en-US" dirty="0" err="1" smtClean="0"/>
              <a:t>TerminalExpression</a:t>
            </a:r>
            <a:r>
              <a:rPr lang="en-US" dirty="0" smtClean="0"/>
              <a:t>("Julie");</a:t>
            </a:r>
          </a:p>
          <a:p>
            <a:pPr>
              <a:buNone/>
            </a:pPr>
            <a:r>
              <a:rPr lang="en-US" dirty="0" smtClean="0"/>
              <a:t> Expression married = new </a:t>
            </a:r>
            <a:r>
              <a:rPr lang="en-US" dirty="0" err="1" smtClean="0"/>
              <a:t>TerminalExpression</a:t>
            </a:r>
            <a:r>
              <a:rPr lang="en-US" dirty="0" smtClean="0"/>
              <a:t>("Married"); </a:t>
            </a:r>
          </a:p>
          <a:p>
            <a:pPr>
              <a:buNone/>
            </a:pPr>
            <a:r>
              <a:rPr lang="en-US" dirty="0" smtClean="0"/>
              <a:t>   return new </a:t>
            </a:r>
            <a:r>
              <a:rPr lang="en-US" dirty="0" err="1" smtClean="0"/>
              <a:t>AndExpression</a:t>
            </a:r>
            <a:r>
              <a:rPr lang="en-US" dirty="0" smtClean="0"/>
              <a:t>(</a:t>
            </a:r>
            <a:r>
              <a:rPr lang="en-US" dirty="0" err="1" smtClean="0"/>
              <a:t>julie</a:t>
            </a:r>
            <a:r>
              <a:rPr lang="en-US" dirty="0" smtClean="0"/>
              <a:t>, married);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8152" cy="4939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Expression </a:t>
            </a:r>
            <a:r>
              <a:rPr lang="en-US" dirty="0" err="1" smtClean="0"/>
              <a:t>isMale</a:t>
            </a:r>
            <a:r>
              <a:rPr lang="en-US" dirty="0" smtClean="0"/>
              <a:t> = </a:t>
            </a:r>
            <a:r>
              <a:rPr lang="en-US" dirty="0" err="1" smtClean="0"/>
              <a:t>getMaleExpression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Expression </a:t>
            </a:r>
            <a:r>
              <a:rPr lang="en-US" dirty="0" err="1" smtClean="0"/>
              <a:t>isMarriedWoman</a:t>
            </a:r>
            <a:r>
              <a:rPr lang="en-US" dirty="0" smtClean="0"/>
              <a:t> = </a:t>
            </a:r>
            <a:r>
              <a:rPr lang="en-US" dirty="0" err="1" smtClean="0"/>
              <a:t>getMarriedWomanExpression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("John is male? " + </a:t>
            </a:r>
            <a:r>
              <a:rPr lang="en-US" dirty="0" err="1" smtClean="0"/>
              <a:t>isMale.interpret</a:t>
            </a:r>
            <a:r>
              <a:rPr lang="en-US" dirty="0" smtClean="0"/>
              <a:t>("John"));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("Julie is a married women? " + </a:t>
            </a:r>
            <a:r>
              <a:rPr lang="en-US" dirty="0" err="1" smtClean="0"/>
              <a:t>isMarriedWoman.interpret</a:t>
            </a:r>
            <a:r>
              <a:rPr lang="en-US" dirty="0" smtClean="0"/>
              <a:t>("Married Julie"));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 is one to many relationship between objects.</a:t>
            </a:r>
          </a:p>
          <a:p>
            <a:r>
              <a:rPr lang="en-US" dirty="0" smtClean="0"/>
              <a:t>if one object is modified, its dependent objects are to be notified automatically.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class Subject { </a:t>
            </a:r>
          </a:p>
          <a:p>
            <a:pPr>
              <a:buNone/>
            </a:pPr>
            <a:r>
              <a:rPr lang="en-US" dirty="0" smtClean="0"/>
              <a:t>   private List&lt;Observer&gt; observers = new </a:t>
            </a:r>
            <a:r>
              <a:rPr lang="en-US" dirty="0" err="1" smtClean="0"/>
              <a:t>ArrayList</a:t>
            </a:r>
            <a:r>
              <a:rPr lang="en-US" dirty="0" smtClean="0"/>
              <a:t>&lt;Observer&gt;(); </a:t>
            </a:r>
          </a:p>
          <a:p>
            <a:pPr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state; </a:t>
            </a:r>
          </a:p>
          <a:p>
            <a:pPr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getState</a:t>
            </a:r>
            <a:r>
              <a:rPr lang="en-US" dirty="0" smtClean="0"/>
              <a:t>() { return state; }</a:t>
            </a:r>
          </a:p>
          <a:p>
            <a:pPr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setState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state) {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this.state</a:t>
            </a:r>
            <a:r>
              <a:rPr lang="en-US" dirty="0" smtClean="0"/>
              <a:t> = state;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notifyAllObservers</a:t>
            </a:r>
            <a:r>
              <a:rPr lang="en-US" dirty="0" smtClean="0"/>
              <a:t>(); } </a:t>
            </a:r>
          </a:p>
          <a:p>
            <a:pPr>
              <a:buNone/>
            </a:pPr>
            <a:r>
              <a:rPr lang="en-US" dirty="0" smtClean="0"/>
              <a:t>  public void attach(Observer </a:t>
            </a:r>
            <a:r>
              <a:rPr lang="en-US" dirty="0" err="1" smtClean="0"/>
              <a:t>observer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observers.add</a:t>
            </a:r>
            <a:r>
              <a:rPr lang="en-US" dirty="0" smtClean="0"/>
              <a:t>(observer); } </a:t>
            </a:r>
          </a:p>
          <a:p>
            <a:pPr>
              <a:buNone/>
            </a:pPr>
            <a:r>
              <a:rPr lang="en-US" dirty="0" smtClean="0"/>
              <a:t>  public void </a:t>
            </a:r>
            <a:r>
              <a:rPr lang="en-US" dirty="0" err="1" smtClean="0"/>
              <a:t>notifyAllObservers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             for (Observer </a:t>
            </a:r>
            <a:r>
              <a:rPr lang="en-US" dirty="0" err="1" smtClean="0"/>
              <a:t>observer</a:t>
            </a:r>
            <a:r>
              <a:rPr lang="en-US" dirty="0" smtClean="0"/>
              <a:t> : observers) {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observer.update</a:t>
            </a:r>
            <a:r>
              <a:rPr lang="en-US" dirty="0" smtClean="0"/>
              <a:t>(); }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abstract class Observer { </a:t>
            </a:r>
          </a:p>
          <a:p>
            <a:pPr>
              <a:buNone/>
            </a:pPr>
            <a:r>
              <a:rPr lang="en-US" dirty="0" smtClean="0"/>
              <a:t>    protected Subject </a:t>
            </a:r>
            <a:r>
              <a:rPr lang="en-US" dirty="0" err="1" smtClean="0"/>
              <a:t>subject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public abstract void update();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 instance of a class is created much before it is actually required. </a:t>
            </a:r>
          </a:p>
          <a:p>
            <a:r>
              <a:rPr lang="en-US" dirty="0" smtClean="0"/>
              <a:t>Mostly it is done on system start up. </a:t>
            </a:r>
          </a:p>
          <a:p>
            <a:r>
              <a:rPr lang="en-US" dirty="0" smtClean="0"/>
              <a:t>In singleton pattern, it refers to create the singleton instance irrespective of whether any other class actually asked for its instance or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BinaryObserver</a:t>
            </a:r>
            <a:r>
              <a:rPr lang="en-US" dirty="0" smtClean="0"/>
              <a:t> extends Observer{ </a:t>
            </a:r>
          </a:p>
          <a:p>
            <a:pPr>
              <a:buNone/>
            </a:pPr>
            <a:r>
              <a:rPr lang="en-US" dirty="0" smtClean="0"/>
              <a:t>         public </a:t>
            </a:r>
            <a:r>
              <a:rPr lang="en-US" dirty="0" err="1" smtClean="0"/>
              <a:t>BinaryObserver</a:t>
            </a:r>
            <a:r>
              <a:rPr lang="en-US" dirty="0" smtClean="0"/>
              <a:t>(Subject </a:t>
            </a:r>
            <a:r>
              <a:rPr lang="en-US" dirty="0" err="1" smtClean="0"/>
              <a:t>subject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this.subject</a:t>
            </a:r>
            <a:r>
              <a:rPr lang="en-US" dirty="0" smtClean="0"/>
              <a:t> = subject;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this.subject.attach</a:t>
            </a:r>
            <a:r>
              <a:rPr lang="en-US" dirty="0" smtClean="0"/>
              <a:t>(this); </a:t>
            </a:r>
          </a:p>
          <a:p>
            <a:pPr>
              <a:buNone/>
            </a:pPr>
            <a:r>
              <a:rPr lang="en-US" dirty="0" smtClean="0"/>
              <a:t>        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  public void update()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 "Binary String: " + </a:t>
            </a:r>
            <a:r>
              <a:rPr lang="en-US" dirty="0" err="1" smtClean="0"/>
              <a:t>Integer.toBinaryString</a:t>
            </a:r>
            <a:r>
              <a:rPr lang="en-US" dirty="0" smtClean="0"/>
              <a:t>( </a:t>
            </a:r>
            <a:r>
              <a:rPr lang="en-US" dirty="0" err="1" smtClean="0"/>
              <a:t>subject.getState</a:t>
            </a:r>
            <a:r>
              <a:rPr lang="en-US" dirty="0" smtClean="0"/>
              <a:t>() ) );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64352" cy="47873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OctalObserver</a:t>
            </a:r>
            <a:r>
              <a:rPr lang="en-US" dirty="0" smtClean="0"/>
              <a:t> extends Observer{ 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OctalObserver</a:t>
            </a:r>
            <a:r>
              <a:rPr lang="en-US" dirty="0" smtClean="0"/>
              <a:t>(Subject </a:t>
            </a:r>
            <a:r>
              <a:rPr lang="en-US" dirty="0" err="1" smtClean="0"/>
              <a:t>subject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this.subject</a:t>
            </a:r>
            <a:r>
              <a:rPr lang="en-US" dirty="0" smtClean="0"/>
              <a:t> = subject;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this.subject.attach</a:t>
            </a:r>
            <a:r>
              <a:rPr lang="en-US" dirty="0" smtClean="0"/>
              <a:t>(this); } </a:t>
            </a:r>
          </a:p>
          <a:p>
            <a:pPr>
              <a:buNone/>
            </a:pPr>
            <a:r>
              <a:rPr lang="en-US" dirty="0" smtClean="0"/>
              <a:t> @Override </a:t>
            </a:r>
          </a:p>
          <a:p>
            <a:pPr>
              <a:buNone/>
            </a:pPr>
            <a:r>
              <a:rPr lang="en-US" dirty="0" smtClean="0"/>
              <a:t>  public void update()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 "Octal String: " + </a:t>
            </a:r>
            <a:r>
              <a:rPr lang="en-US" dirty="0" err="1" smtClean="0"/>
              <a:t>Integer.toOctalString</a:t>
            </a:r>
            <a:r>
              <a:rPr lang="en-US" dirty="0" smtClean="0"/>
              <a:t>( </a:t>
            </a:r>
            <a:r>
              <a:rPr lang="en-US" dirty="0" err="1" smtClean="0"/>
              <a:t>subject.getState</a:t>
            </a:r>
            <a:r>
              <a:rPr lang="en-US" dirty="0" smtClean="0"/>
              <a:t>() ) 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8152" cy="4863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HexaObserver</a:t>
            </a:r>
            <a:r>
              <a:rPr lang="en-US" dirty="0" smtClean="0"/>
              <a:t> extends Observer{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HexaObserver</a:t>
            </a:r>
            <a:r>
              <a:rPr lang="en-US" dirty="0" smtClean="0"/>
              <a:t>(Subject </a:t>
            </a:r>
            <a:r>
              <a:rPr lang="en-US" dirty="0" err="1" smtClean="0"/>
              <a:t>subject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err="1" smtClean="0"/>
              <a:t>this.subject</a:t>
            </a:r>
            <a:r>
              <a:rPr lang="en-US" dirty="0" smtClean="0"/>
              <a:t> = subject; </a:t>
            </a:r>
          </a:p>
          <a:p>
            <a:pPr>
              <a:buNone/>
            </a:pPr>
            <a:r>
              <a:rPr lang="en-US" dirty="0" err="1" smtClean="0"/>
              <a:t>this.subject.attach</a:t>
            </a:r>
            <a:r>
              <a:rPr lang="en-US" dirty="0" smtClean="0"/>
              <a:t>(this); } </a:t>
            </a:r>
          </a:p>
          <a:p>
            <a:pPr>
              <a:buNone/>
            </a:pPr>
            <a:r>
              <a:rPr lang="en-US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void update() {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 "Hex String: " +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Integer.toHexString</a:t>
            </a:r>
            <a:r>
              <a:rPr lang="en-US" dirty="0" smtClean="0"/>
              <a:t>( </a:t>
            </a:r>
            <a:r>
              <a:rPr lang="en-US" dirty="0" err="1" smtClean="0"/>
              <a:t>subject.getState</a:t>
            </a:r>
            <a:r>
              <a:rPr lang="en-US" dirty="0" smtClean="0"/>
              <a:t>() ) </a:t>
            </a:r>
          </a:p>
          <a:p>
            <a:pPr>
              <a:buNone/>
            </a:pPr>
            <a:r>
              <a:rPr lang="en-US" dirty="0" smtClean="0"/>
              <a:t>         .</a:t>
            </a:r>
            <a:r>
              <a:rPr lang="en-US" dirty="0" err="1" smtClean="0"/>
              <a:t>toUpperCase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64352" cy="4863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ObserverPatternDemo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Subject </a:t>
            </a:r>
            <a:r>
              <a:rPr lang="en-US" dirty="0" err="1" smtClean="0"/>
              <a:t>subject</a:t>
            </a:r>
            <a:r>
              <a:rPr lang="en-US" dirty="0" smtClean="0"/>
              <a:t> = new Subject(); </a:t>
            </a:r>
          </a:p>
          <a:p>
            <a:pPr>
              <a:buNone/>
            </a:pPr>
            <a:r>
              <a:rPr lang="en-US" dirty="0" smtClean="0"/>
              <a:t>              new </a:t>
            </a:r>
            <a:r>
              <a:rPr lang="en-US" dirty="0" err="1" smtClean="0"/>
              <a:t>HexaObserver</a:t>
            </a:r>
            <a:r>
              <a:rPr lang="en-US" dirty="0" smtClean="0"/>
              <a:t>(subject); </a:t>
            </a:r>
          </a:p>
          <a:p>
            <a:pPr>
              <a:buNone/>
            </a:pPr>
            <a:r>
              <a:rPr lang="en-US" dirty="0" smtClean="0"/>
              <a:t>              new </a:t>
            </a:r>
            <a:r>
              <a:rPr lang="en-US" dirty="0" err="1" smtClean="0"/>
              <a:t>OctalObserver</a:t>
            </a:r>
            <a:r>
              <a:rPr lang="en-US" dirty="0" smtClean="0"/>
              <a:t>(subject); </a:t>
            </a:r>
          </a:p>
          <a:p>
            <a:pPr>
              <a:buNone/>
            </a:pPr>
            <a:r>
              <a:rPr lang="en-US" dirty="0" smtClean="0"/>
              <a:t>              new </a:t>
            </a:r>
            <a:r>
              <a:rPr lang="en-US" dirty="0" err="1" smtClean="0"/>
              <a:t>BinaryObserver</a:t>
            </a:r>
            <a:r>
              <a:rPr lang="en-US" dirty="0" smtClean="0"/>
              <a:t>(subject);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("First state change: 15");     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subject.setState</a:t>
            </a:r>
            <a:r>
              <a:rPr lang="en-US" dirty="0" smtClean="0"/>
              <a:t>(15);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("Second state change: 10");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subject.setState</a:t>
            </a:r>
            <a:r>
              <a:rPr lang="en-US" dirty="0" smtClean="0"/>
              <a:t>(10);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from your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Interpreter pattern to </a:t>
            </a:r>
          </a:p>
          <a:p>
            <a:r>
              <a:rPr lang="en-US" dirty="0" smtClean="0"/>
              <a:t>Store username , password implement pattern for</a:t>
            </a:r>
          </a:p>
          <a:p>
            <a:pPr lvl="1"/>
            <a:r>
              <a:rPr lang="en-US" dirty="0" smtClean="0"/>
              <a:t>Valid username of maximum 10 chars length, and must start with </a:t>
            </a:r>
            <a:r>
              <a:rPr lang="en-US" dirty="0" err="1" smtClean="0"/>
              <a:t>Aphabet</a:t>
            </a:r>
            <a:endParaRPr lang="en-US" dirty="0" smtClean="0"/>
          </a:p>
          <a:p>
            <a:pPr lvl="1"/>
            <a:r>
              <a:rPr lang="en-US" dirty="0" smtClean="0"/>
              <a:t>Password should be pure alpha </a:t>
            </a:r>
            <a:r>
              <a:rPr lang="en-US" dirty="0" err="1" smtClean="0"/>
              <a:t>betic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from your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command pattern for the following scenario:</a:t>
            </a:r>
          </a:p>
          <a:p>
            <a:pPr lvl="1"/>
            <a:r>
              <a:rPr lang="en-US" dirty="0" smtClean="0"/>
              <a:t>Buffering and transferring of data from source location to destination point.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58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990600"/>
            <a:ext cx="8458200" cy="510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96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z I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Trendz IT template</Template>
  <TotalTime>2586</TotalTime>
  <Words>3878</Words>
  <Application>Microsoft Office PowerPoint</Application>
  <PresentationFormat>On-screen Show (4:3)</PresentationFormat>
  <Paragraphs>787</Paragraphs>
  <Slides>96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Trendz IT template</vt:lpstr>
      <vt:lpstr>Design Patterns</vt:lpstr>
      <vt:lpstr>Objectives</vt:lpstr>
      <vt:lpstr>What is design pattern</vt:lpstr>
      <vt:lpstr>Introduction</vt:lpstr>
      <vt:lpstr>Types of Design Patterns</vt:lpstr>
      <vt:lpstr>Creational pattern</vt:lpstr>
      <vt:lpstr>Creational Pattern</vt:lpstr>
      <vt:lpstr>Singleton Pattern</vt:lpstr>
      <vt:lpstr>Eager Initialization</vt:lpstr>
      <vt:lpstr>Implementation (Eager mode)</vt:lpstr>
      <vt:lpstr>Execution</vt:lpstr>
      <vt:lpstr>To do from your side</vt:lpstr>
      <vt:lpstr>Lazy mode</vt:lpstr>
      <vt:lpstr>Slide 14</vt:lpstr>
      <vt:lpstr>Factory pattern</vt:lpstr>
      <vt:lpstr>Implementation step-1</vt:lpstr>
      <vt:lpstr>Step-2</vt:lpstr>
      <vt:lpstr>Step-3</vt:lpstr>
      <vt:lpstr>Step-4</vt:lpstr>
      <vt:lpstr>Pattern</vt:lpstr>
      <vt:lpstr>Execution</vt:lpstr>
      <vt:lpstr>Execution   …cond</vt:lpstr>
      <vt:lpstr>To do from your side</vt:lpstr>
      <vt:lpstr>Prototype Pattern</vt:lpstr>
      <vt:lpstr>Step-1</vt:lpstr>
      <vt:lpstr>Cont..</vt:lpstr>
      <vt:lpstr>Implementation</vt:lpstr>
      <vt:lpstr>Implementation</vt:lpstr>
      <vt:lpstr>Implementation</vt:lpstr>
      <vt:lpstr>Cache</vt:lpstr>
      <vt:lpstr>Cache</vt:lpstr>
      <vt:lpstr>Cache</vt:lpstr>
      <vt:lpstr>Execution</vt:lpstr>
      <vt:lpstr>To do from your side</vt:lpstr>
      <vt:lpstr>Structural Pattern</vt:lpstr>
      <vt:lpstr>Structural pattern</vt:lpstr>
      <vt:lpstr>Adapter pattern</vt:lpstr>
      <vt:lpstr>Implementation</vt:lpstr>
      <vt:lpstr>Step-1</vt:lpstr>
      <vt:lpstr>Step-2</vt:lpstr>
      <vt:lpstr>Create adapter class</vt:lpstr>
      <vt:lpstr>Cont…</vt:lpstr>
      <vt:lpstr>Create concrete class</vt:lpstr>
      <vt:lpstr>Cont..</vt:lpstr>
      <vt:lpstr>Execution</vt:lpstr>
      <vt:lpstr>Bridge Pattern</vt:lpstr>
      <vt:lpstr>Create bridge </vt:lpstr>
      <vt:lpstr>concrete bridge implementer</vt:lpstr>
      <vt:lpstr>Concrete bridge implementer</vt:lpstr>
      <vt:lpstr>abstract class </vt:lpstr>
      <vt:lpstr>Implementation</vt:lpstr>
      <vt:lpstr>Execution</vt:lpstr>
      <vt:lpstr>Composite pattern</vt:lpstr>
      <vt:lpstr>Implementation</vt:lpstr>
      <vt:lpstr>Cont..</vt:lpstr>
      <vt:lpstr>Execution</vt:lpstr>
      <vt:lpstr>Cont..</vt:lpstr>
      <vt:lpstr>Cont..</vt:lpstr>
      <vt:lpstr>Behavioural Pattern</vt:lpstr>
      <vt:lpstr>Behavioural Pattern</vt:lpstr>
      <vt:lpstr>Chain of Responsibility</vt:lpstr>
      <vt:lpstr>Create class </vt:lpstr>
      <vt:lpstr>Interface</vt:lpstr>
      <vt:lpstr>Create concrete classes </vt:lpstr>
      <vt:lpstr>Step-1</vt:lpstr>
      <vt:lpstr>Step-2</vt:lpstr>
      <vt:lpstr>Cont..</vt:lpstr>
      <vt:lpstr>Concrete class</vt:lpstr>
      <vt:lpstr>Cont..</vt:lpstr>
      <vt:lpstr>Execution</vt:lpstr>
      <vt:lpstr>Cont..</vt:lpstr>
      <vt:lpstr>Command Pattern</vt:lpstr>
      <vt:lpstr>Step-1</vt:lpstr>
      <vt:lpstr>Step-2</vt:lpstr>
      <vt:lpstr>Step-3</vt:lpstr>
      <vt:lpstr>Step-4</vt:lpstr>
      <vt:lpstr>Step-5</vt:lpstr>
      <vt:lpstr>Step-6</vt:lpstr>
      <vt:lpstr>Interpreter Pattern</vt:lpstr>
      <vt:lpstr>Step-1 (Building interface)</vt:lpstr>
      <vt:lpstr>Concrete class</vt:lpstr>
      <vt:lpstr>Expression Implementation</vt:lpstr>
      <vt:lpstr>Expression Implementation</vt:lpstr>
      <vt:lpstr>Execution</vt:lpstr>
      <vt:lpstr>Cont..</vt:lpstr>
      <vt:lpstr>Cont..</vt:lpstr>
      <vt:lpstr>Observer Pattern</vt:lpstr>
      <vt:lpstr>Step-1</vt:lpstr>
      <vt:lpstr>Step-2</vt:lpstr>
      <vt:lpstr>Step-3</vt:lpstr>
      <vt:lpstr>Step-4</vt:lpstr>
      <vt:lpstr>Step-5</vt:lpstr>
      <vt:lpstr>Step-6</vt:lpstr>
      <vt:lpstr>To do from your side</vt:lpstr>
      <vt:lpstr>To do from your side</vt:lpstr>
      <vt:lpstr>Slide 96</vt:lpstr>
    </vt:vector>
  </TitlesOfParts>
  <Company>Trendz Information Technologies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Trendz Infomation Technologies Ltd- 04040073059</dc:creator>
  <cp:lastModifiedBy>Bhimsen</cp:lastModifiedBy>
  <cp:revision>190</cp:revision>
  <dcterms:created xsi:type="dcterms:W3CDTF">2013-11-27T11:30:54Z</dcterms:created>
  <dcterms:modified xsi:type="dcterms:W3CDTF">2017-09-07T03:44:21Z</dcterms:modified>
</cp:coreProperties>
</file>