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6"/>
  </p:notesMasterIdLst>
  <p:sldIdLst>
    <p:sldId id="338" r:id="rId2"/>
    <p:sldId id="347" r:id="rId3"/>
    <p:sldId id="340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342" r:id="rId12"/>
    <p:sldId id="341" r:id="rId13"/>
    <p:sldId id="343" r:id="rId14"/>
    <p:sldId id="279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5" r:id="rId53"/>
    <p:sldId id="314" r:id="rId54"/>
    <p:sldId id="34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73" d="100"/>
          <a:sy n="73" d="100"/>
        </p:scale>
        <p:origin x="-121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5455A-2EB4-4A3F-9001-ECA57DA7C262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0FD9F-9FF0-44AA-BBBB-CD50A6A86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0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0FD9F-9FF0-44AA-BBBB-CD50A6A869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0FD9F-9FF0-44AA-BBBB-CD50A6A8694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139FDC5-1A1F-495B-8EE8-A43AA4067CE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IOC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Bean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59435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marL="91441" marR="9144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singleton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scopes the bean definition to a single instance per Spring IoC container (default).</a:t>
                      </a:r>
                    </a:p>
                  </a:txBody>
                  <a:tcPr marL="91441" marR="9144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prototype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This scopes a single bean definition to have any number of object instances.</a:t>
                      </a:r>
                    </a:p>
                  </a:txBody>
                  <a:tcPr marL="91441" marR="9144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request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This scopes a bean definition to an HTTP request. Only valid in the context of a web-aware Spring ApplicationContext.</a:t>
                      </a:r>
                    </a:p>
                  </a:txBody>
                  <a:tcPr marL="91441" marR="9144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session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This scopes a bean definition to an HTTP session. Only valid in the context of a web-aware Spring ApplicationContext.</a:t>
                      </a:r>
                    </a:p>
                  </a:txBody>
                  <a:tcPr marL="91441" marR="9144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global-session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scopes a bean definition to a global HTTP session. Only valid in the context of a web-aware Spring </a:t>
                      </a:r>
                      <a:r>
                        <a:rPr lang="en-US" dirty="0" err="1"/>
                        <a:t>ApplicationContext</a:t>
                      </a:r>
                      <a:r>
                        <a:rPr lang="en-US" dirty="0"/>
                        <a:t>.</a:t>
                      </a:r>
                    </a:p>
                  </a:txBody>
                  <a:tcPr marL="91441" marR="91441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IOC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BeanFactory</a:t>
            </a:r>
            <a:endParaRPr lang="en-US" dirty="0" smtClean="0"/>
          </a:p>
          <a:p>
            <a:r>
              <a:rPr lang="en-US" dirty="0" err="1" smtClean="0"/>
              <a:t>ApplicationContext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BeanFactory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BeanFactory</a:t>
            </a:r>
            <a:r>
              <a:rPr lang="en-US" dirty="0" smtClean="0"/>
              <a:t> is an interface is used to initialize Bean Object from the container.</a:t>
            </a:r>
          </a:p>
          <a:p>
            <a:r>
              <a:rPr lang="en-US" dirty="0" err="1" smtClean="0"/>
              <a:t>XmlBeanFactory</a:t>
            </a:r>
            <a:r>
              <a:rPr lang="en-US" dirty="0" smtClean="0"/>
              <a:t> is the implementation class for the </a:t>
            </a:r>
            <a:r>
              <a:rPr lang="en-US" dirty="0" err="1" smtClean="0"/>
              <a:t>BeanFactory</a:t>
            </a:r>
            <a:r>
              <a:rPr lang="en-US" dirty="0" smtClean="0"/>
              <a:t> interface.</a:t>
            </a:r>
          </a:p>
          <a:p>
            <a:r>
              <a:rPr lang="en-US" dirty="0" err="1" smtClean="0"/>
              <a:t>XmlBeanFactory</a:t>
            </a:r>
            <a:r>
              <a:rPr lang="en-US" dirty="0" smtClean="0"/>
              <a:t> instance is used to create object , that will support to access bean.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ApplicationContext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819400"/>
          </a:xfrm>
        </p:spPr>
        <p:txBody>
          <a:bodyPr/>
          <a:lstStyle/>
          <a:p>
            <a:pPr marL="228600"/>
            <a:r>
              <a:rPr lang="en-US" b="1" dirty="0" err="1" smtClean="0"/>
              <a:t>ApplicationContext</a:t>
            </a:r>
            <a:r>
              <a:rPr lang="en-US" dirty="0" smtClean="0"/>
              <a:t> interfaces acts as the IoC container. </a:t>
            </a:r>
          </a:p>
          <a:p>
            <a:pPr marL="228600"/>
            <a:r>
              <a:rPr lang="en-US" dirty="0" smtClean="0"/>
              <a:t>The </a:t>
            </a:r>
            <a:r>
              <a:rPr lang="en-US" dirty="0" err="1" smtClean="0"/>
              <a:t>ApplicationContext</a:t>
            </a:r>
            <a:r>
              <a:rPr lang="en-US" dirty="0" smtClean="0"/>
              <a:t> interface is built on top of the </a:t>
            </a:r>
            <a:r>
              <a:rPr lang="en-US" dirty="0" err="1" smtClean="0"/>
              <a:t>BeanFactory</a:t>
            </a:r>
            <a:r>
              <a:rPr lang="en-US" dirty="0" smtClean="0"/>
              <a:t> interface.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524125"/>
            <a:ext cx="7772400" cy="1362075"/>
          </a:xfrm>
        </p:spPr>
        <p:txBody>
          <a:bodyPr/>
          <a:lstStyle/>
          <a:p>
            <a:pPr algn="ctr"/>
            <a:r>
              <a:rPr lang="en-US" b="0" dirty="0" smtClean="0"/>
              <a:t>Let Us Implement Spring code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WelcomeBean.java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package  </a:t>
            </a:r>
            <a:r>
              <a:rPr lang="en-US" sz="2000" dirty="0" err="1" smtClean="0"/>
              <a:t>com.mypack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WelcomeBean</a:t>
            </a: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dirty="0" smtClean="0"/>
              <a:t>        private String message;</a:t>
            </a:r>
          </a:p>
          <a:p>
            <a:pPr>
              <a:buNone/>
            </a:pPr>
            <a:r>
              <a:rPr lang="en-US" sz="2000" dirty="0" smtClean="0"/>
              <a:t>        public void </a:t>
            </a:r>
            <a:r>
              <a:rPr lang="en-US" sz="2000" dirty="0" err="1" smtClean="0"/>
              <a:t>setMessage</a:t>
            </a:r>
            <a:r>
              <a:rPr lang="en-US" sz="2000" dirty="0" smtClean="0"/>
              <a:t>(String message)    {</a:t>
            </a:r>
          </a:p>
          <a:p>
            <a:pPr>
              <a:buNone/>
            </a:pPr>
            <a:r>
              <a:rPr lang="en-US" sz="2000" dirty="0" smtClean="0"/>
              <a:t>           </a:t>
            </a:r>
            <a:r>
              <a:rPr lang="en-US" sz="2000" dirty="0" err="1" smtClean="0"/>
              <a:t>this.message</a:t>
            </a:r>
            <a:r>
              <a:rPr lang="en-US" sz="2000" dirty="0" smtClean="0"/>
              <a:t> = message;</a:t>
            </a:r>
          </a:p>
          <a:p>
            <a:pPr>
              <a:buNone/>
            </a:pPr>
            <a:r>
              <a:rPr lang="en-US" sz="2000" dirty="0" smtClean="0"/>
              <a:t>       }</a:t>
            </a:r>
          </a:p>
          <a:p>
            <a:pPr>
              <a:buNone/>
            </a:pPr>
            <a:r>
              <a:rPr lang="en-US" sz="2000" dirty="0" smtClean="0"/>
              <a:t>        public void show()   {</a:t>
            </a:r>
          </a:p>
          <a:p>
            <a:pPr>
              <a:buNone/>
            </a:pPr>
            <a:r>
              <a:rPr lang="en-US" sz="2000" dirty="0" smtClean="0"/>
              <a:t>          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(message);</a:t>
            </a:r>
          </a:p>
          <a:p>
            <a:pPr>
              <a:buNone/>
            </a:pPr>
            <a:r>
              <a:rPr lang="en-US" sz="2000" dirty="0" smtClean="0"/>
              <a:t>       }</a:t>
            </a:r>
          </a:p>
          <a:p>
            <a:pPr>
              <a:buNone/>
            </a:pPr>
            <a:r>
              <a:rPr lang="en-US" sz="2000" dirty="0" smtClean="0"/>
              <a:t>  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ClientLogic.java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package  </a:t>
            </a:r>
            <a:r>
              <a:rPr lang="en-US" sz="2000" dirty="0" err="1" smtClean="0"/>
              <a:t>com.mypack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org.springframework.beans.factory.BeanFactory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org.springframework.beans.factory.xml.XmlBeanFactory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org.springframework.core.io.ClassPathResource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org.springframework.core.io.Resource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public class ClientLogic { </a:t>
            </a:r>
          </a:p>
          <a:p>
            <a:pPr>
              <a:buNone/>
            </a:pPr>
            <a:r>
              <a:rPr lang="en-US" sz="2000" dirty="0" smtClean="0"/>
              <a:t>    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    {</a:t>
            </a:r>
          </a:p>
          <a:p>
            <a:pPr>
              <a:buNone/>
            </a:pPr>
            <a:r>
              <a:rPr lang="en-US" sz="2000" dirty="0" smtClean="0"/>
              <a:t>        Resource res = new </a:t>
            </a:r>
            <a:r>
              <a:rPr lang="en-US" sz="2000" dirty="0" err="1" smtClean="0"/>
              <a:t>ClassPathResource</a:t>
            </a:r>
            <a:r>
              <a:rPr lang="en-US" sz="2000" dirty="0" smtClean="0"/>
              <a:t>("spconfig.xml");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BeanFactory</a:t>
            </a:r>
            <a:r>
              <a:rPr lang="en-US" sz="2000" dirty="0" smtClean="0"/>
              <a:t> factory = new </a:t>
            </a:r>
            <a:r>
              <a:rPr lang="en-US" sz="2000" dirty="0" err="1" smtClean="0"/>
              <a:t>XmlBeanFactory</a:t>
            </a:r>
            <a:r>
              <a:rPr lang="en-US" sz="2000" dirty="0" smtClean="0"/>
              <a:t>(res); </a:t>
            </a:r>
          </a:p>
          <a:p>
            <a:pPr>
              <a:buNone/>
            </a:pPr>
            <a:r>
              <a:rPr lang="en-US" sz="2000" dirty="0" smtClean="0"/>
              <a:t>        Object o = </a:t>
            </a:r>
            <a:r>
              <a:rPr lang="en-US" sz="2000" dirty="0" err="1" smtClean="0"/>
              <a:t>factory.getBean</a:t>
            </a:r>
            <a:r>
              <a:rPr lang="en-US" sz="2000" dirty="0" smtClean="0"/>
              <a:t>("id1");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WelcomeBean</a:t>
            </a:r>
            <a:r>
              <a:rPr lang="en-US" sz="2000" dirty="0" smtClean="0"/>
              <a:t> </a:t>
            </a:r>
            <a:r>
              <a:rPr lang="en-US" sz="2000" dirty="0" err="1" smtClean="0"/>
              <a:t>wb</a:t>
            </a:r>
            <a:r>
              <a:rPr lang="en-US" sz="2000" dirty="0" smtClean="0"/>
              <a:t> = (</a:t>
            </a:r>
            <a:r>
              <a:rPr lang="en-US" sz="2000" dirty="0" err="1" smtClean="0"/>
              <a:t>WelcomeBean</a:t>
            </a:r>
            <a:r>
              <a:rPr lang="en-US" sz="2000" dirty="0" smtClean="0"/>
              <a:t>)o; 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wb.show</a:t>
            </a:r>
            <a:r>
              <a:rPr lang="en-US" sz="2000" dirty="0" smtClean="0"/>
              <a:t>();     } 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Spconfig.xml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&lt;!DOCTYPE beans PUBLIC "-//SPRING//DTD BEAN 2.0//EN"</a:t>
            </a:r>
          </a:p>
          <a:p>
            <a:pPr>
              <a:buNone/>
            </a:pPr>
            <a:r>
              <a:rPr lang="en-US" dirty="0" smtClean="0"/>
              <a:t>"http://www.springframework.org/dtd/spring-beans-2.0.dtd"&gt;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&lt;beans&gt;</a:t>
            </a:r>
          </a:p>
          <a:p>
            <a:pPr>
              <a:buNone/>
            </a:pPr>
            <a:r>
              <a:rPr lang="en-US" dirty="0" smtClean="0"/>
              <a:t>&lt;bean id="id1" class=“</a:t>
            </a:r>
            <a:r>
              <a:rPr lang="en-US" dirty="0" err="1" smtClean="0"/>
              <a:t>com.mybean.WelcomeBean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&lt;property name="message" value="Welcome to spring" /&gt;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&lt;/bean&gt;</a:t>
            </a:r>
          </a:p>
          <a:p>
            <a:pPr>
              <a:buNone/>
            </a:pPr>
            <a:r>
              <a:rPr lang="en-US" dirty="0" smtClean="0"/>
              <a:t>&lt;/beans&gt;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Spring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life cycle of a Spring bean is easy to understand. When a bean is instantiated, it may be required to perform some initialization to get it into a usable state. </a:t>
            </a:r>
          </a:p>
          <a:p>
            <a:r>
              <a:rPr lang="en-US" dirty="0" smtClean="0"/>
              <a:t>Similarly, when the bean is no longer required and is removed from the container, some cleanup may be required.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define setup and teardown for a bean, we simply declare the &lt;bean&gt; with </a:t>
            </a:r>
            <a:r>
              <a:rPr lang="en-US" b="1" dirty="0" smtClean="0"/>
              <a:t>init-method</a:t>
            </a:r>
            <a:r>
              <a:rPr lang="en-US" dirty="0" smtClean="0"/>
              <a:t> and/or </a:t>
            </a:r>
            <a:r>
              <a:rPr lang="en-US" b="1" dirty="0" smtClean="0"/>
              <a:t>destroy-method</a:t>
            </a:r>
            <a:r>
              <a:rPr lang="en-US" dirty="0" smtClean="0"/>
              <a:t> parameters. </a:t>
            </a:r>
          </a:p>
          <a:p>
            <a:r>
              <a:rPr lang="en-US" dirty="0" smtClean="0"/>
              <a:t>The init-method attribute specifies a method that is to be called on the bean immediately upon instantiation. </a:t>
            </a:r>
          </a:p>
          <a:p>
            <a:r>
              <a:rPr lang="en-US" dirty="0" smtClean="0"/>
              <a:t>Similarly, destroy-method specifies a method that is called just before a bean is removed from the container.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Dependency injection or IOC</a:t>
            </a:r>
          </a:p>
          <a:p>
            <a:r>
              <a:rPr lang="en-IN" dirty="0" smtClean="0"/>
              <a:t>Types of DI</a:t>
            </a:r>
          </a:p>
          <a:p>
            <a:r>
              <a:rPr lang="en-IN" dirty="0" smtClean="0"/>
              <a:t>Understanding Spring Bean </a:t>
            </a:r>
          </a:p>
          <a:p>
            <a:r>
              <a:rPr lang="en-IN" dirty="0" smtClean="0"/>
              <a:t>Spring Configuration</a:t>
            </a:r>
          </a:p>
          <a:p>
            <a:r>
              <a:rPr lang="en-IN" dirty="0" smtClean="0"/>
              <a:t>Scopes of Bean</a:t>
            </a:r>
          </a:p>
          <a:p>
            <a:r>
              <a:rPr lang="en-IN" dirty="0" smtClean="0"/>
              <a:t>Container Types</a:t>
            </a:r>
          </a:p>
          <a:p>
            <a:r>
              <a:rPr lang="en-IN" dirty="0" smtClean="0"/>
              <a:t>Bean Life Cycle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7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Init-Callback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err="1" smtClean="0"/>
              <a:t>org.springframework.beans.factory.InitializingBean</a:t>
            </a:r>
            <a:r>
              <a:rPr lang="en-US" dirty="0" smtClean="0"/>
              <a:t> interface specifies a single method: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afterPropertiesSet</a:t>
            </a:r>
            <a:r>
              <a:rPr lang="en-US" dirty="0" smtClean="0"/>
              <a:t>() throws Exception;</a:t>
            </a:r>
          </a:p>
          <a:p>
            <a:r>
              <a:rPr lang="en-US" dirty="0" smtClean="0"/>
              <a:t>you can simply implement above interface and initialization work can be done inside </a:t>
            </a:r>
            <a:r>
              <a:rPr lang="en-US" dirty="0" err="1" smtClean="0"/>
              <a:t>afterPropertiesSet</a:t>
            </a:r>
            <a:r>
              <a:rPr lang="en-US" dirty="0" smtClean="0"/>
              <a:t>() method as follows:</a:t>
            </a:r>
          </a:p>
          <a:p>
            <a:pPr lvl="1"/>
            <a:r>
              <a:rPr lang="en-US" dirty="0" smtClean="0"/>
              <a:t>public class </a:t>
            </a:r>
            <a:r>
              <a:rPr lang="en-US" dirty="0" err="1" smtClean="0"/>
              <a:t>ExampleBean</a:t>
            </a:r>
            <a:r>
              <a:rPr lang="en-US" dirty="0" smtClean="0"/>
              <a:t> implements </a:t>
            </a:r>
            <a:r>
              <a:rPr lang="en-US" dirty="0" err="1" smtClean="0"/>
              <a:t>InitializingBean</a:t>
            </a:r>
            <a:r>
              <a:rPr lang="en-US" dirty="0" smtClean="0"/>
              <a:t> { public void </a:t>
            </a:r>
            <a:r>
              <a:rPr lang="en-US" dirty="0" err="1" smtClean="0"/>
              <a:t>afterPropertiesSet</a:t>
            </a:r>
            <a:r>
              <a:rPr lang="en-US" dirty="0" smtClean="0"/>
              <a:t>() { // do some initialization work 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Init-callback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case of XML-based configuration metadata, you can use the </a:t>
            </a:r>
            <a:r>
              <a:rPr lang="en-US" b="1" dirty="0" smtClean="0"/>
              <a:t>init-method</a:t>
            </a:r>
            <a:r>
              <a:rPr lang="en-US" dirty="0" smtClean="0"/>
              <a:t> attribute to specify the name of the method that has a void no-argument signature. For example:</a:t>
            </a:r>
          </a:p>
          <a:p>
            <a:pPr lvl="1"/>
            <a:r>
              <a:rPr lang="en-US" dirty="0" smtClean="0"/>
              <a:t>&lt;bean id="</a:t>
            </a:r>
            <a:r>
              <a:rPr lang="en-US" dirty="0" err="1" smtClean="0"/>
              <a:t>exampleBean</a:t>
            </a:r>
            <a:r>
              <a:rPr lang="en-US" dirty="0" smtClean="0"/>
              <a:t>" class="</a:t>
            </a:r>
            <a:r>
              <a:rPr lang="en-US" dirty="0" err="1" smtClean="0"/>
              <a:t>examples.ExampleBean</a:t>
            </a:r>
            <a:r>
              <a:rPr lang="en-US" dirty="0" smtClean="0"/>
              <a:t>"  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   init-method="init"/&gt;</a:t>
            </a:r>
          </a:p>
          <a:p>
            <a:r>
              <a:rPr lang="en-US" dirty="0" smtClean="0"/>
              <a:t>Following is the class definition:</a:t>
            </a:r>
          </a:p>
          <a:p>
            <a:pPr lvl="1"/>
            <a:r>
              <a:rPr lang="en-US" dirty="0" smtClean="0"/>
              <a:t>public class </a:t>
            </a:r>
            <a:r>
              <a:rPr lang="en-US" dirty="0" err="1" smtClean="0"/>
              <a:t>ExampleBean</a:t>
            </a:r>
            <a:r>
              <a:rPr lang="en-US" dirty="0" smtClean="0"/>
              <a:t> {</a:t>
            </a:r>
          </a:p>
          <a:p>
            <a:pPr lvl="1">
              <a:buNone/>
            </a:pPr>
            <a:r>
              <a:rPr lang="en-US" dirty="0" smtClean="0"/>
              <a:t>    public void init() { // do some initialization work 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Destruction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err="1" smtClean="0"/>
              <a:t>org.springframework.beans.factory.DisposableBean</a:t>
            </a:r>
            <a:r>
              <a:rPr lang="en-US" dirty="0" smtClean="0"/>
              <a:t> interface specifies a single method:</a:t>
            </a:r>
          </a:p>
          <a:p>
            <a:pPr lvl="1"/>
            <a:r>
              <a:rPr lang="en-US" dirty="0" smtClean="0"/>
              <a:t>void destroy() throws Exception; So you can simply implement above interface </a:t>
            </a:r>
          </a:p>
          <a:p>
            <a:r>
              <a:rPr lang="en-US" dirty="0" smtClean="0"/>
              <a:t> finalization work can be done inside destroy() method as follows:</a:t>
            </a:r>
          </a:p>
          <a:p>
            <a:pPr lvl="1"/>
            <a:r>
              <a:rPr lang="en-US" dirty="0" smtClean="0"/>
              <a:t>public class </a:t>
            </a:r>
            <a:r>
              <a:rPr lang="en-US" dirty="0" err="1" smtClean="0"/>
              <a:t>ExampleBean</a:t>
            </a:r>
            <a:r>
              <a:rPr lang="en-US" dirty="0" smtClean="0"/>
              <a:t> implements </a:t>
            </a:r>
            <a:r>
              <a:rPr lang="en-US" dirty="0" err="1" smtClean="0"/>
              <a:t>DisposableBean</a:t>
            </a:r>
            <a:r>
              <a:rPr lang="en-US" dirty="0" smtClean="0"/>
              <a:t> { public void destroy() { // do some destruction work 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Destruction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case of XML-based configuration metadata, you can use the </a:t>
            </a:r>
            <a:r>
              <a:rPr lang="en-US" b="1" dirty="0" smtClean="0"/>
              <a:t>destroy-method</a:t>
            </a:r>
            <a:r>
              <a:rPr lang="en-US" dirty="0" smtClean="0"/>
              <a:t> attribute to specify the name of the method that has a void no-argument signature. For example:</a:t>
            </a:r>
          </a:p>
          <a:p>
            <a:pPr lvl="1"/>
            <a:r>
              <a:rPr lang="en-US" dirty="0" smtClean="0"/>
              <a:t>&lt;bean id="</a:t>
            </a:r>
            <a:r>
              <a:rPr lang="en-US" dirty="0" err="1" smtClean="0"/>
              <a:t>exampleBean</a:t>
            </a:r>
            <a:r>
              <a:rPr lang="en-US" dirty="0" smtClean="0"/>
              <a:t>" class="</a:t>
            </a:r>
            <a:r>
              <a:rPr lang="en-US" dirty="0" err="1" smtClean="0"/>
              <a:t>examples.ExampleBean</a:t>
            </a:r>
            <a:r>
              <a:rPr lang="en-US" dirty="0" smtClean="0"/>
              <a:t>" destroy-method="destroy"/&gt; </a:t>
            </a:r>
          </a:p>
          <a:p>
            <a:r>
              <a:rPr lang="en-US" dirty="0" smtClean="0"/>
              <a:t>Following is the class definition:</a:t>
            </a:r>
          </a:p>
          <a:p>
            <a:pPr lvl="1"/>
            <a:r>
              <a:rPr lang="en-US" dirty="0" smtClean="0"/>
              <a:t>public class </a:t>
            </a:r>
            <a:r>
              <a:rPr lang="en-US" dirty="0" err="1" smtClean="0"/>
              <a:t>ExampleBean</a:t>
            </a:r>
            <a:r>
              <a:rPr lang="en-US" dirty="0" smtClean="0"/>
              <a:t> { public void destroy() { // do some destruction work 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1600200"/>
            <a:ext cx="7406640" cy="1472184"/>
          </a:xfrm>
        </p:spPr>
        <p:txBody>
          <a:bodyPr/>
          <a:lstStyle/>
          <a:p>
            <a:r>
              <a:rPr lang="en-US" dirty="0" smtClean="0"/>
              <a:t>Let us code using Life cycle of Bean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124200"/>
            <a:ext cx="740664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6038"/>
            <a:ext cx="8229600" cy="868362"/>
          </a:xfrm>
        </p:spPr>
        <p:txBody>
          <a:bodyPr/>
          <a:lstStyle/>
          <a:p>
            <a:r>
              <a:rPr lang="en-US" b="1" dirty="0" smtClean="0"/>
              <a:t>HelloWorld.java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package </a:t>
            </a:r>
            <a:r>
              <a:rPr lang="en-US" sz="2400" dirty="0" err="1" smtClean="0"/>
              <a:t>com.mybean</a:t>
            </a:r>
            <a:r>
              <a:rPr lang="en-US" sz="2400" dirty="0" smtClean="0"/>
              <a:t>;  </a:t>
            </a:r>
          </a:p>
          <a:p>
            <a:pPr>
              <a:buNone/>
            </a:pPr>
            <a:r>
              <a:rPr lang="en-US" sz="2400" dirty="0" smtClean="0"/>
              <a:t>public class </a:t>
            </a:r>
            <a:r>
              <a:rPr lang="en-US" sz="2400" dirty="0" err="1" smtClean="0"/>
              <a:t>HelloWorld</a:t>
            </a:r>
            <a:r>
              <a:rPr lang="en-US" sz="2400" dirty="0" smtClean="0"/>
              <a:t> { </a:t>
            </a:r>
          </a:p>
          <a:p>
            <a:pPr>
              <a:buNone/>
            </a:pPr>
            <a:r>
              <a:rPr lang="en-US" sz="2400" dirty="0" smtClean="0"/>
              <a:t>      private String message;</a:t>
            </a:r>
          </a:p>
          <a:p>
            <a:pPr>
              <a:buNone/>
            </a:pPr>
            <a:r>
              <a:rPr lang="en-US" sz="2400" dirty="0" smtClean="0"/>
              <a:t>      public void </a:t>
            </a:r>
            <a:r>
              <a:rPr lang="en-US" sz="2400" dirty="0" err="1" smtClean="0"/>
              <a:t>setMessage</a:t>
            </a:r>
            <a:r>
              <a:rPr lang="en-US" sz="2400" dirty="0" smtClean="0"/>
              <a:t>(String message){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</a:t>
            </a:r>
            <a:r>
              <a:rPr lang="en-US" sz="2400" dirty="0" err="1" smtClean="0"/>
              <a:t>this.message</a:t>
            </a:r>
            <a:r>
              <a:rPr lang="en-US" sz="2400" dirty="0" smtClean="0"/>
              <a:t> =   message; } </a:t>
            </a:r>
          </a:p>
          <a:p>
            <a:pPr>
              <a:buNone/>
            </a:pPr>
            <a:r>
              <a:rPr lang="en-US" sz="2400" dirty="0" smtClean="0"/>
              <a:t>      public void </a:t>
            </a:r>
            <a:r>
              <a:rPr lang="en-US" sz="2400" dirty="0" err="1" smtClean="0"/>
              <a:t>getMessage</a:t>
            </a:r>
            <a:r>
              <a:rPr lang="en-US" sz="2400" dirty="0" smtClean="0"/>
              <a:t>(){ </a:t>
            </a:r>
          </a:p>
          <a:p>
            <a:pPr>
              <a:buNone/>
            </a:pPr>
            <a:r>
              <a:rPr lang="en-US" sz="2400" dirty="0" smtClean="0"/>
              <a:t>          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("Your Message : " + message); } </a:t>
            </a:r>
          </a:p>
          <a:p>
            <a:pPr>
              <a:buNone/>
            </a:pPr>
            <a:r>
              <a:rPr lang="en-US" sz="2400" dirty="0" smtClean="0"/>
              <a:t>public void init(){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("Bean is going through </a:t>
            </a:r>
            <a:r>
              <a:rPr lang="en-US" sz="2400" dirty="0" err="1" smtClean="0"/>
              <a:t>init.</a:t>
            </a:r>
            <a:r>
              <a:rPr lang="en-US" sz="2400" dirty="0" smtClean="0"/>
              <a:t>"); } </a:t>
            </a:r>
          </a:p>
          <a:p>
            <a:pPr>
              <a:buNone/>
            </a:pPr>
            <a:r>
              <a:rPr lang="en-US" sz="2400" dirty="0" smtClean="0"/>
              <a:t>public void destroy(){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("Bean will destroy now."); </a:t>
            </a:r>
          </a:p>
          <a:p>
            <a:pPr>
              <a:buNone/>
            </a:pPr>
            <a:r>
              <a:rPr lang="en-US" sz="2400" dirty="0" smtClean="0"/>
              <a:t>} }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2000"/>
            <a:ext cx="8229600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package </a:t>
            </a:r>
            <a:r>
              <a:rPr lang="en-US" sz="2400" dirty="0" err="1" smtClean="0"/>
              <a:t>com.mybean</a:t>
            </a:r>
            <a:r>
              <a:rPr lang="en-US" sz="2400" dirty="0" smtClean="0"/>
              <a:t>; </a:t>
            </a:r>
          </a:p>
          <a:p>
            <a:pPr>
              <a:buNone/>
            </a:pPr>
            <a:r>
              <a:rPr lang="en-US" sz="2400" dirty="0" smtClean="0"/>
              <a:t>import </a:t>
            </a:r>
            <a:r>
              <a:rPr lang="en-US" sz="2400" dirty="0" err="1" smtClean="0"/>
              <a:t>org.springframework.context.support.AbstractApplicationContext</a:t>
            </a:r>
            <a:r>
              <a:rPr lang="en-US" sz="2400" dirty="0" smtClean="0"/>
              <a:t>; </a:t>
            </a:r>
          </a:p>
          <a:p>
            <a:pPr>
              <a:buNone/>
            </a:pPr>
            <a:r>
              <a:rPr lang="en-US" sz="2400" dirty="0" smtClean="0"/>
              <a:t>Import org.springframework.context.support.ClassPathXmlApplicationContext; </a:t>
            </a:r>
          </a:p>
          <a:p>
            <a:pPr>
              <a:buNone/>
            </a:pPr>
            <a:r>
              <a:rPr lang="en-US" sz="2400" dirty="0" smtClean="0"/>
              <a:t>public class </a:t>
            </a:r>
            <a:r>
              <a:rPr lang="en-US" sz="2400" dirty="0" err="1" smtClean="0"/>
              <a:t>MainApp</a:t>
            </a:r>
            <a:r>
              <a:rPr lang="en-US" sz="2400" dirty="0" smtClean="0"/>
              <a:t> { </a:t>
            </a:r>
          </a:p>
          <a:p>
            <a:pPr>
              <a:buNone/>
            </a:pPr>
            <a:r>
              <a:rPr lang="en-US" sz="2400" dirty="0" smtClean="0"/>
              <a:t>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 </a:t>
            </a:r>
          </a:p>
          <a:p>
            <a:pPr>
              <a:buNone/>
            </a:pPr>
            <a:r>
              <a:rPr lang="en-US" sz="2400" dirty="0" err="1" smtClean="0"/>
              <a:t>AbstractApplicationContext</a:t>
            </a:r>
            <a:r>
              <a:rPr lang="en-US" sz="2400" dirty="0" smtClean="0"/>
              <a:t> context = new </a:t>
            </a:r>
            <a:r>
              <a:rPr lang="en-US" sz="2400" dirty="0" err="1" smtClean="0"/>
              <a:t>ClassPathXmlApplicationContext</a:t>
            </a:r>
            <a:r>
              <a:rPr lang="en-US" sz="2400" dirty="0" smtClean="0"/>
              <a:t>("Beans.xml"); </a:t>
            </a:r>
          </a:p>
          <a:p>
            <a:pPr>
              <a:buNone/>
            </a:pPr>
            <a:r>
              <a:rPr lang="en-US" sz="2400" dirty="0" err="1" smtClean="0"/>
              <a:t>HelloWorld</a:t>
            </a:r>
            <a:r>
              <a:rPr lang="en-US" sz="2400" dirty="0" smtClean="0"/>
              <a:t> </a:t>
            </a:r>
            <a:r>
              <a:rPr lang="en-US" sz="2400" dirty="0" err="1" smtClean="0"/>
              <a:t>obj</a:t>
            </a:r>
            <a:r>
              <a:rPr lang="en-US" sz="2400" dirty="0" smtClean="0"/>
              <a:t> = (</a:t>
            </a:r>
            <a:r>
              <a:rPr lang="en-US" sz="2400" dirty="0" err="1" smtClean="0"/>
              <a:t>HelloWorld</a:t>
            </a:r>
            <a:r>
              <a:rPr lang="en-US" sz="2400" dirty="0" smtClean="0"/>
              <a:t>) </a:t>
            </a:r>
            <a:r>
              <a:rPr lang="en-US" sz="2400" dirty="0" err="1" smtClean="0"/>
              <a:t>context.getBean</a:t>
            </a:r>
            <a:r>
              <a:rPr lang="en-US" sz="2400" dirty="0" smtClean="0"/>
              <a:t>("</a:t>
            </a:r>
            <a:r>
              <a:rPr lang="en-US" sz="2400" dirty="0" err="1" smtClean="0"/>
              <a:t>helloWorld</a:t>
            </a:r>
            <a:r>
              <a:rPr lang="en-US" sz="2400" dirty="0" smtClean="0"/>
              <a:t>");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obj.getMessage</a:t>
            </a:r>
            <a:r>
              <a:rPr lang="en-US" sz="2400" dirty="0" smtClean="0"/>
              <a:t>();  </a:t>
            </a:r>
          </a:p>
          <a:p>
            <a:pPr>
              <a:buNone/>
            </a:pPr>
            <a:r>
              <a:rPr lang="en-US" sz="2400" dirty="0" err="1" smtClean="0"/>
              <a:t>context.registerShutdownHook</a:t>
            </a:r>
            <a:r>
              <a:rPr lang="en-US" sz="2400" dirty="0" smtClean="0"/>
              <a:t>(); } }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49808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&lt;?xml version="1.0" encoding="UTF-8"?&gt; </a:t>
            </a:r>
          </a:p>
          <a:p>
            <a:pPr>
              <a:buNone/>
            </a:pPr>
            <a:r>
              <a:rPr lang="en-US" sz="2400" dirty="0" smtClean="0"/>
              <a:t>&lt;beans </a:t>
            </a:r>
            <a:r>
              <a:rPr lang="en-US" sz="2400" dirty="0" err="1" smtClean="0"/>
              <a:t>xmlns</a:t>
            </a:r>
            <a:r>
              <a:rPr lang="en-US" sz="2400" dirty="0" smtClean="0"/>
              <a:t>="http://www.springframework.org/schema/beans" </a:t>
            </a:r>
            <a:r>
              <a:rPr lang="en-US" sz="2400" dirty="0" err="1" smtClean="0"/>
              <a:t>xmlns:xsi</a:t>
            </a:r>
            <a:r>
              <a:rPr lang="en-US" sz="2400" dirty="0" smtClean="0"/>
              <a:t>="http://www.w3.org/2001/XMLSchema-instance" </a:t>
            </a:r>
            <a:r>
              <a:rPr lang="en-US" sz="2400" dirty="0" err="1" smtClean="0"/>
              <a:t>xsi:schemaLocation</a:t>
            </a:r>
            <a:r>
              <a:rPr lang="en-US" sz="2400" dirty="0" smtClean="0"/>
              <a:t>="http://www.springframework.org/schema/beans http://www.springframework.org/schema/beans/spring-beans-3.0.xsd"&gt;</a:t>
            </a:r>
          </a:p>
          <a:p>
            <a:pPr>
              <a:buNone/>
            </a:pPr>
            <a:r>
              <a:rPr lang="en-US" sz="2400" dirty="0" smtClean="0"/>
              <a:t> &lt;bean id="</a:t>
            </a:r>
            <a:r>
              <a:rPr lang="en-US" sz="2400" dirty="0" err="1" smtClean="0"/>
              <a:t>helloWorld</a:t>
            </a:r>
            <a:r>
              <a:rPr lang="en-US" sz="2400" dirty="0" smtClean="0"/>
              <a:t>" class="</a:t>
            </a:r>
            <a:r>
              <a:rPr lang="en-US" sz="2400" dirty="0" err="1" smtClean="0"/>
              <a:t>com.mybean.HelloWorld</a:t>
            </a:r>
            <a:r>
              <a:rPr lang="en-US" sz="2400" dirty="0" smtClean="0"/>
              <a:t>" init-method="init" destroy-method="destroy"&gt; &lt;property name="message" value="Hello World!"/&gt; </a:t>
            </a:r>
          </a:p>
          <a:p>
            <a:pPr>
              <a:buNone/>
            </a:pPr>
            <a:r>
              <a:rPr lang="en-US" sz="2400" dirty="0" smtClean="0"/>
              <a:t>&lt;/bean&gt; </a:t>
            </a:r>
          </a:p>
          <a:p>
            <a:pPr>
              <a:buNone/>
            </a:pPr>
            <a:r>
              <a:rPr lang="en-US" sz="2400" dirty="0" smtClean="0"/>
              <a:t>&lt;/beans&gt;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Default initialization and destroy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&lt;beans </a:t>
            </a:r>
            <a:r>
              <a:rPr lang="en-US" dirty="0" err="1" smtClean="0"/>
              <a:t>xmlns</a:t>
            </a:r>
            <a:r>
              <a:rPr lang="en-US" dirty="0" smtClean="0"/>
              <a:t>="http://www.springframework.org/schema/beans"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 </a:t>
            </a:r>
            <a:r>
              <a:rPr lang="en-US" dirty="0" err="1" smtClean="0"/>
              <a:t>xsi:schemaLocation</a:t>
            </a:r>
            <a:r>
              <a:rPr lang="en-US" dirty="0" smtClean="0"/>
              <a:t>="http://www.springframework.org/schema/beans http://www.springframework.org/schema/beans/spring-beans-3.0.xsd"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default-init-method="init"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default-destroy-method="destroy"&gt;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&lt;bean id="..." class="..."&gt; &lt;!-- collaborators and configuration for this bean go here --&gt; &lt;/bean&gt;</a:t>
            </a:r>
          </a:p>
          <a:p>
            <a:pPr>
              <a:buNone/>
            </a:pPr>
            <a:r>
              <a:rPr lang="en-US" dirty="0" smtClean="0"/>
              <a:t> &lt;/beans&gt;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Spring Bean Post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BeanPostProcessors</a:t>
            </a:r>
            <a:r>
              <a:rPr lang="en-US" dirty="0" smtClean="0"/>
              <a:t> operate on bean (or object) instances which means that the Spring IoC container instantiates a bean instance and then </a:t>
            </a:r>
            <a:r>
              <a:rPr lang="en-US" dirty="0" err="1" smtClean="0"/>
              <a:t>BeanPostProcessor</a:t>
            </a:r>
            <a:r>
              <a:rPr lang="en-US" dirty="0" smtClean="0"/>
              <a:t> interfaces do their work.</a:t>
            </a:r>
          </a:p>
          <a:p>
            <a:r>
              <a:rPr lang="en-US" dirty="0" smtClean="0"/>
              <a:t>An </a:t>
            </a:r>
            <a:r>
              <a:rPr lang="en-US" b="1" dirty="0" err="1" smtClean="0"/>
              <a:t>ApplicationContext</a:t>
            </a:r>
            <a:r>
              <a:rPr lang="en-US" dirty="0" smtClean="0"/>
              <a:t> automatically detects any beans that are defined with implementation of the </a:t>
            </a:r>
            <a:r>
              <a:rPr lang="en-US" b="1" dirty="0" err="1" smtClean="0"/>
              <a:t>BeanPostProcessor</a:t>
            </a:r>
            <a:r>
              <a:rPr lang="en-US" dirty="0" smtClean="0"/>
              <a:t> interface and registers these beans as post-processors, to be then called appropriately by the container upon bean creation.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Inversion of Control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Inversion of control of Spring or Dependency injection sounds is used for the same purpose. </a:t>
            </a:r>
          </a:p>
          <a:p>
            <a:r>
              <a:rPr lang="en-US" dirty="0" smtClean="0"/>
              <a:t>In which a method or a constructor are injected to represent the functionality of the application.</a:t>
            </a:r>
          </a:p>
          <a:p>
            <a:r>
              <a:rPr lang="en-US" dirty="0" smtClean="0"/>
              <a:t>Dependency can be handled according setter method, or constructor of the current class.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BeanPostProcessor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HelloWorld.java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package </a:t>
            </a:r>
            <a:r>
              <a:rPr lang="en-US" sz="2400" dirty="0" err="1" smtClean="0"/>
              <a:t>com.mybean</a:t>
            </a:r>
            <a:r>
              <a:rPr lang="en-US" sz="2400" dirty="0" smtClean="0"/>
              <a:t>; </a:t>
            </a:r>
          </a:p>
          <a:p>
            <a:pPr>
              <a:buNone/>
            </a:pPr>
            <a:r>
              <a:rPr lang="en-US" sz="2400" dirty="0" smtClean="0"/>
              <a:t>public class </a:t>
            </a:r>
            <a:r>
              <a:rPr lang="en-US" sz="2400" dirty="0" err="1" smtClean="0"/>
              <a:t>HelloWorld</a:t>
            </a:r>
            <a:r>
              <a:rPr lang="en-US" sz="2400" dirty="0" smtClean="0"/>
              <a:t> { </a:t>
            </a:r>
          </a:p>
          <a:p>
            <a:pPr>
              <a:buNone/>
            </a:pPr>
            <a:r>
              <a:rPr lang="en-US" sz="2400" dirty="0" smtClean="0"/>
              <a:t>     private String message; </a:t>
            </a:r>
          </a:p>
          <a:p>
            <a:pPr>
              <a:buNone/>
            </a:pPr>
            <a:r>
              <a:rPr lang="en-US" sz="2400" dirty="0" smtClean="0"/>
              <a:t>     public void </a:t>
            </a:r>
            <a:r>
              <a:rPr lang="en-US" sz="2400" dirty="0" err="1" smtClean="0"/>
              <a:t>setMessage</a:t>
            </a:r>
            <a:r>
              <a:rPr lang="en-US" sz="2400" dirty="0" smtClean="0"/>
              <a:t>(String message){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this.message</a:t>
            </a:r>
            <a:r>
              <a:rPr lang="en-US" sz="2400" dirty="0" smtClean="0"/>
              <a:t> = message; } </a:t>
            </a:r>
          </a:p>
          <a:p>
            <a:pPr>
              <a:buNone/>
            </a:pPr>
            <a:r>
              <a:rPr lang="en-US" sz="2400" dirty="0" smtClean="0"/>
              <a:t>     public void </a:t>
            </a:r>
            <a:r>
              <a:rPr lang="en-US" sz="2400" dirty="0" err="1" smtClean="0"/>
              <a:t>getMessage</a:t>
            </a:r>
            <a:r>
              <a:rPr lang="en-US" sz="2400" dirty="0" smtClean="0"/>
              <a:t>(){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("Your Message : " + message); } </a:t>
            </a:r>
          </a:p>
          <a:p>
            <a:pPr>
              <a:buNone/>
            </a:pPr>
            <a:r>
              <a:rPr lang="en-US" sz="2400" dirty="0" smtClean="0"/>
              <a:t>	public void init(){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("Bean is going through </a:t>
            </a:r>
            <a:r>
              <a:rPr lang="en-US" sz="2400" dirty="0" err="1" smtClean="0"/>
              <a:t>init.</a:t>
            </a:r>
            <a:r>
              <a:rPr lang="en-US" sz="2400" dirty="0" smtClean="0"/>
              <a:t>"); } </a:t>
            </a:r>
          </a:p>
          <a:p>
            <a:pPr>
              <a:buNone/>
            </a:pPr>
            <a:r>
              <a:rPr lang="en-US" sz="2400" dirty="0" smtClean="0"/>
              <a:t>	public void destroy(){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("Bean will destroy now."); } 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InitHelloWorld.java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81534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package </a:t>
            </a:r>
            <a:r>
              <a:rPr lang="en-US" dirty="0" err="1" smtClean="0"/>
              <a:t>com.mybean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org.springframework.beans.factory.config.BeanPostProcessor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org.springframework.beans.BeansException</a:t>
            </a:r>
            <a:r>
              <a:rPr lang="en-US" dirty="0" smtClean="0"/>
              <a:t>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InitHelloWorld</a:t>
            </a:r>
            <a:r>
              <a:rPr lang="en-US" dirty="0" smtClean="0"/>
              <a:t> implements </a:t>
            </a:r>
            <a:r>
              <a:rPr lang="en-US" dirty="0" err="1" smtClean="0"/>
              <a:t>BeanPostProcessor</a:t>
            </a:r>
            <a:r>
              <a:rPr lang="en-US" dirty="0" smtClean="0"/>
              <a:t> {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Object </a:t>
            </a:r>
            <a:r>
              <a:rPr lang="en-US" dirty="0" err="1" smtClean="0"/>
              <a:t>postProcessBeforeInitialization</a:t>
            </a:r>
            <a:r>
              <a:rPr lang="en-US" dirty="0" smtClean="0"/>
              <a:t>(Object bean, String </a:t>
            </a:r>
            <a:r>
              <a:rPr lang="en-US" dirty="0" err="1" smtClean="0"/>
              <a:t>beanName</a:t>
            </a:r>
            <a:r>
              <a:rPr lang="en-US" dirty="0" smtClean="0"/>
              <a:t>) throws </a:t>
            </a:r>
            <a:r>
              <a:rPr lang="en-US" dirty="0" err="1" smtClean="0"/>
              <a:t>BeansException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BeforeInitialization</a:t>
            </a:r>
            <a:r>
              <a:rPr lang="en-US" dirty="0" smtClean="0"/>
              <a:t> : " + </a:t>
            </a:r>
            <a:r>
              <a:rPr lang="en-US" dirty="0" err="1" smtClean="0"/>
              <a:t>beanName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return bean; // you can return any other object as well 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Object </a:t>
            </a:r>
            <a:r>
              <a:rPr lang="en-US" dirty="0" err="1" smtClean="0"/>
              <a:t>postProcessAfterInitialization</a:t>
            </a:r>
            <a:r>
              <a:rPr lang="en-US" dirty="0" smtClean="0"/>
              <a:t>(Object bean, String </a:t>
            </a:r>
            <a:r>
              <a:rPr lang="en-US" dirty="0" err="1" smtClean="0"/>
              <a:t>beanName</a:t>
            </a:r>
            <a:r>
              <a:rPr lang="en-US" dirty="0" smtClean="0"/>
              <a:t>) throws </a:t>
            </a:r>
            <a:r>
              <a:rPr lang="en-US" dirty="0" err="1" smtClean="0"/>
              <a:t>BeansException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AfterInitialization</a:t>
            </a:r>
            <a:r>
              <a:rPr lang="en-US" dirty="0" smtClean="0"/>
              <a:t> : " + </a:t>
            </a:r>
            <a:r>
              <a:rPr lang="en-US" dirty="0" err="1" smtClean="0"/>
              <a:t>beanName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return bean; // you can return any other object as well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MainApp.java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package </a:t>
            </a:r>
            <a:r>
              <a:rPr lang="en-US" dirty="0" err="1" smtClean="0"/>
              <a:t>com.mybean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org.springframework.context.support.AbstractApplicationContext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import org.springframework.context.support.ClassPathXmlApplicationContext; 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MainApp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</a:t>
            </a:r>
            <a:r>
              <a:rPr lang="en-US" dirty="0" err="1" smtClean="0"/>
              <a:t>AbstractApplicationContext</a:t>
            </a:r>
            <a:r>
              <a:rPr lang="en-US" dirty="0" smtClean="0"/>
              <a:t> context = new </a:t>
            </a:r>
            <a:r>
              <a:rPr lang="en-US" dirty="0" err="1" smtClean="0"/>
              <a:t>ClassPathXmlApplicationContext</a:t>
            </a:r>
            <a:r>
              <a:rPr lang="en-US" dirty="0" smtClean="0"/>
              <a:t>("Beans.xml");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HelloWorld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(</a:t>
            </a:r>
            <a:r>
              <a:rPr lang="en-US" dirty="0" err="1" smtClean="0"/>
              <a:t>HelloWorld</a:t>
            </a:r>
            <a:r>
              <a:rPr lang="en-US" dirty="0" smtClean="0"/>
              <a:t>) </a:t>
            </a:r>
            <a:r>
              <a:rPr lang="en-US" dirty="0" err="1" smtClean="0"/>
              <a:t>context.getBean</a:t>
            </a:r>
            <a:r>
              <a:rPr lang="en-US" dirty="0" smtClean="0"/>
              <a:t>("</a:t>
            </a:r>
            <a:r>
              <a:rPr lang="en-US" dirty="0" err="1" smtClean="0"/>
              <a:t>helloWorld</a:t>
            </a:r>
            <a:r>
              <a:rPr lang="en-US" dirty="0" smtClean="0"/>
              <a:t>"); </a:t>
            </a:r>
          </a:p>
          <a:p>
            <a:pPr>
              <a:buNone/>
            </a:pPr>
            <a:r>
              <a:rPr lang="en-US" dirty="0" err="1" smtClean="0"/>
              <a:t>obj.getMessage</a:t>
            </a:r>
            <a:r>
              <a:rPr lang="en-US" dirty="0" smtClean="0"/>
              <a:t>(); </a:t>
            </a:r>
            <a:r>
              <a:rPr lang="en-US" dirty="0" err="1" smtClean="0"/>
              <a:t>context.registerShutdownHook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&lt;?xml version="1.0" encoding="UTF-8"?&gt; </a:t>
            </a:r>
          </a:p>
          <a:p>
            <a:pPr>
              <a:buNone/>
            </a:pPr>
            <a:r>
              <a:rPr lang="en-US" dirty="0" smtClean="0"/>
              <a:t>&lt;beans </a:t>
            </a:r>
            <a:r>
              <a:rPr lang="en-US" dirty="0" err="1" smtClean="0"/>
              <a:t>xmlns</a:t>
            </a:r>
            <a:r>
              <a:rPr lang="en-US" dirty="0" smtClean="0"/>
              <a:t>="http://www.springframework.org/schema/beans"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 </a:t>
            </a:r>
            <a:r>
              <a:rPr lang="en-US" dirty="0" err="1" smtClean="0"/>
              <a:t>xsi:schemaLocation</a:t>
            </a:r>
            <a:r>
              <a:rPr lang="en-US" dirty="0" smtClean="0"/>
              <a:t>="http://www.springframework.org/schema/beans http://www.springframework.org/schema/beans/spring-beans-3.0.xsd"&gt; </a:t>
            </a:r>
          </a:p>
          <a:p>
            <a:pPr>
              <a:buNone/>
            </a:pPr>
            <a:r>
              <a:rPr lang="en-US" dirty="0" smtClean="0"/>
              <a:t>&lt;bean id="</a:t>
            </a:r>
            <a:r>
              <a:rPr lang="en-US" dirty="0" err="1" smtClean="0"/>
              <a:t>helloWorld</a:t>
            </a:r>
            <a:r>
              <a:rPr lang="en-US" dirty="0" smtClean="0"/>
              <a:t>" class="</a:t>
            </a:r>
            <a:r>
              <a:rPr lang="en-US" dirty="0" err="1" smtClean="0"/>
              <a:t>com.mybean.HelloWorld</a:t>
            </a:r>
            <a:r>
              <a:rPr lang="en-US" dirty="0" smtClean="0"/>
              <a:t>" init-method="init" destroy-method="destroy"&gt;</a:t>
            </a:r>
          </a:p>
          <a:p>
            <a:pPr>
              <a:buNone/>
            </a:pPr>
            <a:r>
              <a:rPr lang="en-US" dirty="0" smtClean="0"/>
              <a:t> &lt;property name="message" value="Hello World!"/&gt;</a:t>
            </a:r>
          </a:p>
          <a:p>
            <a:pPr>
              <a:buNone/>
            </a:pPr>
            <a:r>
              <a:rPr lang="en-US" dirty="0" smtClean="0"/>
              <a:t> &lt;/bean&gt; &lt;bean class="</a:t>
            </a:r>
            <a:r>
              <a:rPr lang="en-US" dirty="0" err="1" smtClean="0"/>
              <a:t>com.mybean.InitHelloWorld</a:t>
            </a:r>
            <a:r>
              <a:rPr lang="en-US" dirty="0" smtClean="0"/>
              <a:t>" /&gt;</a:t>
            </a:r>
          </a:p>
          <a:p>
            <a:pPr>
              <a:buNone/>
            </a:pPr>
            <a:r>
              <a:rPr lang="en-US" dirty="0" smtClean="0"/>
              <a:t> &lt;/beans&gt;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Constructor Injection In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type of injection spring container uses </a:t>
            </a:r>
            <a:r>
              <a:rPr lang="en-US" dirty="0"/>
              <a:t>constructor</a:t>
            </a:r>
            <a:r>
              <a:rPr lang="en-US" dirty="0" smtClean="0"/>
              <a:t> of the bean class for assigning the </a:t>
            </a:r>
            <a:r>
              <a:rPr lang="en-US" dirty="0"/>
              <a:t>dependencies. </a:t>
            </a:r>
            <a:endParaRPr lang="en-US" dirty="0" smtClean="0"/>
          </a:p>
          <a:p>
            <a:r>
              <a:rPr lang="en-US" dirty="0" smtClean="0"/>
              <a:t>In spring </a:t>
            </a:r>
            <a:r>
              <a:rPr lang="en-US" dirty="0" err="1"/>
              <a:t>config</a:t>
            </a:r>
            <a:r>
              <a:rPr lang="en-US" dirty="0"/>
              <a:t> xml</a:t>
            </a:r>
            <a:r>
              <a:rPr lang="en-US" dirty="0" smtClean="0"/>
              <a:t>, we need to inform to the spring IOC container about constructor injection by using &lt;</a:t>
            </a:r>
            <a:r>
              <a:rPr lang="en-US" dirty="0"/>
              <a:t>constructor</a:t>
            </a:r>
            <a:r>
              <a:rPr lang="en-US" dirty="0" smtClean="0"/>
              <a:t> -</a:t>
            </a:r>
            <a:r>
              <a:rPr lang="en-US" dirty="0" err="1"/>
              <a:t>arg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In spring bean class, if both </a:t>
            </a:r>
            <a:r>
              <a:rPr lang="en-US" dirty="0"/>
              <a:t>constructor</a:t>
            </a:r>
            <a:r>
              <a:rPr lang="en-US" dirty="0" smtClean="0"/>
              <a:t> and</a:t>
            </a:r>
            <a:r>
              <a:rPr lang="en-US" dirty="0"/>
              <a:t> setter</a:t>
            </a:r>
            <a:r>
              <a:rPr lang="en-US" dirty="0" smtClean="0"/>
              <a:t> injection applied for same property then constructor injection will be overridden by setter injection, because constructor injection will happen at the </a:t>
            </a:r>
            <a:r>
              <a:rPr lang="en-US" dirty="0"/>
              <a:t>object creation </a:t>
            </a:r>
            <a:r>
              <a:rPr lang="en-US" dirty="0" smtClean="0"/>
              <a:t>time.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Constructor Injection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DemoBean.java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2296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Package </a:t>
            </a:r>
            <a:r>
              <a:rPr lang="en-US" sz="1800" dirty="0" err="1" smtClean="0"/>
              <a:t>com.mybean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DemoBean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    public string message;</a:t>
            </a:r>
          </a:p>
          <a:p>
            <a:pPr>
              <a:buNone/>
            </a:pPr>
            <a:r>
              <a:rPr lang="en-US" sz="1800" dirty="0" smtClean="0"/>
              <a:t> </a:t>
            </a:r>
          </a:p>
          <a:p>
            <a:pPr>
              <a:buNone/>
            </a:pPr>
            <a:r>
              <a:rPr lang="en-US" sz="1800" dirty="0" smtClean="0"/>
              <a:t>      public </a:t>
            </a:r>
            <a:r>
              <a:rPr lang="en-US" sz="1800" dirty="0" err="1" smtClean="0"/>
              <a:t>DemoBean</a:t>
            </a:r>
            <a:r>
              <a:rPr lang="en-US" sz="1800" dirty="0" smtClean="0"/>
              <a:t> (String message)   {</a:t>
            </a:r>
          </a:p>
          <a:p>
            <a:pPr>
              <a:buNone/>
            </a:pPr>
            <a:r>
              <a:rPr lang="en-US" sz="1800" dirty="0" smtClean="0"/>
              <a:t>         </a:t>
            </a:r>
            <a:r>
              <a:rPr lang="en-US" sz="1800" dirty="0" err="1" smtClean="0"/>
              <a:t>This.message</a:t>
            </a:r>
            <a:r>
              <a:rPr lang="en-US" sz="1800" dirty="0" smtClean="0"/>
              <a:t> = message;</a:t>
            </a:r>
          </a:p>
          <a:p>
            <a:pPr>
              <a:buNone/>
            </a:pPr>
            <a:r>
              <a:rPr lang="en-US" sz="1800" dirty="0" smtClean="0"/>
              <a:t>      }</a:t>
            </a:r>
          </a:p>
          <a:p>
            <a:pPr>
              <a:buNone/>
            </a:pPr>
            <a:r>
              <a:rPr lang="en-US" sz="1800" dirty="0" smtClean="0"/>
              <a:t>       public void </a:t>
            </a:r>
            <a:r>
              <a:rPr lang="en-US" sz="1800" dirty="0" err="1" smtClean="0"/>
              <a:t>setMessage</a:t>
            </a:r>
            <a:r>
              <a:rPr lang="en-US" sz="1800" dirty="0" smtClean="0"/>
              <a:t>(String message)     {</a:t>
            </a:r>
          </a:p>
          <a:p>
            <a:pPr>
              <a:buNone/>
            </a:pPr>
            <a:r>
              <a:rPr lang="en-US" sz="1800" dirty="0" smtClean="0"/>
              <a:t>         </a:t>
            </a:r>
            <a:r>
              <a:rPr lang="en-US" sz="1800" dirty="0" err="1" smtClean="0"/>
              <a:t>This.message</a:t>
            </a:r>
            <a:r>
              <a:rPr lang="en-US" sz="1800" dirty="0" smtClean="0"/>
              <a:t> = message;</a:t>
            </a:r>
          </a:p>
          <a:p>
            <a:pPr>
              <a:buNone/>
            </a:pPr>
            <a:r>
              <a:rPr lang="en-US" sz="1800" dirty="0" smtClean="0"/>
              <a:t>      }</a:t>
            </a:r>
          </a:p>
          <a:p>
            <a:pPr>
              <a:buNone/>
            </a:pPr>
            <a:r>
              <a:rPr lang="en-US" sz="1800" dirty="0" smtClean="0"/>
              <a:t> </a:t>
            </a:r>
          </a:p>
          <a:p>
            <a:pPr>
              <a:buNone/>
            </a:pPr>
            <a:r>
              <a:rPr lang="en-US" sz="1800" dirty="0" smtClean="0"/>
              <a:t>    public void show()     {</a:t>
            </a:r>
          </a:p>
          <a:p>
            <a:pPr>
              <a:buNone/>
            </a:pPr>
            <a:r>
              <a:rPr lang="en-US" sz="1800" dirty="0" smtClean="0"/>
              <a:t>      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("some logic here");</a:t>
            </a:r>
          </a:p>
          <a:p>
            <a:pPr>
              <a:buNone/>
            </a:pPr>
            <a:r>
              <a:rPr lang="en-US" sz="1800" dirty="0" smtClean="0"/>
              <a:t>    }</a:t>
            </a:r>
          </a:p>
          <a:p>
            <a:pPr>
              <a:buNone/>
            </a:pPr>
            <a:r>
              <a:rPr lang="en-US" sz="1800" dirty="0" smtClean="0"/>
              <a:t> }</a:t>
            </a:r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&lt;bean id="id1" class="</a:t>
            </a:r>
            <a:r>
              <a:rPr lang="en-US" dirty="0" err="1" smtClean="0"/>
              <a:t>DemoBean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     &lt;constructor-</a:t>
            </a:r>
            <a:r>
              <a:rPr lang="en-US" dirty="0" err="1" smtClean="0"/>
              <a:t>arg</a:t>
            </a:r>
            <a:r>
              <a:rPr lang="en-US" dirty="0" smtClean="0"/>
              <a:t> value="Welcome to All" /&gt;</a:t>
            </a:r>
          </a:p>
          <a:p>
            <a:pPr>
              <a:buNone/>
            </a:pPr>
            <a:r>
              <a:rPr lang="en-US" dirty="0" smtClean="0"/>
              <a:t>        &lt;property name="message"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value="Welcome to spring" /&gt;</a:t>
            </a:r>
          </a:p>
          <a:p>
            <a:pPr>
              <a:buNone/>
            </a:pPr>
            <a:r>
              <a:rPr lang="en-US" dirty="0" smtClean="0"/>
              <a:t> &lt;/bean&gt;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interface injection, the setter method is provided by an interface that is implemented by the bean in which we are going to inject the dependency.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dependency injections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Setter injection</a:t>
            </a:r>
          </a:p>
          <a:p>
            <a:r>
              <a:rPr lang="en-US" dirty="0" smtClean="0"/>
              <a:t>Construction injection</a:t>
            </a:r>
          </a:p>
          <a:p>
            <a:r>
              <a:rPr lang="en-US" dirty="0" smtClean="0"/>
              <a:t>Interface injection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package </a:t>
            </a:r>
            <a:r>
              <a:rPr lang="en-US" dirty="0" err="1" smtClean="0"/>
              <a:t>some.package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public class Car implements </a:t>
            </a:r>
            <a:r>
              <a:rPr lang="en-US" dirty="0" err="1" smtClean="0"/>
              <a:t>EngineMountable</a:t>
            </a:r>
            <a:r>
              <a:rPr lang="en-US" dirty="0" smtClean="0"/>
              <a:t> { private Engine </a:t>
            </a:r>
            <a:r>
              <a:rPr lang="en-US" dirty="0" err="1" smtClean="0"/>
              <a:t>engine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@Override //dependency injection </a:t>
            </a:r>
          </a:p>
          <a:p>
            <a:pPr>
              <a:buNone/>
            </a:pPr>
            <a:r>
              <a:rPr lang="en-US" dirty="0" smtClean="0"/>
              <a:t>public void mount(Engine </a:t>
            </a:r>
            <a:r>
              <a:rPr lang="en-US" dirty="0" err="1" smtClean="0"/>
              <a:t>engine</a:t>
            </a:r>
            <a:r>
              <a:rPr lang="en-US" dirty="0" smtClean="0"/>
              <a:t>){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this.engine</a:t>
            </a:r>
            <a:r>
              <a:rPr lang="en-US" dirty="0" smtClean="0"/>
              <a:t> = engine;</a:t>
            </a:r>
          </a:p>
          <a:p>
            <a:pPr>
              <a:buNone/>
            </a:pPr>
            <a:r>
              <a:rPr lang="en-US" dirty="0" smtClean="0"/>
              <a:t> } }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EngineMountable.java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EngineMountable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void mount(Engine </a:t>
            </a:r>
            <a:r>
              <a:rPr lang="en-US" dirty="0" err="1" smtClean="0"/>
              <a:t>engine</a:t>
            </a:r>
            <a:r>
              <a:rPr lang="en-US" dirty="0" smtClean="0"/>
              <a:t>); 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In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>
              <a:buNone/>
            </a:pPr>
            <a:r>
              <a:rPr lang="en-US" dirty="0" smtClean="0"/>
              <a:t>&lt;bean name="car" class="</a:t>
            </a:r>
            <a:r>
              <a:rPr lang="en-US" dirty="0" err="1" smtClean="0"/>
              <a:t>some.package.Car</a:t>
            </a:r>
            <a:r>
              <a:rPr lang="en-US" dirty="0" smtClean="0"/>
              <a:t>"&gt; &lt;property name="mount" ref="</a:t>
            </a:r>
            <a:r>
              <a:rPr lang="en-US" dirty="0" err="1" smtClean="0"/>
              <a:t>engineObject</a:t>
            </a:r>
            <a:r>
              <a:rPr lang="en-US" dirty="0" smtClean="0"/>
              <a:t>" /&gt; </a:t>
            </a:r>
          </a:p>
          <a:p>
            <a:pPr>
              <a:buNone/>
            </a:pPr>
            <a:r>
              <a:rPr lang="en-US" dirty="0" smtClean="0"/>
              <a:t>&lt;/bean&gt;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Using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type of Dependency , when we need pass collection of values other than array can be handled like collection concept of Java.</a:t>
            </a:r>
          </a:p>
          <a:p>
            <a:r>
              <a:rPr lang="en-US" dirty="0" smtClean="0"/>
              <a:t>Spring offers four types of collection configuration elements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Categories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marL="91441" marR="9144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&lt;list&gt;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This helps in wiring ie injecting a list of values, allowing duplicates.</a:t>
                      </a:r>
                    </a:p>
                  </a:txBody>
                  <a:tcPr marL="91441" marR="9144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&lt;set&gt;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This helps in wiring a set of values but without any duplicates.</a:t>
                      </a:r>
                    </a:p>
                  </a:txBody>
                  <a:tcPr marL="91441" marR="9144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&lt;map&gt;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This can be used to inject a collection of name-value pairs where name and value can be of any type.</a:t>
                      </a:r>
                    </a:p>
                  </a:txBody>
                  <a:tcPr marL="91441" marR="9144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&lt;props&gt;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can be used to inject a collection of name-value pairs where the name and value are both Strings.</a:t>
                      </a:r>
                    </a:p>
                  </a:txBody>
                  <a:tcPr marL="91441" marR="91441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60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JavaCollection.java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8077200" cy="533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package </a:t>
            </a:r>
            <a:r>
              <a:rPr lang="en-US" dirty="0" err="1" smtClean="0"/>
              <a:t>com.mybean</a:t>
            </a:r>
            <a:r>
              <a:rPr lang="en-US" dirty="0" smtClean="0"/>
              <a:t>; </a:t>
            </a:r>
            <a:endParaRPr lang="en-US" dirty="0"/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 </a:t>
            </a:r>
          </a:p>
          <a:p>
            <a:pPr>
              <a:buNone/>
            </a:pPr>
            <a:r>
              <a:rPr lang="en-US" dirty="0"/>
              <a:t>public class </a:t>
            </a:r>
            <a:r>
              <a:rPr lang="en-US" dirty="0" err="1"/>
              <a:t>JavaCollection</a:t>
            </a:r>
            <a:r>
              <a:rPr lang="en-US" dirty="0"/>
              <a:t> { </a:t>
            </a:r>
          </a:p>
          <a:p>
            <a:pPr>
              <a:buNone/>
            </a:pPr>
            <a:r>
              <a:rPr lang="en-US" dirty="0"/>
              <a:t>List </a:t>
            </a:r>
            <a:r>
              <a:rPr lang="en-US" dirty="0" err="1"/>
              <a:t>addressList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Set </a:t>
            </a:r>
            <a:r>
              <a:rPr lang="en-US" dirty="0" err="1"/>
              <a:t>addressSet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Map </a:t>
            </a:r>
            <a:r>
              <a:rPr lang="en-US" dirty="0" err="1"/>
              <a:t>addressMap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Properties </a:t>
            </a:r>
            <a:r>
              <a:rPr lang="en-US" dirty="0" err="1"/>
              <a:t>addressProp</a:t>
            </a:r>
            <a:r>
              <a:rPr lang="en-US" dirty="0"/>
              <a:t>; // a setter method to set List </a:t>
            </a:r>
          </a:p>
          <a:p>
            <a:pPr>
              <a:buNone/>
            </a:pPr>
            <a:r>
              <a:rPr lang="en-US" dirty="0"/>
              <a:t>public void </a:t>
            </a:r>
            <a:r>
              <a:rPr lang="en-US" dirty="0" err="1"/>
              <a:t>setAddressList</a:t>
            </a:r>
            <a:r>
              <a:rPr lang="en-US" dirty="0"/>
              <a:t>(List </a:t>
            </a:r>
            <a:r>
              <a:rPr lang="en-US" dirty="0" err="1"/>
              <a:t>addressList</a:t>
            </a:r>
            <a:r>
              <a:rPr lang="en-US" dirty="0"/>
              <a:t>) { </a:t>
            </a:r>
            <a:r>
              <a:rPr lang="en-US" dirty="0" err="1"/>
              <a:t>this.addressList</a:t>
            </a:r>
            <a:r>
              <a:rPr lang="en-US" dirty="0"/>
              <a:t> = </a:t>
            </a:r>
            <a:r>
              <a:rPr lang="en-US" dirty="0" err="1"/>
              <a:t>addressList</a:t>
            </a:r>
            <a:r>
              <a:rPr lang="en-US" dirty="0"/>
              <a:t>; } </a:t>
            </a:r>
          </a:p>
          <a:p>
            <a:pPr>
              <a:buNone/>
            </a:pPr>
            <a:r>
              <a:rPr lang="en-US" dirty="0"/>
              <a:t>// prints and returns all the elements of the list.</a:t>
            </a:r>
          </a:p>
          <a:p>
            <a:pPr>
              <a:buNone/>
            </a:pPr>
            <a:r>
              <a:rPr lang="en-US" dirty="0"/>
              <a:t> public List </a:t>
            </a:r>
            <a:r>
              <a:rPr lang="en-US" dirty="0" err="1"/>
              <a:t>getAddressList</a:t>
            </a:r>
            <a:r>
              <a:rPr lang="en-US" dirty="0"/>
              <a:t>() { 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("List Elements :" + </a:t>
            </a:r>
            <a:r>
              <a:rPr lang="en-US" dirty="0" err="1"/>
              <a:t>addressList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return </a:t>
            </a:r>
            <a:r>
              <a:rPr lang="en-US" dirty="0" err="1"/>
              <a:t>addressList</a:t>
            </a:r>
            <a:r>
              <a:rPr lang="en-US" dirty="0"/>
              <a:t>;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"/>
            <a:ext cx="8153400" cy="6248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// a setter method to set </a:t>
            </a:r>
            <a:r>
              <a:rPr lang="en-US" dirty="0" err="1"/>
              <a:t>Set</a:t>
            </a:r>
            <a:endParaRPr lang="en-US" dirty="0"/>
          </a:p>
          <a:p>
            <a:pPr>
              <a:buNone/>
            </a:pPr>
            <a:r>
              <a:rPr lang="en-US" dirty="0"/>
              <a:t> public void </a:t>
            </a:r>
            <a:r>
              <a:rPr lang="en-US" dirty="0" err="1"/>
              <a:t>setAddressSet</a:t>
            </a:r>
            <a:r>
              <a:rPr lang="en-US" dirty="0"/>
              <a:t>(Set </a:t>
            </a:r>
            <a:r>
              <a:rPr lang="en-US" dirty="0" err="1"/>
              <a:t>addressSet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this.addressSet</a:t>
            </a:r>
            <a:r>
              <a:rPr lang="en-US" dirty="0"/>
              <a:t> = </a:t>
            </a:r>
            <a:r>
              <a:rPr lang="en-US" dirty="0" err="1"/>
              <a:t>addressSet</a:t>
            </a:r>
            <a:r>
              <a:rPr lang="en-US" dirty="0"/>
              <a:t>; }</a:t>
            </a:r>
          </a:p>
          <a:p>
            <a:pPr>
              <a:buNone/>
            </a:pPr>
            <a:r>
              <a:rPr lang="en-US" dirty="0"/>
              <a:t> // prints and returns all the elements of the Set. </a:t>
            </a:r>
          </a:p>
          <a:p>
            <a:pPr>
              <a:buNone/>
            </a:pPr>
            <a:r>
              <a:rPr lang="en-US" dirty="0"/>
              <a:t>public Set </a:t>
            </a:r>
            <a:r>
              <a:rPr lang="en-US" dirty="0" err="1"/>
              <a:t>getAddressSet</a:t>
            </a:r>
            <a:r>
              <a:rPr lang="en-US" dirty="0"/>
              <a:t>() { 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("Set Elements :" + </a:t>
            </a:r>
            <a:r>
              <a:rPr lang="en-US" dirty="0" err="1"/>
              <a:t>addressSet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return </a:t>
            </a:r>
            <a:r>
              <a:rPr lang="en-US" dirty="0" err="1"/>
              <a:t>addressSet</a:t>
            </a:r>
            <a:r>
              <a:rPr lang="en-US" dirty="0"/>
              <a:t>; }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// a setter method to set Map </a:t>
            </a:r>
          </a:p>
          <a:p>
            <a:pPr>
              <a:buNone/>
            </a:pPr>
            <a:r>
              <a:rPr lang="en-US" dirty="0"/>
              <a:t>public void </a:t>
            </a:r>
            <a:r>
              <a:rPr lang="en-US" dirty="0" err="1"/>
              <a:t>setAddressMap</a:t>
            </a:r>
            <a:r>
              <a:rPr lang="en-US" dirty="0"/>
              <a:t>(Map </a:t>
            </a:r>
            <a:r>
              <a:rPr lang="en-US" dirty="0" err="1"/>
              <a:t>addressMap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this.addressMap</a:t>
            </a:r>
            <a:r>
              <a:rPr lang="en-US" dirty="0"/>
              <a:t> = </a:t>
            </a:r>
            <a:r>
              <a:rPr lang="en-US" dirty="0" err="1"/>
              <a:t>addressMap</a:t>
            </a:r>
            <a:r>
              <a:rPr lang="en-US" dirty="0"/>
              <a:t>; }</a:t>
            </a:r>
          </a:p>
          <a:p>
            <a:pPr>
              <a:buNone/>
            </a:pPr>
            <a:r>
              <a:rPr lang="en-US" dirty="0"/>
              <a:t> // prints and returns all the elements of the Map. </a:t>
            </a:r>
          </a:p>
          <a:p>
            <a:pPr>
              <a:buNone/>
            </a:pPr>
            <a:r>
              <a:rPr lang="en-US" dirty="0"/>
              <a:t>public Map </a:t>
            </a:r>
            <a:r>
              <a:rPr lang="en-US" dirty="0" err="1"/>
              <a:t>getAddressMap</a:t>
            </a:r>
            <a:r>
              <a:rPr lang="en-US" dirty="0"/>
              <a:t>() { 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("Map Elements :" + </a:t>
            </a:r>
            <a:r>
              <a:rPr lang="en-US" dirty="0" err="1"/>
              <a:t>addressMap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return </a:t>
            </a:r>
            <a:r>
              <a:rPr lang="en-US" dirty="0" err="1"/>
              <a:t>addressMap</a:t>
            </a:r>
            <a:r>
              <a:rPr lang="en-US" dirty="0"/>
              <a:t>; 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04800"/>
            <a:ext cx="79248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// a setter method to set Property </a:t>
            </a:r>
          </a:p>
          <a:p>
            <a:pPr>
              <a:buNone/>
            </a:pPr>
            <a:r>
              <a:rPr lang="en-US" dirty="0"/>
              <a:t>public void </a:t>
            </a:r>
            <a:r>
              <a:rPr lang="en-US" dirty="0" err="1"/>
              <a:t>setAddressProp</a:t>
            </a:r>
            <a:r>
              <a:rPr lang="en-US" dirty="0"/>
              <a:t>(Properties </a:t>
            </a:r>
            <a:r>
              <a:rPr lang="en-US" dirty="0" err="1"/>
              <a:t>addressProp</a:t>
            </a:r>
            <a:r>
              <a:rPr lang="en-US" dirty="0"/>
              <a:t>){ </a:t>
            </a:r>
          </a:p>
          <a:p>
            <a:pPr>
              <a:buNone/>
            </a:pPr>
            <a:r>
              <a:rPr lang="en-US" dirty="0" err="1"/>
              <a:t>this.addressProp</a:t>
            </a:r>
            <a:r>
              <a:rPr lang="en-US" dirty="0"/>
              <a:t> = </a:t>
            </a:r>
            <a:r>
              <a:rPr lang="en-US" dirty="0" err="1"/>
              <a:t>addressProp</a:t>
            </a:r>
            <a:r>
              <a:rPr lang="en-US" dirty="0"/>
              <a:t>; } </a:t>
            </a:r>
          </a:p>
          <a:p>
            <a:pPr>
              <a:buNone/>
            </a:pPr>
            <a:r>
              <a:rPr lang="en-US" dirty="0"/>
              <a:t>// prints and returns all the elements of the Property. </a:t>
            </a:r>
          </a:p>
          <a:p>
            <a:pPr>
              <a:buNone/>
            </a:pPr>
            <a:r>
              <a:rPr lang="en-US" dirty="0"/>
              <a:t>public Properties </a:t>
            </a:r>
            <a:r>
              <a:rPr lang="en-US" dirty="0" err="1"/>
              <a:t>getAddressProp</a:t>
            </a:r>
            <a:r>
              <a:rPr lang="en-US" dirty="0"/>
              <a:t>() { 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("Property Elements :" + </a:t>
            </a:r>
            <a:r>
              <a:rPr lang="en-US" dirty="0" err="1"/>
              <a:t>addressProp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return </a:t>
            </a:r>
            <a:r>
              <a:rPr lang="en-US" dirty="0" err="1"/>
              <a:t>addressProp</a:t>
            </a:r>
            <a:r>
              <a:rPr lang="en-US" dirty="0"/>
              <a:t>; }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498080" cy="1143000"/>
          </a:xfrm>
        </p:spPr>
        <p:txBody>
          <a:bodyPr/>
          <a:lstStyle/>
          <a:p>
            <a:r>
              <a:rPr lang="en-US" dirty="0" smtClean="0"/>
              <a:t>MainApp.java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81534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package </a:t>
            </a:r>
            <a:r>
              <a:rPr lang="en-US" sz="2000" dirty="0" err="1" smtClean="0"/>
              <a:t>com.mybean</a:t>
            </a:r>
            <a:r>
              <a:rPr lang="en-US" sz="2000" dirty="0" smtClean="0"/>
              <a:t>; </a:t>
            </a:r>
          </a:p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org.springframework.context.ApplicationContext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import org.springframework.context.support.ClassPathXmlApplicationContext; </a:t>
            </a:r>
          </a:p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MainApp</a:t>
            </a:r>
            <a:r>
              <a:rPr lang="en-US" sz="2000" dirty="0" smtClean="0"/>
              <a:t> { </a:t>
            </a:r>
          </a:p>
          <a:p>
            <a:pPr>
              <a:buNone/>
            </a:pPr>
            <a:r>
              <a:rPr lang="en-US" sz="2000" dirty="0" smtClean="0"/>
              <a:t>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 </a:t>
            </a:r>
          </a:p>
          <a:p>
            <a:pPr>
              <a:buNone/>
            </a:pPr>
            <a:r>
              <a:rPr lang="en-US" sz="2000" dirty="0" err="1" smtClean="0"/>
              <a:t>ApplicationContext</a:t>
            </a:r>
            <a:r>
              <a:rPr lang="en-US" sz="2000" dirty="0" smtClean="0"/>
              <a:t> context = new </a:t>
            </a:r>
            <a:r>
              <a:rPr lang="en-US" sz="2000" dirty="0" err="1" smtClean="0"/>
              <a:t>ClassPathXmlApplicationContext</a:t>
            </a:r>
            <a:r>
              <a:rPr lang="en-US" sz="2000" dirty="0" smtClean="0"/>
              <a:t>("Beans.xml");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JavaCollection</a:t>
            </a:r>
            <a:r>
              <a:rPr lang="en-US" sz="2000" dirty="0" smtClean="0"/>
              <a:t> </a:t>
            </a:r>
            <a:r>
              <a:rPr lang="en-US" sz="2000" dirty="0" err="1" smtClean="0"/>
              <a:t>jc</a:t>
            </a:r>
            <a:r>
              <a:rPr lang="en-US" sz="2000" dirty="0" smtClean="0"/>
              <a:t>=(</a:t>
            </a:r>
            <a:r>
              <a:rPr lang="en-US" sz="2000" dirty="0" err="1" smtClean="0"/>
              <a:t>JavaCollection</a:t>
            </a:r>
            <a:r>
              <a:rPr lang="en-US" sz="2000" dirty="0" smtClean="0"/>
              <a:t>)</a:t>
            </a:r>
            <a:r>
              <a:rPr lang="en-US" sz="2000" dirty="0" err="1" smtClean="0"/>
              <a:t>context.getBean</a:t>
            </a:r>
            <a:r>
              <a:rPr lang="en-US" sz="2000" dirty="0" smtClean="0"/>
              <a:t>("</a:t>
            </a:r>
            <a:r>
              <a:rPr lang="en-US" sz="2000" dirty="0" err="1" smtClean="0"/>
              <a:t>javaCollection</a:t>
            </a:r>
            <a:r>
              <a:rPr lang="en-US" sz="2000" dirty="0" smtClean="0"/>
              <a:t>");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jc.getAddressList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jc.getAddressSet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jc.getAddressMap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jc.getAddressProp</a:t>
            </a:r>
            <a:r>
              <a:rPr lang="en-US" sz="2000" dirty="0" smtClean="0"/>
              <a:t>(); </a:t>
            </a:r>
          </a:p>
          <a:p>
            <a:pPr>
              <a:buNone/>
            </a:pPr>
            <a:r>
              <a:rPr lang="en-US" sz="2000" dirty="0" smtClean="0"/>
              <a:t>} }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6038"/>
            <a:ext cx="7924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Beans.xml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5562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&lt;?xml version="1.0" encoding="UTF-8"?&gt; </a:t>
            </a:r>
          </a:p>
          <a:p>
            <a:pPr>
              <a:buNone/>
            </a:pPr>
            <a:r>
              <a:rPr lang="en-US" dirty="0" smtClean="0"/>
              <a:t>&lt;beans </a:t>
            </a:r>
            <a:r>
              <a:rPr lang="en-US" dirty="0" err="1" smtClean="0"/>
              <a:t>xmlns</a:t>
            </a:r>
            <a:r>
              <a:rPr lang="en-US" dirty="0" smtClean="0"/>
              <a:t>="http://www.springframework.org/schema/beans"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 </a:t>
            </a:r>
            <a:r>
              <a:rPr lang="en-US" dirty="0" err="1" smtClean="0"/>
              <a:t>xsi:schemaLocation</a:t>
            </a:r>
            <a:r>
              <a:rPr lang="en-US" dirty="0" smtClean="0"/>
              <a:t>="http://www.springframework.org/schema/beans http://www.springframework.org/schema/beans/spring-beans-3.0.xsd"&gt; </a:t>
            </a:r>
          </a:p>
          <a:p>
            <a:pPr>
              <a:buNone/>
            </a:pPr>
            <a:r>
              <a:rPr lang="en-US" dirty="0" smtClean="0"/>
              <a:t>&lt;!-- Definition for </a:t>
            </a:r>
            <a:r>
              <a:rPr lang="en-US" dirty="0" err="1" smtClean="0"/>
              <a:t>javaCollection</a:t>
            </a:r>
            <a:r>
              <a:rPr lang="en-US" dirty="0" smtClean="0"/>
              <a:t> --&gt;</a:t>
            </a:r>
          </a:p>
          <a:p>
            <a:pPr>
              <a:buNone/>
            </a:pPr>
            <a:r>
              <a:rPr lang="en-US" dirty="0" smtClean="0"/>
              <a:t> &lt;bean id="</a:t>
            </a:r>
            <a:r>
              <a:rPr lang="en-US" dirty="0" err="1" smtClean="0"/>
              <a:t>javaCollection</a:t>
            </a:r>
            <a:r>
              <a:rPr lang="en-US" dirty="0" smtClean="0"/>
              <a:t>" class="</a:t>
            </a:r>
            <a:r>
              <a:rPr lang="en-US" dirty="0" err="1" smtClean="0"/>
              <a:t>com.tutorialspoint.JavaCollection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&lt;!-- results in a </a:t>
            </a:r>
            <a:r>
              <a:rPr lang="en-US" dirty="0" err="1" smtClean="0"/>
              <a:t>setAddressList</a:t>
            </a:r>
            <a:r>
              <a:rPr lang="en-US" dirty="0" smtClean="0"/>
              <a:t>(</a:t>
            </a:r>
            <a:r>
              <a:rPr lang="en-US" dirty="0" err="1" smtClean="0"/>
              <a:t>java.util.List</a:t>
            </a:r>
            <a:r>
              <a:rPr lang="en-US" dirty="0" smtClean="0"/>
              <a:t>) call --&gt;</a:t>
            </a:r>
          </a:p>
          <a:p>
            <a:pPr>
              <a:buNone/>
            </a:pPr>
            <a:r>
              <a:rPr lang="en-US" dirty="0" smtClean="0"/>
              <a:t> &lt;property name="</a:t>
            </a:r>
            <a:r>
              <a:rPr lang="en-US" dirty="0" err="1" smtClean="0"/>
              <a:t>addressList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&lt;list&gt; &lt;value&gt;INDIA&lt;/value&gt; </a:t>
            </a:r>
          </a:p>
          <a:p>
            <a:pPr>
              <a:buNone/>
            </a:pPr>
            <a:r>
              <a:rPr lang="en-US" dirty="0" smtClean="0"/>
              <a:t>&lt;value&gt;Pakistan&lt;/value&gt; </a:t>
            </a:r>
          </a:p>
          <a:p>
            <a:pPr>
              <a:buNone/>
            </a:pPr>
            <a:r>
              <a:rPr lang="en-US" dirty="0" smtClean="0"/>
              <a:t>&lt;value&gt;USA&lt;/value&gt; </a:t>
            </a:r>
          </a:p>
          <a:p>
            <a:pPr>
              <a:buNone/>
            </a:pPr>
            <a:r>
              <a:rPr lang="en-US" dirty="0" smtClean="0"/>
              <a:t>&lt;value&gt;USA&lt;/value&gt;</a:t>
            </a:r>
          </a:p>
          <a:p>
            <a:pPr>
              <a:buNone/>
            </a:pPr>
            <a:r>
              <a:rPr lang="en-US" dirty="0" smtClean="0"/>
              <a:t> &lt;/list&gt; &lt;/property&gt;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04800"/>
            <a:ext cx="80010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&lt;!-- results in a </a:t>
            </a:r>
            <a:r>
              <a:rPr lang="en-US" dirty="0" err="1" smtClean="0"/>
              <a:t>setAddressSet</a:t>
            </a:r>
            <a:r>
              <a:rPr lang="en-US" dirty="0" smtClean="0"/>
              <a:t>(</a:t>
            </a:r>
            <a:r>
              <a:rPr lang="en-US" dirty="0" err="1" smtClean="0"/>
              <a:t>java.util.Set</a:t>
            </a:r>
            <a:r>
              <a:rPr lang="en-US" dirty="0" smtClean="0"/>
              <a:t>) call --&gt;</a:t>
            </a:r>
          </a:p>
          <a:p>
            <a:pPr>
              <a:buNone/>
            </a:pPr>
            <a:r>
              <a:rPr lang="en-US" dirty="0" smtClean="0"/>
              <a:t> &lt;property name="</a:t>
            </a:r>
            <a:r>
              <a:rPr lang="en-US" dirty="0" err="1" smtClean="0"/>
              <a:t>addressSet</a:t>
            </a:r>
            <a:r>
              <a:rPr lang="en-US" dirty="0" smtClean="0"/>
              <a:t>"&gt; </a:t>
            </a:r>
          </a:p>
          <a:p>
            <a:pPr>
              <a:buNone/>
            </a:pPr>
            <a:r>
              <a:rPr lang="en-US" dirty="0" smtClean="0"/>
              <a:t>&lt;set&gt; &lt;value&gt;INDIA&lt;/value&gt; </a:t>
            </a:r>
          </a:p>
          <a:p>
            <a:pPr>
              <a:buNone/>
            </a:pPr>
            <a:r>
              <a:rPr lang="en-US" dirty="0" smtClean="0"/>
              <a:t>&lt;value&gt;Pakistan&lt;/value&gt; </a:t>
            </a:r>
          </a:p>
          <a:p>
            <a:pPr>
              <a:buNone/>
            </a:pPr>
            <a:r>
              <a:rPr lang="en-US" dirty="0" smtClean="0"/>
              <a:t>&lt;value&gt;USA&lt;/value&gt; </a:t>
            </a:r>
          </a:p>
          <a:p>
            <a:pPr>
              <a:buNone/>
            </a:pPr>
            <a:r>
              <a:rPr lang="en-US" dirty="0" smtClean="0"/>
              <a:t>&lt;value&gt;USA&lt;/value&gt; &lt;/set&gt; &lt;/property&gt;</a:t>
            </a:r>
          </a:p>
          <a:p>
            <a:pPr>
              <a:buNone/>
            </a:pPr>
            <a:r>
              <a:rPr lang="en-US" dirty="0" smtClean="0"/>
              <a:t> &lt;!-- results in a </a:t>
            </a:r>
            <a:r>
              <a:rPr lang="en-US" dirty="0" err="1" smtClean="0"/>
              <a:t>setAddressMap</a:t>
            </a:r>
            <a:r>
              <a:rPr lang="en-US" dirty="0" smtClean="0"/>
              <a:t>(</a:t>
            </a:r>
            <a:r>
              <a:rPr lang="en-US" dirty="0" err="1" smtClean="0"/>
              <a:t>java.util.Map</a:t>
            </a:r>
            <a:r>
              <a:rPr lang="en-US" dirty="0" smtClean="0"/>
              <a:t>) call --&gt;</a:t>
            </a:r>
          </a:p>
          <a:p>
            <a:pPr>
              <a:buNone/>
            </a:pPr>
            <a:r>
              <a:rPr lang="en-US" dirty="0" smtClean="0"/>
              <a:t> &lt;property name="</a:t>
            </a:r>
            <a:r>
              <a:rPr lang="en-US" dirty="0" err="1" smtClean="0"/>
              <a:t>addressMap</a:t>
            </a:r>
            <a:r>
              <a:rPr lang="en-US" dirty="0" smtClean="0"/>
              <a:t>"&gt; </a:t>
            </a:r>
          </a:p>
          <a:p>
            <a:pPr>
              <a:buNone/>
            </a:pPr>
            <a:r>
              <a:rPr lang="en-US" dirty="0" smtClean="0"/>
              <a:t>&lt;map&gt; &lt;entry key="1" value="INDIA"/&gt; </a:t>
            </a:r>
          </a:p>
          <a:p>
            <a:pPr>
              <a:buNone/>
            </a:pPr>
            <a:r>
              <a:rPr lang="en-US" dirty="0" smtClean="0"/>
              <a:t>&lt;entry key="2" value="Pakistan"/&gt;</a:t>
            </a:r>
          </a:p>
          <a:p>
            <a:pPr>
              <a:buNone/>
            </a:pPr>
            <a:r>
              <a:rPr lang="en-US" dirty="0" smtClean="0"/>
              <a:t> &lt;entry key="3" value="USA"/&gt; </a:t>
            </a:r>
          </a:p>
          <a:p>
            <a:pPr>
              <a:buNone/>
            </a:pPr>
            <a:r>
              <a:rPr lang="en-US" dirty="0" smtClean="0"/>
              <a:t>&lt;entry key="4" value="USA"/&gt; </a:t>
            </a:r>
          </a:p>
          <a:p>
            <a:pPr>
              <a:buNone/>
            </a:pPr>
            <a:r>
              <a:rPr lang="en-US" dirty="0" smtClean="0"/>
              <a:t>&lt;/map&gt; &lt;/property&gt;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Setter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type of injection, the spring container uses setter method in the dependent (our) class for injecting its dependencies (primitive </a:t>
            </a:r>
            <a:r>
              <a:rPr lang="en-US" dirty="0" err="1" smtClean="0"/>
              <a:t>values..Or</a:t>
            </a:r>
            <a:r>
              <a:rPr lang="en-US" dirty="0" smtClean="0"/>
              <a:t> any).</a:t>
            </a:r>
          </a:p>
          <a:p>
            <a:r>
              <a:rPr lang="en-US" dirty="0" smtClean="0"/>
              <a:t>In case of setter injection, the class must contain a setter method to get dependencies other wise spring container doesn’t inject the dependencies to dependent object.</a:t>
            </a:r>
          </a:p>
          <a:p>
            <a:r>
              <a:rPr lang="en-US" dirty="0" smtClean="0"/>
              <a:t>First Consider Our spring bean having the dependency in the form of primitive values, It mean class need some primitive values.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81000"/>
            <a:ext cx="79248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&lt;!-- results in a </a:t>
            </a:r>
            <a:r>
              <a:rPr lang="en-US" dirty="0" err="1" smtClean="0"/>
              <a:t>setAddressProp</a:t>
            </a:r>
            <a:r>
              <a:rPr lang="en-US" dirty="0" smtClean="0"/>
              <a:t>(</a:t>
            </a:r>
            <a:r>
              <a:rPr lang="en-US" dirty="0" err="1" smtClean="0"/>
              <a:t>java.util.Properties</a:t>
            </a:r>
            <a:r>
              <a:rPr lang="en-US" dirty="0" smtClean="0"/>
              <a:t>) call  --&gt; </a:t>
            </a:r>
          </a:p>
          <a:p>
            <a:pPr>
              <a:buNone/>
            </a:pPr>
            <a:r>
              <a:rPr lang="en-US" dirty="0" smtClean="0"/>
              <a:t>&lt;property name="</a:t>
            </a:r>
            <a:r>
              <a:rPr lang="en-US" dirty="0" err="1" smtClean="0"/>
              <a:t>addressProp</a:t>
            </a:r>
            <a:r>
              <a:rPr lang="en-US" dirty="0" smtClean="0"/>
              <a:t>"&gt; </a:t>
            </a:r>
          </a:p>
          <a:p>
            <a:pPr>
              <a:buNone/>
            </a:pPr>
            <a:r>
              <a:rPr lang="en-US" dirty="0" smtClean="0"/>
              <a:t>&lt;props&gt;</a:t>
            </a:r>
          </a:p>
          <a:p>
            <a:pPr>
              <a:buNone/>
            </a:pPr>
            <a:r>
              <a:rPr lang="en-US" dirty="0" smtClean="0"/>
              <a:t> &lt;prop key="one"&gt;INDIA&lt;/prop&gt; </a:t>
            </a:r>
          </a:p>
          <a:p>
            <a:pPr>
              <a:buNone/>
            </a:pPr>
            <a:r>
              <a:rPr lang="en-US" dirty="0" smtClean="0"/>
              <a:t>&lt;prop key="two"&gt;Pakistan&lt;/prop&gt; </a:t>
            </a:r>
          </a:p>
          <a:p>
            <a:pPr>
              <a:buNone/>
            </a:pPr>
            <a:r>
              <a:rPr lang="en-US" dirty="0" smtClean="0"/>
              <a:t>&lt;prop key="three"&gt;USA&lt;/prop&gt; </a:t>
            </a:r>
          </a:p>
          <a:p>
            <a:pPr>
              <a:buNone/>
            </a:pPr>
            <a:r>
              <a:rPr lang="en-US" dirty="0" smtClean="0"/>
              <a:t>&lt;prop key="four"&gt;USA&lt;/prop&gt;</a:t>
            </a:r>
          </a:p>
          <a:p>
            <a:pPr>
              <a:buNone/>
            </a:pPr>
            <a:r>
              <a:rPr lang="en-US" dirty="0" smtClean="0"/>
              <a:t> &lt;/props&gt; &lt;/property&gt; </a:t>
            </a:r>
          </a:p>
          <a:p>
            <a:pPr>
              <a:buNone/>
            </a:pPr>
            <a:r>
              <a:rPr lang="en-US" dirty="0" smtClean="0"/>
              <a:t>&lt;/bean&gt; </a:t>
            </a:r>
          </a:p>
          <a:p>
            <a:pPr>
              <a:buNone/>
            </a:pPr>
            <a:r>
              <a:rPr lang="en-US" dirty="0" smtClean="0"/>
              <a:t>&lt;/beans&gt;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6962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Injecting Bean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8153400" cy="5638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&lt;?xml version="1.0" encoding="UTF-8"?&gt; &lt;beans </a:t>
            </a:r>
            <a:r>
              <a:rPr lang="en-US" dirty="0" err="1" smtClean="0"/>
              <a:t>xmlns</a:t>
            </a:r>
            <a:r>
              <a:rPr lang="en-US" dirty="0" smtClean="0"/>
              <a:t>="http://www.springframework.org/schema/beans"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 </a:t>
            </a:r>
            <a:r>
              <a:rPr lang="en-US" dirty="0" err="1" smtClean="0"/>
              <a:t>xsi:schemaLocation</a:t>
            </a:r>
            <a:r>
              <a:rPr lang="en-US" dirty="0" smtClean="0"/>
              <a:t>="http://www.springframework.org/schema/beans http://www.springframework.org/schema/beans/spring-beans-3.0.xsd"&gt; </a:t>
            </a:r>
          </a:p>
          <a:p>
            <a:pPr>
              <a:buNone/>
            </a:pPr>
            <a:r>
              <a:rPr lang="en-US" dirty="0" smtClean="0"/>
              <a:t>&lt;!-- Bean Definition to handle references and values --&gt;</a:t>
            </a:r>
          </a:p>
          <a:p>
            <a:pPr>
              <a:buNone/>
            </a:pPr>
            <a:r>
              <a:rPr lang="en-US" dirty="0" smtClean="0"/>
              <a:t> &lt;bean id="..." class="..."&gt; </a:t>
            </a:r>
          </a:p>
          <a:p>
            <a:pPr>
              <a:buNone/>
            </a:pPr>
            <a:r>
              <a:rPr lang="en-US" dirty="0" smtClean="0"/>
              <a:t>&lt;!-- Passing bean reference for </a:t>
            </a:r>
            <a:r>
              <a:rPr lang="en-US" dirty="0" err="1" smtClean="0"/>
              <a:t>java.util.List</a:t>
            </a:r>
            <a:r>
              <a:rPr lang="en-US" dirty="0" smtClean="0"/>
              <a:t> --&gt;</a:t>
            </a:r>
          </a:p>
          <a:p>
            <a:pPr>
              <a:buNone/>
            </a:pPr>
            <a:r>
              <a:rPr lang="en-US" dirty="0" smtClean="0"/>
              <a:t> &lt;property name="</a:t>
            </a:r>
            <a:r>
              <a:rPr lang="en-US" dirty="0" err="1" smtClean="0"/>
              <a:t>addressList</a:t>
            </a:r>
            <a:r>
              <a:rPr lang="en-US" dirty="0" smtClean="0"/>
              <a:t>"&gt; </a:t>
            </a:r>
          </a:p>
          <a:p>
            <a:pPr>
              <a:buNone/>
            </a:pPr>
            <a:r>
              <a:rPr lang="en-US" dirty="0" smtClean="0"/>
              <a:t>&lt;list&gt; &lt;ref bean="address1"/&gt; </a:t>
            </a:r>
          </a:p>
          <a:p>
            <a:pPr>
              <a:buNone/>
            </a:pPr>
            <a:r>
              <a:rPr lang="en-US" dirty="0" smtClean="0"/>
              <a:t>&lt;ref bean="address2"/&gt; </a:t>
            </a:r>
          </a:p>
          <a:p>
            <a:pPr>
              <a:buNone/>
            </a:pPr>
            <a:r>
              <a:rPr lang="en-US" dirty="0" smtClean="0"/>
              <a:t>&lt;value&gt;Pakistan&lt;/value&gt; </a:t>
            </a:r>
          </a:p>
          <a:p>
            <a:pPr>
              <a:buNone/>
            </a:pPr>
            <a:r>
              <a:rPr lang="en-US" dirty="0" smtClean="0"/>
              <a:t>&lt;/list&gt; &lt;/property&gt;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153400" cy="5943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&lt;!-- Passing bean reference for </a:t>
            </a:r>
            <a:r>
              <a:rPr lang="en-US" dirty="0" err="1" smtClean="0"/>
              <a:t>java.util.Set</a:t>
            </a:r>
            <a:r>
              <a:rPr lang="en-US" dirty="0" smtClean="0"/>
              <a:t> --&gt;</a:t>
            </a:r>
          </a:p>
          <a:p>
            <a:pPr>
              <a:buNone/>
            </a:pPr>
            <a:r>
              <a:rPr lang="en-US" dirty="0" smtClean="0"/>
              <a:t> &lt;property name="</a:t>
            </a:r>
            <a:r>
              <a:rPr lang="en-US" dirty="0" err="1" smtClean="0"/>
              <a:t>addressSet</a:t>
            </a:r>
            <a:r>
              <a:rPr lang="en-US" dirty="0" smtClean="0"/>
              <a:t>"&gt; </a:t>
            </a:r>
          </a:p>
          <a:p>
            <a:pPr>
              <a:buNone/>
            </a:pPr>
            <a:r>
              <a:rPr lang="en-US" dirty="0" smtClean="0"/>
              <a:t>&lt;set&gt; &lt;ref bean="address1"/&gt; </a:t>
            </a:r>
          </a:p>
          <a:p>
            <a:pPr>
              <a:buNone/>
            </a:pPr>
            <a:r>
              <a:rPr lang="en-US" dirty="0" smtClean="0"/>
              <a:t>&lt;ref bean="address2"/&gt; &lt;value&gt;Pakistan&lt;/value&gt;</a:t>
            </a:r>
          </a:p>
          <a:p>
            <a:pPr>
              <a:buNone/>
            </a:pPr>
            <a:r>
              <a:rPr lang="en-US" dirty="0" smtClean="0"/>
              <a:t> &lt;/set&gt; &lt;/property&gt;</a:t>
            </a:r>
          </a:p>
          <a:p>
            <a:pPr>
              <a:buNone/>
            </a:pPr>
            <a:r>
              <a:rPr lang="en-US" dirty="0" smtClean="0"/>
              <a:t> &lt;!-- Passing bean reference for </a:t>
            </a:r>
            <a:r>
              <a:rPr lang="en-US" dirty="0" err="1" smtClean="0"/>
              <a:t>java.util.Map</a:t>
            </a:r>
            <a:r>
              <a:rPr lang="en-US" dirty="0" smtClean="0"/>
              <a:t> --&gt;</a:t>
            </a:r>
          </a:p>
          <a:p>
            <a:pPr>
              <a:buNone/>
            </a:pPr>
            <a:r>
              <a:rPr lang="en-US" dirty="0" smtClean="0"/>
              <a:t> &lt;property name="</a:t>
            </a:r>
            <a:r>
              <a:rPr lang="en-US" dirty="0" err="1" smtClean="0"/>
              <a:t>addressMap</a:t>
            </a:r>
            <a:r>
              <a:rPr lang="en-US" dirty="0" smtClean="0"/>
              <a:t>"&gt; </a:t>
            </a:r>
          </a:p>
          <a:p>
            <a:pPr>
              <a:buNone/>
            </a:pPr>
            <a:r>
              <a:rPr lang="en-US" dirty="0" smtClean="0"/>
              <a:t>&lt;map&gt;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entry key="one" value="INDIA"/&gt; </a:t>
            </a:r>
          </a:p>
          <a:p>
            <a:pPr>
              <a:buNone/>
            </a:pPr>
            <a:r>
              <a:rPr lang="en-US" dirty="0" smtClean="0"/>
              <a:t>&lt;entry key ="two" value-ref="address1"/&gt; </a:t>
            </a:r>
          </a:p>
          <a:p>
            <a:pPr>
              <a:buNone/>
            </a:pPr>
            <a:r>
              <a:rPr lang="en-US" dirty="0" smtClean="0"/>
              <a:t>&lt;entry key ="three" value-ref="address2"/&gt; </a:t>
            </a:r>
          </a:p>
          <a:p>
            <a:pPr>
              <a:buNone/>
            </a:pPr>
            <a:r>
              <a:rPr lang="en-US" dirty="0" smtClean="0"/>
              <a:t>&lt;/map&gt;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smtClean="0"/>
              <a:t>property&gt; </a:t>
            </a:r>
          </a:p>
          <a:p>
            <a:pPr>
              <a:buNone/>
            </a:pPr>
            <a:r>
              <a:rPr lang="en-US" dirty="0" smtClean="0"/>
              <a:t>&lt;/bean&gt; &lt;/beans&gt;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Injecting null and empty string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&lt;bean id="..." class="</a:t>
            </a:r>
            <a:r>
              <a:rPr lang="en-US" dirty="0" err="1" smtClean="0"/>
              <a:t>exampleBean</a:t>
            </a:r>
            <a:r>
              <a:rPr lang="en-US" dirty="0" smtClean="0"/>
              <a:t>"&gt; &lt;property name="email" value=""/&gt; &lt;/bean&gt;</a:t>
            </a:r>
          </a:p>
          <a:p>
            <a:endParaRPr lang="en-US" dirty="0"/>
          </a:p>
          <a:p>
            <a:r>
              <a:rPr lang="en-US" dirty="0" smtClean="0"/>
              <a:t>&lt;bean id="..." class="</a:t>
            </a:r>
            <a:r>
              <a:rPr lang="en-US" dirty="0" err="1" smtClean="0"/>
              <a:t>exampleBean</a:t>
            </a:r>
            <a:r>
              <a:rPr lang="en-US" dirty="0" smtClean="0"/>
              <a:t>"&gt; &lt;property name="email"&gt;&lt;null/&gt;&lt;/property&gt; &lt;/bean&gt;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7659687" cy="1168400"/>
          </a:xfrm>
        </p:spPr>
        <p:txBody>
          <a:bodyPr/>
          <a:lstStyle/>
          <a:p>
            <a:pPr algn="ctr"/>
            <a:r>
              <a:rPr lang="en-IN" dirty="0" smtClean="0"/>
              <a:t>Next Topic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14600" y="4343400"/>
            <a:ext cx="6135687" cy="381001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dirty="0" smtClean="0"/>
              <a:t>Auto wiring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Bean in Spring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objects that form the backbone of your application and that are managed by the Spring IoC container are called beans. </a:t>
            </a:r>
          </a:p>
          <a:p>
            <a:r>
              <a:rPr lang="en-US" dirty="0" smtClean="0"/>
              <a:t>A bean is an object that is instantiated, assembled, and otherwise managed by a Spring IoC container.</a:t>
            </a:r>
          </a:p>
          <a:p>
            <a:r>
              <a:rPr lang="en-US" dirty="0" smtClean="0"/>
              <a:t> These beans are created with the configuration metadata that you supply to the container, for example, in the form of XML &lt;bean/&gt; definitions which you have already seen in previous chapters.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Attributes of Bean Configuration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423913"/>
              </p:ext>
            </p:extLst>
          </p:nvPr>
        </p:nvGraphicFramePr>
        <p:xfrm>
          <a:off x="152400" y="1143000"/>
          <a:ext cx="7772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338"/>
                <a:gridCol w="6178062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This attribute is mandatory and specify the bean class to be used to create the bean.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This attribute specifies the bean identifier uniquely. In XML-based configuration metadata, you use the id and/or name attributes to specify the bean identifier(s).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attribute specifies the scope of the objects created from a particular bean definition and it will be discussed in bean scopes chapter.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constructor-arg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used to inject the dependencies and will be discussed in next chapters.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properties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used to inject the dependencies and will be discussed in next chapters.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05600" y="5715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Continued….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 of Bean Configuration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59435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91441" marR="9144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autowiring</a:t>
                      </a:r>
                      <a:r>
                        <a:rPr lang="en-US" dirty="0"/>
                        <a:t> mode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used to inject the dependencies and will be discussed in next chapters.</a:t>
                      </a:r>
                    </a:p>
                  </a:txBody>
                  <a:tcPr marL="91441" marR="9144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lazy-initialization mode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lazy-initialized bean tells the IoC container to create a bean instance when it is first requested, rather than at startup.</a:t>
                      </a:r>
                    </a:p>
                  </a:txBody>
                  <a:tcPr marL="91441" marR="9144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initialization method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callback to be called just after all necessary properties on the bean have been set by the container. It will be discussed in bean life cycle chapter.</a:t>
                      </a:r>
                    </a:p>
                  </a:txBody>
                  <a:tcPr marL="91441" marR="91441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destruction method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callback to be used when the container containing the bean is destroyed. It will be discussed in bean life cycle chapter.</a:t>
                      </a:r>
                    </a:p>
                  </a:txBody>
                  <a:tcPr marL="91441" marR="91441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Configuration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based configuration file.</a:t>
            </a:r>
          </a:p>
          <a:p>
            <a:r>
              <a:rPr lang="en-US" dirty="0" smtClean="0"/>
              <a:t>Annotation-based configuration</a:t>
            </a:r>
          </a:p>
          <a:p>
            <a:r>
              <a:rPr lang="en-US" dirty="0" smtClean="0"/>
              <a:t>Java-based configuration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931</TotalTime>
  <Words>2719</Words>
  <Application>Microsoft Office PowerPoint</Application>
  <PresentationFormat>On-screen Show (4:3)</PresentationFormat>
  <Paragraphs>405</Paragraphs>
  <Slides>54</Slides>
  <Notes>2</Notes>
  <HiddenSlides>16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Executive</vt:lpstr>
      <vt:lpstr>What is IOC</vt:lpstr>
      <vt:lpstr>Objective</vt:lpstr>
      <vt:lpstr>Inversion of Control </vt:lpstr>
      <vt:lpstr>Types of dependency injections</vt:lpstr>
      <vt:lpstr>Setter Injection</vt:lpstr>
      <vt:lpstr>What is Bean in Spring </vt:lpstr>
      <vt:lpstr>Attributes of Bean Configuration</vt:lpstr>
      <vt:lpstr>Attributes of Bean Configuration</vt:lpstr>
      <vt:lpstr>Spring Configuration Metadata</vt:lpstr>
      <vt:lpstr>Scope of the Bean</vt:lpstr>
      <vt:lpstr>Types of IOC Container</vt:lpstr>
      <vt:lpstr>BeanFactory</vt:lpstr>
      <vt:lpstr>ApplicationContext</vt:lpstr>
      <vt:lpstr>Let Us Implement Spring code</vt:lpstr>
      <vt:lpstr>WelcomeBean.java</vt:lpstr>
      <vt:lpstr>ClientLogic.java</vt:lpstr>
      <vt:lpstr>Spconfig.xml</vt:lpstr>
      <vt:lpstr>Life cycle of Spring Bean</vt:lpstr>
      <vt:lpstr>Life cycle of Spring</vt:lpstr>
      <vt:lpstr>Init-Callback</vt:lpstr>
      <vt:lpstr>Init-callback</vt:lpstr>
      <vt:lpstr>Destruction callbacks</vt:lpstr>
      <vt:lpstr>Destruction callbacks</vt:lpstr>
      <vt:lpstr>Let us code using Life cycle of Bean</vt:lpstr>
      <vt:lpstr>HelloWorld.java </vt:lpstr>
      <vt:lpstr>Main.java</vt:lpstr>
      <vt:lpstr>Beans.xml</vt:lpstr>
      <vt:lpstr>Default initialization and destroy methods</vt:lpstr>
      <vt:lpstr>Spring Bean Post Processors</vt:lpstr>
      <vt:lpstr>Example</vt:lpstr>
      <vt:lpstr>HelloWorld.java</vt:lpstr>
      <vt:lpstr>InitHelloWorld.java</vt:lpstr>
      <vt:lpstr>MainApp.java</vt:lpstr>
      <vt:lpstr>Beans.xml</vt:lpstr>
      <vt:lpstr>Constructor Injection In Spring</vt:lpstr>
      <vt:lpstr>Example </vt:lpstr>
      <vt:lpstr>DemoBean.java</vt:lpstr>
      <vt:lpstr>Beans.xml</vt:lpstr>
      <vt:lpstr>Interface Injection</vt:lpstr>
      <vt:lpstr>Car.java</vt:lpstr>
      <vt:lpstr>EngineMountable.java</vt:lpstr>
      <vt:lpstr>DI Using Collections</vt:lpstr>
      <vt:lpstr>Collection Categories</vt:lpstr>
      <vt:lpstr>JavaCollection.java</vt:lpstr>
      <vt:lpstr>PowerPoint Presentation</vt:lpstr>
      <vt:lpstr>PowerPoint Presentation</vt:lpstr>
      <vt:lpstr>MainApp.java</vt:lpstr>
      <vt:lpstr>Beans.xml</vt:lpstr>
      <vt:lpstr>PowerPoint Presentation</vt:lpstr>
      <vt:lpstr>PowerPoint Presentation</vt:lpstr>
      <vt:lpstr>Injecting Bean References</vt:lpstr>
      <vt:lpstr>PowerPoint Presentation</vt:lpstr>
      <vt:lpstr>Injecting null and empty string values</vt:lpstr>
      <vt:lpstr>Next Topic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Dependancy Injection</dc:title>
  <dc:subject>IOC</dc:subject>
  <dc:creator>bhimsen</dc:creator>
  <cp:lastModifiedBy>Bhimsen</cp:lastModifiedBy>
  <cp:revision>82</cp:revision>
  <dcterms:created xsi:type="dcterms:W3CDTF">2014-03-18T05:51:32Z</dcterms:created>
  <dcterms:modified xsi:type="dcterms:W3CDTF">2019-08-21T11:09:31Z</dcterms:modified>
</cp:coreProperties>
</file>