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2219F-9741-4232-A3AF-369A6F9D90FB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88C0F-74E4-408E-B10C-2DCAD6EEC2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AE0B9C64-7D57-4CD4-88DB-B9CD23D38D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9940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1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67D0028E-EB19-4CB5-825E-6401E1D3FB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0964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5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036B4550-7BCE-4686-86B7-5556BC9AE15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1988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9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E8BB6945-FFB7-47A7-9D02-F94ABD9435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3012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3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F84CECC2-A556-4EF6-B35E-36C19DD328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4036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7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1EF07C87-5E56-4B34-983F-4AC5C399CEA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5060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1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0DCB76EE-E2D8-49A8-BEBB-28F59ACC9E8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6084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5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8B64F741-EEC9-44A3-A664-78F26F1D8B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7108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9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0A1C2DC9-C08F-4BA7-A6ED-B9C74E3D60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8132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3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8E73E0F2-B14D-4585-BF17-A0935411C3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19043F8C-8F7C-4F05-9936-39B2614C36C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3F76B65A-6334-425B-BC27-4F543A9E6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8AF8C2D3-64B4-4143-A3BE-C24D6557959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2772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3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A75C0716-4BCD-4E04-9B00-D98EA46C61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3796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7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F131242B-3921-4F13-96C9-EF7E832CC5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8CE1198C-8BBC-4046-A75B-ADFFEA14E9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5844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5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ACCBC353-2F66-49CC-BEE1-7DFF84A368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6868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9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 4"/>
          <p:cNvSpPr>
            <a:spLocks noGrp="1"/>
          </p:cNvSpPr>
          <p:nvPr/>
        </p:nvSpPr>
        <p:spPr bwMode="auto">
          <a:xfrm>
            <a:off x="537241" y="5199898"/>
            <a:ext cx="5828677" cy="31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99" tIns="12699" rIns="12699" bIns="12699"/>
          <a:lstStyle/>
          <a:p>
            <a:pPr defTabSz="449565" eaLnBrk="0" hangingPunct="0">
              <a:spcBef>
                <a:spcPts val="393"/>
              </a:spcBef>
              <a:buSzPct val="100000"/>
            </a:pPr>
            <a:endParaRPr lang="en-US" sz="1200" b="1" dirty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3A6A01E3-D664-4E79-B855-4AFA30A5B7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7892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3" name="Notes Placeholder 6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smtClean="0"/>
              <a:t>In the Person class the </a:t>
            </a:r>
            <a:r>
              <a:rPr lang="en-US" smtClean="0">
                <a:latin typeface="Courier New" pitchFamily="49" charset="0"/>
              </a:rPr>
              <a:t>setFirstName</a:t>
            </a:r>
            <a:r>
              <a:rPr lang="en-US" smtClean="0"/>
              <a:t> method:</a:t>
            </a:r>
          </a:p>
          <a:p>
            <a:pPr lvl="1"/>
            <a:r>
              <a:rPr lang="en-US" smtClean="0">
                <a:latin typeface="Courier New" pitchFamily="49" charset="0"/>
              </a:rPr>
              <a:t>public void setFirstName(String firstName) {</a:t>
            </a:r>
          </a:p>
          <a:p>
            <a:pPr lvl="1"/>
            <a:r>
              <a:rPr lang="en-US" smtClean="0">
                <a:latin typeface="Courier New" pitchFamily="49" charset="0"/>
              </a:rPr>
              <a:t>    this.firstName = firstName;</a:t>
            </a:r>
          </a:p>
          <a:p>
            <a:pPr lvl="1"/>
            <a:r>
              <a:rPr lang="en-US" smtClean="0">
                <a:latin typeface="Courier New" pitchFamily="49" charset="0"/>
              </a:rPr>
              <a:t>}</a:t>
            </a:r>
          </a:p>
          <a:p>
            <a:pPr lvl="1"/>
            <a:r>
              <a:rPr lang="en-US" smtClean="0"/>
              <a:t>Would be modified to return the </a:t>
            </a:r>
            <a:r>
              <a:rPr lang="en-US" smtClean="0">
                <a:latin typeface="Courier New" pitchFamily="49" charset="0"/>
              </a:rPr>
              <a:t>this</a:t>
            </a:r>
            <a:r>
              <a:rPr lang="en-US" smtClean="0"/>
              <a:t> Person:</a:t>
            </a:r>
          </a:p>
          <a:p>
            <a:pPr lvl="1"/>
            <a:r>
              <a:rPr lang="en-US" smtClean="0">
                <a:latin typeface="Courier New" pitchFamily="49" charset="0"/>
              </a:rPr>
              <a:t>public Person setFirstName(String firstName) {</a:t>
            </a:r>
          </a:p>
          <a:p>
            <a:pPr lvl="1"/>
            <a:r>
              <a:rPr lang="en-US" smtClean="0">
                <a:latin typeface="Courier New" pitchFamily="49" charset="0"/>
              </a:rPr>
              <a:t>    this.firstName = firstName;</a:t>
            </a:r>
          </a:p>
          <a:p>
            <a:pPr lvl="1"/>
            <a:r>
              <a:rPr lang="en-US" smtClean="0">
                <a:latin typeface="Courier New" pitchFamily="49" charset="0"/>
              </a:rPr>
              <a:t>    return this;</a:t>
            </a:r>
          </a:p>
          <a:p>
            <a:pPr lvl="1"/>
            <a:r>
              <a:rPr lang="en-US" smtClean="0"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Java EE 6: Develop Web Services with JAX-WS &amp; JAX-RS   7 - </a:t>
            </a:r>
            <a:fld id="{99672B1A-A009-430D-95A4-6B5AD1DA4F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RESTful Clients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Jersey Client API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192338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Arial" charset="0"/>
              </a:rPr>
              <a:t>The Jersey Client API revolves around two entities: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WebResource</a:t>
            </a:r>
            <a:r>
              <a:rPr lang="en-US" smtClean="0"/>
              <a:t> instances represent JAX-RS resources.</a:t>
            </a:r>
          </a:p>
          <a:p>
            <a:pPr lvl="2"/>
            <a:r>
              <a:rPr lang="en-US" smtClean="0"/>
              <a:t>Communications between the client and the JAX-RS resource are encapsulated within these instances.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mtClean="0"/>
              <a:t> defines a configuration point for the Jersey run time. It also acts as a factory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WebResources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Simplest Jersey Client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gray">
          <a:xfrm>
            <a:off x="622300" y="1524000"/>
            <a:ext cx="7886700" cy="44196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SimplestJerseyClient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main( String[] args 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3    String contextURL = "http://localhost:8080/jaxrs";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4    String resourcePath = "/airports";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5    String requestPath = "/numAirports";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6    String urlString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7  	   contextURL + resourcePath + requestPath;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8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 client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9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WebResource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urlString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11   String result =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String.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12   System.out.println( "Result: " + result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13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14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Customizing Request Message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395538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WebResource</a:t>
            </a:r>
            <a:r>
              <a:rPr lang="en-US" smtClean="0">
                <a:latin typeface="Arial" charset="0"/>
              </a:rPr>
              <a:t> allows the application to customize:</a:t>
            </a:r>
          </a:p>
          <a:p>
            <a:pPr lvl="1"/>
            <a:r>
              <a:rPr lang="en-US" smtClean="0"/>
              <a:t>An HTTP method used by request</a:t>
            </a:r>
          </a:p>
          <a:p>
            <a:pPr lvl="2"/>
            <a:r>
              <a:rPr lang="en-US" smtClean="0"/>
              <a:t>Including payload, when the method allows it</a:t>
            </a:r>
          </a:p>
          <a:p>
            <a:pPr lvl="1"/>
            <a:r>
              <a:rPr lang="en-US" smtClean="0"/>
              <a:t>Request Headers</a:t>
            </a:r>
          </a:p>
          <a:p>
            <a:pPr lvl="1"/>
            <a:r>
              <a:rPr lang="en-US" smtClean="0"/>
              <a:t>Query Parameters</a:t>
            </a:r>
          </a:p>
          <a:p>
            <a:pPr lvl="1"/>
            <a:r>
              <a:rPr lang="en-US" smtClean="0"/>
              <a:t>Request Cookies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QueryParam</a:t>
            </a:r>
            <a:r>
              <a:rPr lang="en-US" smtClean="0"/>
              <a:t> Jersey Client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gray">
          <a:xfrm>
            <a:off x="622300" y="1219200"/>
            <a:ext cx="7886700" cy="48768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QueryParamJerseyClient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main( String[] args 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3    String contextURL = "http://localhost:8080/jaxrs";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4    String resourcePath = "/airports";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5    String requestPath = "/codeByName";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6    String name = "LaGuardia"; // </a:t>
            </a:r>
            <a:r>
              <a:rPr lang="en-US" sz="1600" i="1">
                <a:latin typeface="Courier New" pitchFamily="49" charset="0"/>
                <a:cs typeface="Courier New" pitchFamily="49" charset="0"/>
              </a:rPr>
              <a:t>No URL-Encoding!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7    String urlString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8  	   contextURL + resourcePath + requestPath;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9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 client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WebResource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11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urlString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12   String result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13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queryParam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("name",name).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14   System.out.println( "Result: " + result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15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16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WebResource.get</a:t>
            </a:r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524125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WebResource.get</a:t>
            </a:r>
            <a:r>
              <a:rPr lang="en-US" smtClean="0"/>
              <a:t> accepts a type (or a list of types) to use when creating the value to return to the caller. The types accepted as parameters include:</a:t>
            </a:r>
          </a:p>
          <a:p>
            <a:pPr lvl="2"/>
            <a:r>
              <a:rPr lang="en-US" smtClean="0"/>
              <a:t>Classes with a constructor that accepts a single String</a:t>
            </a:r>
          </a:p>
          <a:p>
            <a:pPr lvl="2"/>
            <a:r>
              <a:rPr lang="en-US" smtClean="0"/>
              <a:t>JAXB classes</a:t>
            </a:r>
          </a:p>
          <a:p>
            <a:pPr lvl="1"/>
            <a:r>
              <a:rPr lang="en-US" smtClean="0"/>
              <a:t>It is also possible to specify the representation that the client expects for the payload of the reply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Specifying Expected Return Type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gray">
          <a:xfrm>
            <a:off x="622300" y="1600200"/>
            <a:ext cx="7886700" cy="44196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JSONObjectJerseyClient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main( String[] args 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3    String urlString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4     "http://localhost:8080/jaxrs/airports/byCode/LGA";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5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 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6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WebResource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(urlString);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8    Airport result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10    .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accept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"application/json"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11    .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Airport.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12   System.out.println( "Result: " + result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13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14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Submitting Form Data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gray">
          <a:xfrm>
            <a:off x="622300" y="1219200"/>
            <a:ext cx="7886700" cy="48006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FormSubmitJerseyClient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main( String[] args 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3    String url = "http://localhost:8080/jaxrs/airports/add";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4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 client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5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WebResource resource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(url);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6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MultivaluedMap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&lt;String,String&gt; params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MultivaluedMapImpl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8    params.add( "code", "JFK"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9    params.add( "name", "John_F._Kennedy_Airport"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   String result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12     .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"application/x-www-form-urlencoded"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13     .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String.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 params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14   System.out.println( "Result:_" + result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15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16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Obtaining Reply Metadata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3272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ClientResponse</a:t>
            </a:r>
            <a:r>
              <a:rPr lang="en-US" smtClean="0">
                <a:latin typeface="Arial" charset="0"/>
              </a:rPr>
              <a:t> represents the complete reply message received by the client. Its API allows the application to access:</a:t>
            </a:r>
          </a:p>
          <a:p>
            <a:pPr lvl="1"/>
            <a:r>
              <a:rPr lang="en-US" smtClean="0"/>
              <a:t>Status code</a:t>
            </a:r>
          </a:p>
          <a:p>
            <a:pPr lvl="1"/>
            <a:r>
              <a:rPr lang="en-US" smtClean="0"/>
              <a:t>Message payload</a:t>
            </a:r>
          </a:p>
          <a:p>
            <a:pPr lvl="1"/>
            <a:r>
              <a:rPr lang="en-US" smtClean="0"/>
              <a:t>Response Headers</a:t>
            </a:r>
          </a:p>
          <a:p>
            <a:pPr lvl="1"/>
            <a:r>
              <a:rPr lang="en-US" smtClean="0"/>
              <a:t>Response Cookies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Obtaining Reply Metadata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622300" y="1219200"/>
            <a:ext cx="7886700" cy="48006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ClientResponseJerseyClient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main( String[] args 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3    String urlString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4      "http://localhost:8080/jaxrs/airports/byCode/LGA";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5    Client client = Client.create();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6    WebResource resource = client.resource(urlString);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7 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ClientResponse response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8  	resource.accept( "application/json"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9  	.get(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ClientResponse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   System.out.println("Code: " +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11 		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getStatus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12   System.out.println("Result: " +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13 		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getEntity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(Airport.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14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15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Jersey Client API Filters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8593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mtClean="0"/>
              <a:t>Filters allow clients to perform common operations on any JAX-RS interaction, independent of which particular interaction they each are.</a:t>
            </a:r>
          </a:p>
          <a:p>
            <a:pPr lvl="1"/>
            <a:r>
              <a:rPr lang="en-US" smtClean="0"/>
              <a:t>Filters are similar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ServletFilter</a:t>
            </a:r>
            <a:r>
              <a:rPr lang="en-US" smtClean="0"/>
              <a:t> in the Servlet specification,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mtClean="0"/>
              <a:t> in the JAX-WS specification.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920875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latin typeface="Arial" charset="0"/>
              </a:rPr>
              <a:t>After completing this lesson, you should be able to do the following:</a:t>
            </a:r>
          </a:p>
          <a:p>
            <a:pPr lvl="1"/>
            <a:r>
              <a:rPr lang="en-US" smtClean="0"/>
              <a:t>Use Java SE APIs to make HTTP requests</a:t>
            </a:r>
          </a:p>
          <a:p>
            <a:pPr lvl="1"/>
            <a:r>
              <a:rPr lang="en-US" smtClean="0"/>
              <a:t>Use Jersey Client APIs to make HTTP requests</a:t>
            </a:r>
          </a:p>
          <a:p>
            <a:pPr lvl="1"/>
            <a:r>
              <a:rPr lang="en-US" smtClean="0"/>
              <a:t>Process XML and JSON in a RESTful web service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Client with Logging Filter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gray">
          <a:xfrm>
            <a:off x="622300" y="1447800"/>
            <a:ext cx="7886700" cy="4452938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LoggingClient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main( String[] args 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3    String urlString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4  	"http://localhost:8080/jaxrs/airports/byCode/LGA";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5    Client client = Client.create();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6    client.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addFilter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LoggingFilter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7    WebResource resource = client.resource(urlString);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8    Airport result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9  	resource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 	.accept( "application/json"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11 	.get( Airport.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12   System.out.println( "Result:_" + result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13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14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with Web Servers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530475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mtClean="0"/>
              <a:t>Java provides a simple mechanism for communicating with HTTP servers via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mtClean="0"/>
              <a:t> objects and their associated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URLConnections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Jersey provides a client API for convenient access to JAX-RS web services.</a:t>
            </a:r>
          </a:p>
          <a:p>
            <a:pPr lvl="1"/>
            <a:r>
              <a:rPr lang="en-US" smtClean="0"/>
              <a:t>Third-party libraries, such as Apache’s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HttpClient</a:t>
            </a:r>
            <a:r>
              <a:rPr lang="en-US" smtClean="0"/>
              <a:t>, provide finer-grained access to HTTP servers.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Simplest Java Client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gray">
          <a:xfrm>
            <a:off x="622300" y="1524000"/>
            <a:ext cx="7886700" cy="43434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SimplestClient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main( String[] args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3 	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4    String contextURL = "http://localhost:8080/jaxrs";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5    String resourcePath = "/airports";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6    String requestPath = "/numAirports";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7    String urlString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8  	contextURL + resourcePath + requestPath;</a:t>
            </a:r>
          </a:p>
          <a:p>
            <a:r>
              <a:rPr lang="nn-NO" sz="1600">
                <a:latin typeface="Courier New" pitchFamily="49" charset="0"/>
                <a:cs typeface="Courier New" pitchFamily="49" charset="0"/>
              </a:rPr>
              <a:t>9    </a:t>
            </a:r>
            <a:r>
              <a:rPr lang="nn-NO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 = 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( urlString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10   InputStream result = (InputStream)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getContent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11   Scanner scanner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Scanner( result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12   System.out.println( "Result:_" + scanner.next()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13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14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PathParam</a:t>
            </a:r>
            <a:r>
              <a:rPr lang="en-US" smtClean="0"/>
              <a:t> Java Client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gray">
          <a:xfrm>
            <a:off x="622300" y="1219200"/>
            <a:ext cx="7886700" cy="48006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PathParamClient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 String[]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 	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contextURL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"http://localhost:8080/jaxrs";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resourcePath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"/airports";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6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nameByCode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7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"LGA"; 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need URL-encoding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8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urlString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9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contextURL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resourcePath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requestPath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10   </a:t>
            </a:r>
            <a:r>
              <a:rPr lang="nn-NO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 url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n-NO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 urlString 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getContent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reader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(result));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"Result:_"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reader.readLine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15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FormParam</a:t>
            </a:r>
            <a:r>
              <a:rPr lang="en-US" smtClean="0"/>
              <a:t> Java Client</a:t>
            </a:r>
          </a:p>
        </p:txBody>
      </p:sp>
      <p:sp>
        <p:nvSpPr>
          <p:cNvPr id="8195" name="Content Placeholder 8"/>
          <p:cNvSpPr>
            <a:spLocks noGrp="1"/>
          </p:cNvSpPr>
          <p:nvPr>
            <p:ph idx="1"/>
          </p:nvPr>
        </p:nvSpPr>
        <p:spPr>
          <a:xfrm>
            <a:off x="609600" y="5656263"/>
            <a:ext cx="7918450" cy="363537"/>
          </a:xfrm>
        </p:spPr>
        <p:txBody>
          <a:bodyPr>
            <a:normAutofit fontScale="70000" lnSpcReduction="20000"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mtClean="0">
                <a:latin typeface="Arial" charset="0"/>
              </a:rPr>
              <a:t> provides more control.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gray">
          <a:xfrm>
            <a:off x="622300" y="990600"/>
            <a:ext cx="7886700" cy="44958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>
                <a:latin typeface="Courier New" pitchFamily="49" charset="0"/>
                <a:cs typeface="Courier New" pitchFamily="49" charset="0"/>
              </a:rPr>
              <a:t> FormParamClient 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main( String[] args )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3  	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4     String contextURL = "http://localhost:8080/jaxrs";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5     String resourcePath = "/airports";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6     String requestPath = "/add";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7     String code = "LGA";        // </a:t>
            </a:r>
            <a:r>
              <a:rPr lang="en-US" i="1">
                <a:latin typeface="Courier New" pitchFamily="49" charset="0"/>
                <a:cs typeface="Courier New" pitchFamily="49" charset="0"/>
              </a:rPr>
              <a:t>need URL-encoding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8     String name = "LaGuardia"; // </a:t>
            </a:r>
            <a:r>
              <a:rPr lang="en-US" i="1">
                <a:latin typeface="Courier New" pitchFamily="49" charset="0"/>
                <a:cs typeface="Courier New" pitchFamily="49" charset="0"/>
              </a:rPr>
              <a:t>need URL-encoding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9     String urlString =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10 	     contextURL + resourcePath + requestPath;</a:t>
            </a:r>
          </a:p>
          <a:p>
            <a:r>
              <a:rPr lang="nn-NO">
                <a:latin typeface="Courier New" pitchFamily="49" charset="0"/>
                <a:cs typeface="Courier New" pitchFamily="49" charset="0"/>
              </a:rPr>
              <a:t>11    </a:t>
            </a:r>
            <a:r>
              <a:rPr lang="nn-NO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 url </a:t>
            </a:r>
            <a:r>
              <a:rPr lang="nn-NO">
                <a:latin typeface="Courier New" pitchFamily="49" charset="0"/>
                <a:cs typeface="Courier New" pitchFamily="49" charset="0"/>
              </a:rPr>
              <a:t>= </a:t>
            </a:r>
            <a:r>
              <a:rPr lang="nn-NO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nn-NO">
                <a:latin typeface="Courier New" pitchFamily="49" charset="0"/>
                <a:cs typeface="Courier New" pitchFamily="49" charset="0"/>
              </a:rPr>
              <a:t> </a:t>
            </a:r>
            <a:r>
              <a:rPr lang="nn-NO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nn-NO">
                <a:latin typeface="Courier New" pitchFamily="49" charset="0"/>
                <a:cs typeface="Courier New" pitchFamily="49" charset="0"/>
              </a:rPr>
              <a:t>( urlString );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12   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HttpURLConnection connection </a:t>
            </a:r>
            <a:r>
              <a:rPr lang="en-US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13 	     (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>
                <a:latin typeface="Courier New" pitchFamily="49" charset="0"/>
                <a:cs typeface="Courier New" pitchFamily="49" charset="0"/>
              </a:rPr>
              <a:t>)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>
                <a:latin typeface="Courier New" pitchFamily="49" charset="0"/>
                <a:cs typeface="Courier New" pitchFamily="49" charset="0"/>
              </a:rPr>
              <a:t>.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openConnection</a:t>
            </a:r>
            <a:r>
              <a:rPr lang="en-US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FormParam</a:t>
            </a:r>
            <a:r>
              <a:rPr lang="en-US" smtClean="0"/>
              <a:t> Java Client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gray">
          <a:xfrm>
            <a:off x="622300" y="1524000"/>
            <a:ext cx="7886700" cy="4572000"/>
          </a:xfrm>
          <a:prstGeom prst="rect">
            <a:avLst/>
          </a:prstGeom>
          <a:solidFill>
            <a:srgbClr val="CC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2075" tIns="9144" rIns="92075" bIns="9144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14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setRequestMethod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"POST"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setAllowUserInteraction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16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setDoOutput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17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setDoInput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19   OutputStream os =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getOutputStream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20   PrintWriter writer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PrintWriter( os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21   writer.print( "code=" + code + "&amp;name=" + name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22   writer.close();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23   InputStream result =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getInputStream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24   BufferedReader reader =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25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BufferedReader(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InputStreamReader(result)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26   System.out.println( "Result: " + reader.readLine() 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27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28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 of the Simple Approach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2606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mtClean="0"/>
              <a:t>Requires explicit matching of URL rewrite rules:</a:t>
            </a:r>
          </a:p>
          <a:p>
            <a:pPr lvl="2"/>
            <a:r>
              <a:rPr lang="en-US" smtClean="0"/>
              <a:t>To avoid invalid URLs, parameters may need to be provided using URL-encoding.</a:t>
            </a:r>
          </a:p>
          <a:p>
            <a:pPr lvl="1"/>
            <a:r>
              <a:rPr lang="en-US" smtClean="0"/>
              <a:t>Requires some awareness of the structure of HTTP messages</a:t>
            </a:r>
          </a:p>
          <a:p>
            <a:pPr lvl="1"/>
            <a:r>
              <a:rPr lang="en-US" smtClean="0"/>
              <a:t>Requires low-level I/O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ChangeArrowheads="1"/>
          </p:cNvSpPr>
          <p:nvPr/>
        </p:nvSpPr>
        <p:spPr bwMode="auto">
          <a:xfrm>
            <a:off x="609600" y="4191000"/>
            <a:ext cx="7924800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2050"/>
          <p:cNvSpPr>
            <a:spLocks noChangeArrowheads="1"/>
          </p:cNvSpPr>
          <p:nvPr/>
        </p:nvSpPr>
        <p:spPr bwMode="auto">
          <a:xfrm>
            <a:off x="609600" y="2209800"/>
            <a:ext cx="7924800" cy="1600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Chaining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43592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>
                <a:latin typeface="Arial" charset="0"/>
              </a:rPr>
              <a:t>Method chaining is a programming idiom commonly used by Jersey. For any method that returns </a:t>
            </a:r>
            <a:r>
              <a:rPr lang="en-US" smtClean="0">
                <a:latin typeface="Courier New" pitchFamily="49" charset="0"/>
              </a:rPr>
              <a:t>void</a:t>
            </a:r>
            <a:r>
              <a:rPr lang="en-US" smtClean="0">
                <a:latin typeface="Arial" charset="0"/>
              </a:rPr>
              <a:t>, instead return </a:t>
            </a:r>
            <a:r>
              <a:rPr lang="en-US" smtClean="0">
                <a:latin typeface="Courier New" pitchFamily="49" charset="0"/>
              </a:rPr>
              <a:t>this</a:t>
            </a:r>
            <a:r>
              <a:rPr lang="en-US" smtClean="0">
                <a:latin typeface="Arial" charset="0"/>
              </a:rPr>
              <a:t>.</a:t>
            </a:r>
          </a:p>
          <a:p>
            <a:r>
              <a:rPr lang="en-US" smtClean="0">
                <a:latin typeface="Courier New" pitchFamily="49" charset="0"/>
              </a:rPr>
              <a:t>Person p1 = new Person();</a:t>
            </a:r>
          </a:p>
          <a:p>
            <a:r>
              <a:rPr lang="en-US" smtClean="0">
                <a:latin typeface="Courier New" pitchFamily="49" charset="0"/>
              </a:rPr>
              <a:t>p1.setFirstName("Sherlock");</a:t>
            </a:r>
          </a:p>
          <a:p>
            <a:r>
              <a:rPr lang="en-US" smtClean="0">
                <a:latin typeface="Courier New" pitchFamily="49" charset="0"/>
              </a:rPr>
              <a:t>p1.setLastName("Holmes");</a:t>
            </a:r>
          </a:p>
          <a:p>
            <a:r>
              <a:rPr lang="en-US" smtClean="0">
                <a:latin typeface="Courier New" pitchFamily="49" charset="0"/>
              </a:rPr>
              <a:t>p1.setAddress("221B Baker Street");</a:t>
            </a:r>
          </a:p>
          <a:p>
            <a:r>
              <a:rPr lang="en-US" smtClean="0">
                <a:latin typeface="Arial" charset="0"/>
              </a:rPr>
              <a:t>Can be replaced with:</a:t>
            </a:r>
          </a:p>
          <a:p>
            <a:r>
              <a:rPr lang="en-US" smtClean="0">
                <a:latin typeface="Courier New" pitchFamily="49" charset="0"/>
              </a:rPr>
              <a:t>Person p2 = new Person()</a:t>
            </a:r>
          </a:p>
          <a:p>
            <a:r>
              <a:rPr lang="en-US" smtClean="0">
                <a:latin typeface="Courier New" pitchFamily="49" charset="0"/>
              </a:rPr>
              <a:t>        .setFirstName("Sherlock")</a:t>
            </a:r>
          </a:p>
          <a:p>
            <a:r>
              <a:rPr lang="en-US" smtClean="0">
                <a:latin typeface="Courier New" pitchFamily="49" charset="0"/>
              </a:rPr>
              <a:t>        .setLastName("Holmes")</a:t>
            </a:r>
          </a:p>
          <a:p>
            <a:r>
              <a:rPr lang="en-US" smtClean="0">
                <a:latin typeface="Courier New" pitchFamily="49" charset="0"/>
              </a:rPr>
              <a:t>        .setAddress("221B Baker Street");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1255</Words>
  <Application>Microsoft Office PowerPoint</Application>
  <PresentationFormat>On-screen Show (4:3)</PresentationFormat>
  <Paragraphs>238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Creating RESTful Clients in Java</vt:lpstr>
      <vt:lpstr>Objectives</vt:lpstr>
      <vt:lpstr>Communicating with Web Servers</vt:lpstr>
      <vt:lpstr>Simplest Java Client</vt:lpstr>
      <vt:lpstr>PathParam Java Client</vt:lpstr>
      <vt:lpstr>FormParam Java Client</vt:lpstr>
      <vt:lpstr>FormParam Java Client</vt:lpstr>
      <vt:lpstr>Drawbacks of the Simple Approach</vt:lpstr>
      <vt:lpstr>Method Chaining</vt:lpstr>
      <vt:lpstr>The Jersey Client API</vt:lpstr>
      <vt:lpstr>Simplest Jersey Client</vt:lpstr>
      <vt:lpstr>Customizing Request Message</vt:lpstr>
      <vt:lpstr>QueryParam Jersey Client</vt:lpstr>
      <vt:lpstr>WebResource.get</vt:lpstr>
      <vt:lpstr>Specifying Expected Return Type</vt:lpstr>
      <vt:lpstr>Submitting Form Data</vt:lpstr>
      <vt:lpstr>Obtaining Reply Metadata</vt:lpstr>
      <vt:lpstr>Obtaining Reply Metadata</vt:lpstr>
      <vt:lpstr>Jersey Client API Filters</vt:lpstr>
      <vt:lpstr>Simple Client with Logging Filter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RESTful Clients in Java</dc:title>
  <dc:creator>Bhimsen</dc:creator>
  <cp:lastModifiedBy>Bhimsen</cp:lastModifiedBy>
  <cp:revision>12</cp:revision>
  <dcterms:created xsi:type="dcterms:W3CDTF">2006-08-16T00:00:00Z</dcterms:created>
  <dcterms:modified xsi:type="dcterms:W3CDTF">2017-04-18T11:23:31Z</dcterms:modified>
</cp:coreProperties>
</file>