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5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CD6882-A253-4E5E-8E6C-F2117D6C1D6C}" type="datetimeFigureOut">
              <a:rPr lang="en-US" smtClean="0"/>
              <a:pPr/>
              <a:t>9/13/2019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27D993-761A-47BB-A277-EF4458938171}" type="slidenum">
              <a:rPr lang="en-US" smtClean="0"/>
              <a:pPr/>
              <a:t>‹#›</a:t>
            </a:fld>
            <a:endParaRPr lang="en-US"/>
          </a:p>
        </p:txBody>
      </p:sp>
    </p:spTree>
    <p:extLst>
      <p:ext uri="{BB962C8B-B14F-4D97-AF65-F5344CB8AC3E}">
        <p14:creationId xmlns:p14="http://schemas.microsoft.com/office/powerpoint/2010/main" val="3563298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2"/>
          <p:cNvSpPr>
            <a:spLocks noGrp="1" noRot="1" noChangeAspect="1" noTextEdit="1"/>
          </p:cNvSpPr>
          <p:nvPr>
            <p:ph type="sldImg"/>
          </p:nvPr>
        </p:nvSpPr>
        <p:spPr>
          <a:ln/>
        </p:spPr>
      </p:sp>
      <p:sp>
        <p:nvSpPr>
          <p:cNvPr id="33795" name="Notes Placeholder 3"/>
          <p:cNvSpPr>
            <a:spLocks noGrp="1"/>
          </p:cNvSpPr>
          <p:nvPr>
            <p:ph type="body" idx="1"/>
          </p:nvPr>
        </p:nvSpPr>
        <p:spPr>
          <a:noFill/>
          <a:ln/>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Notes Placeholder 4"/>
          <p:cNvSpPr>
            <a:spLocks noGrp="1"/>
          </p:cNvSpPr>
          <p:nvPr/>
        </p:nvSpPr>
        <p:spPr bwMode="auto">
          <a:xfrm>
            <a:off x="537241" y="5199898"/>
            <a:ext cx="5828677" cy="3151215"/>
          </a:xfrm>
          <a:prstGeom prst="rect">
            <a:avLst/>
          </a:prstGeom>
          <a:noFill/>
          <a:ln w="9525">
            <a:noFill/>
            <a:miter lim="800000"/>
            <a:headEnd/>
            <a:tailEnd/>
          </a:ln>
        </p:spPr>
        <p:txBody>
          <a:bodyPr lIns="12699" tIns="12699" rIns="12699" bIns="12699"/>
          <a:lstStyle/>
          <a:p>
            <a:pPr defTabSz="449565" eaLnBrk="0" hangingPunct="0">
              <a:spcBef>
                <a:spcPts val="393"/>
              </a:spcBef>
              <a:buSzPct val="100000"/>
            </a:pPr>
            <a:endParaRPr lang="en-US" sz="1200" b="1" dirty="0"/>
          </a:p>
        </p:txBody>
      </p:sp>
      <p:sp>
        <p:nvSpPr>
          <p:cNvPr id="30724" name="Footer Placeholder 4"/>
          <p:cNvSpPr>
            <a:spLocks noGrp="1"/>
          </p:cNvSpPr>
          <p:nvPr>
            <p:ph type="ftr" sz="quarter" idx="4"/>
          </p:nvPr>
        </p:nvSpPr>
        <p:spPr/>
        <p:txBody>
          <a:bodyPr/>
          <a:lstStyle/>
          <a:p>
            <a:pPr>
              <a:defRPr/>
            </a:pPr>
            <a:r>
              <a:rPr lang="en-US" smtClean="0"/>
              <a:t>Java EE 6: Develop Web Services with JAX-WS &amp; JAX-RS   6 - </a:t>
            </a:r>
            <a:fld id="{C7D2E0EC-4F3D-4571-838E-DDE0037C2D08}" type="slidenum">
              <a:rPr lang="en-US" smtClean="0"/>
              <a:pPr>
                <a:defRPr/>
              </a:pPr>
              <a:t>10</a:t>
            </a:fld>
            <a:endParaRPr lang="en-US"/>
          </a:p>
        </p:txBody>
      </p:sp>
      <p:sp>
        <p:nvSpPr>
          <p:cNvPr id="43012" name="Slide Image Placeholder 5"/>
          <p:cNvSpPr>
            <a:spLocks noGrp="1" noRot="1" noChangeAspect="1" noTextEdit="1"/>
          </p:cNvSpPr>
          <p:nvPr>
            <p:ph type="sldImg"/>
          </p:nvPr>
        </p:nvSpPr>
        <p:spPr>
          <a:ln/>
        </p:spPr>
      </p:sp>
      <p:sp>
        <p:nvSpPr>
          <p:cNvPr id="43013" name="Notes Placeholder 6"/>
          <p:cNvSpPr>
            <a:spLocks noGrp="1"/>
          </p:cNvSpPr>
          <p:nvPr>
            <p:ph type="body" idx="1"/>
          </p:nvPr>
        </p:nvSpPr>
        <p:spPr>
          <a:noFill/>
          <a:ln/>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Notes Placeholder 2"/>
          <p:cNvSpPr>
            <a:spLocks noGrp="1"/>
          </p:cNvSpPr>
          <p:nvPr>
            <p:ph type="body" idx="1"/>
          </p:nvPr>
        </p:nvSpPr>
        <p:spPr>
          <a:noFill/>
          <a:ln/>
        </p:spPr>
        <p:txBody>
          <a:bodyPr/>
          <a:lstStyle/>
          <a:p>
            <a:pPr lvl="1"/>
            <a:r>
              <a:rPr lang="en-US" smtClean="0"/>
              <a:t>There are several standard link relation types, http://www.iana.org/assignments/link-relations/link-relations.xml. You can read more about link headers at http://www.w3.org/wiki/LinkHeader. For information about how hyperlinking is evolving in Jersey and JAX-RS, see http://java.net/projects/jax-rs-spec/pages/Hypermedia.</a:t>
            </a:r>
          </a:p>
        </p:txBody>
      </p:sp>
      <p:sp>
        <p:nvSpPr>
          <p:cNvPr id="4" name="Footer Placeholder 3"/>
          <p:cNvSpPr>
            <a:spLocks noGrp="1"/>
          </p:cNvSpPr>
          <p:nvPr>
            <p:ph type="ftr" sz="quarter" idx="4"/>
          </p:nvPr>
        </p:nvSpPr>
        <p:spPr/>
        <p:txBody>
          <a:bodyPr/>
          <a:lstStyle/>
          <a:p>
            <a:pPr>
              <a:defRPr/>
            </a:pPr>
            <a:r>
              <a:rPr lang="en-US" smtClean="0"/>
              <a:t>Java EE 6: Develop Web Services with JAX-WS &amp; JAX-RS   6 - </a:t>
            </a:r>
            <a:fld id="{55ED3857-C78A-4DD9-9757-7822C91B1ED4}" type="slidenum">
              <a:rPr lang="en-US" smtClean="0"/>
              <a:pPr>
                <a:defRPr/>
              </a:pPr>
              <a:t>11</a:t>
            </a:fld>
            <a:endParaRPr lang="en-US"/>
          </a:p>
        </p:txBody>
      </p:sp>
      <p:sp>
        <p:nvSpPr>
          <p:cNvPr id="44036" name="Slide Image Placeholder 6"/>
          <p:cNvSpPr>
            <a:spLocks noGrp="1" noRot="1" noChangeAspect="1" noTextEdit="1"/>
          </p:cNvSpPr>
          <p:nvPr>
            <p:ph type="sldImg"/>
          </p:nvPr>
        </p:nvSpPr>
        <p:spPr>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Notes Placeholder 4"/>
          <p:cNvSpPr>
            <a:spLocks noGrp="1"/>
          </p:cNvSpPr>
          <p:nvPr/>
        </p:nvSpPr>
        <p:spPr bwMode="auto">
          <a:xfrm>
            <a:off x="537241" y="5199898"/>
            <a:ext cx="5828677" cy="3151215"/>
          </a:xfrm>
          <a:prstGeom prst="rect">
            <a:avLst/>
          </a:prstGeom>
          <a:noFill/>
          <a:ln w="9525">
            <a:noFill/>
            <a:miter lim="800000"/>
            <a:headEnd/>
            <a:tailEnd/>
          </a:ln>
        </p:spPr>
        <p:txBody>
          <a:bodyPr lIns="12699" tIns="12699" rIns="12699" bIns="12699"/>
          <a:lstStyle/>
          <a:p>
            <a:pPr defTabSz="449565" eaLnBrk="0" hangingPunct="0">
              <a:spcBef>
                <a:spcPts val="393"/>
              </a:spcBef>
              <a:buSzPct val="100000"/>
            </a:pPr>
            <a:endParaRPr lang="en-US" sz="1200" b="1" dirty="0"/>
          </a:p>
        </p:txBody>
      </p:sp>
      <p:sp>
        <p:nvSpPr>
          <p:cNvPr id="27652" name="Footer Placeholder 4"/>
          <p:cNvSpPr>
            <a:spLocks noGrp="1"/>
          </p:cNvSpPr>
          <p:nvPr>
            <p:ph type="ftr" sz="quarter" idx="4"/>
          </p:nvPr>
        </p:nvSpPr>
        <p:spPr/>
        <p:txBody>
          <a:bodyPr/>
          <a:lstStyle/>
          <a:p>
            <a:pPr>
              <a:defRPr/>
            </a:pPr>
            <a:r>
              <a:rPr lang="en-US" smtClean="0"/>
              <a:t>Java EE 6: Develop Web Services with JAX-WS &amp; JAX-RS   6 - </a:t>
            </a:r>
            <a:fld id="{E4A7182A-23DA-4900-B03A-AEFDFF51F240}" type="slidenum">
              <a:rPr lang="en-US" smtClean="0"/>
              <a:pPr>
                <a:defRPr/>
              </a:pPr>
              <a:t>12</a:t>
            </a:fld>
            <a:endParaRPr lang="en-US"/>
          </a:p>
        </p:txBody>
      </p:sp>
      <p:sp>
        <p:nvSpPr>
          <p:cNvPr id="45060" name="Notes Placeholder 4"/>
          <p:cNvSpPr>
            <a:spLocks noGrp="1"/>
          </p:cNvSpPr>
          <p:nvPr>
            <p:ph type="body" idx="1"/>
          </p:nvPr>
        </p:nvSpPr>
        <p:spPr>
          <a:noFill/>
          <a:ln/>
        </p:spPr>
        <p:txBody>
          <a:bodyPr/>
          <a:lstStyle/>
          <a:p>
            <a:pPr lvl="1"/>
            <a:r>
              <a:rPr lang="en-US" smtClean="0"/>
              <a:t>RESTful web services that use HTTP should use HTTP as the application-level protocol. This means that the HTTP methods are the only methods that clients can call on your resources. The small number of general-purpose methods is one reason why a RESTful service will have a large number of resources. It is impossible to have a monolithic collection of methods (as can be created with a SOAP port). When developing a RESTful web service, a copy of the HTTP 1.1 RFC should be referenced frequently: http://www.rfc-editor.org/rfc/rfc2616.txt.</a:t>
            </a:r>
          </a:p>
        </p:txBody>
      </p:sp>
      <p:sp>
        <p:nvSpPr>
          <p:cNvPr id="45061" name="Slide Image Placeholder 7"/>
          <p:cNvSpPr>
            <a:spLocks noGrp="1" noRot="1" noChangeAspect="1" noTextEdit="1"/>
          </p:cNvSpPr>
          <p:nvPr>
            <p:ph type="sldImg"/>
          </p:nvPr>
        </p:nvSpPr>
        <p:spPr>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Notes Placeholder 4"/>
          <p:cNvSpPr>
            <a:spLocks noGrp="1"/>
          </p:cNvSpPr>
          <p:nvPr/>
        </p:nvSpPr>
        <p:spPr bwMode="auto">
          <a:xfrm>
            <a:off x="537241" y="5199898"/>
            <a:ext cx="5828677" cy="3151215"/>
          </a:xfrm>
          <a:prstGeom prst="rect">
            <a:avLst/>
          </a:prstGeom>
          <a:noFill/>
          <a:ln w="9525">
            <a:noFill/>
            <a:miter lim="800000"/>
            <a:headEnd/>
            <a:tailEnd/>
          </a:ln>
        </p:spPr>
        <p:txBody>
          <a:bodyPr lIns="12699" tIns="12699" rIns="12699" bIns="12699"/>
          <a:lstStyle/>
          <a:p>
            <a:pPr defTabSz="449565" eaLnBrk="0" hangingPunct="0">
              <a:spcBef>
                <a:spcPts val="393"/>
              </a:spcBef>
              <a:buSzPct val="100000"/>
            </a:pPr>
            <a:endParaRPr lang="en-US" sz="1200" b="1" dirty="0"/>
          </a:p>
        </p:txBody>
      </p:sp>
      <p:sp>
        <p:nvSpPr>
          <p:cNvPr id="30724" name="Footer Placeholder 4"/>
          <p:cNvSpPr>
            <a:spLocks noGrp="1"/>
          </p:cNvSpPr>
          <p:nvPr>
            <p:ph type="ftr" sz="quarter" idx="4"/>
          </p:nvPr>
        </p:nvSpPr>
        <p:spPr/>
        <p:txBody>
          <a:bodyPr/>
          <a:lstStyle/>
          <a:p>
            <a:pPr>
              <a:defRPr/>
            </a:pPr>
            <a:r>
              <a:rPr lang="en-US" smtClean="0"/>
              <a:t>Java EE 6: Develop Web Services with JAX-WS &amp; JAX-RS   6 - </a:t>
            </a:r>
            <a:fld id="{8DE92AE5-B5E0-4801-BBF7-EEC4BB381103}" type="slidenum">
              <a:rPr lang="en-US" smtClean="0"/>
              <a:pPr>
                <a:defRPr/>
              </a:pPr>
              <a:t>13</a:t>
            </a:fld>
            <a:endParaRPr lang="en-US"/>
          </a:p>
        </p:txBody>
      </p:sp>
      <p:sp>
        <p:nvSpPr>
          <p:cNvPr id="46084" name="Slide Image Placeholder 5"/>
          <p:cNvSpPr>
            <a:spLocks noGrp="1" noRot="1" noChangeAspect="1" noTextEdit="1"/>
          </p:cNvSpPr>
          <p:nvPr>
            <p:ph type="sldImg"/>
          </p:nvPr>
        </p:nvSpPr>
        <p:spPr>
          <a:ln/>
        </p:spPr>
      </p:sp>
      <p:sp>
        <p:nvSpPr>
          <p:cNvPr id="46085" name="Notes Placeholder 6"/>
          <p:cNvSpPr>
            <a:spLocks noGrp="1"/>
          </p:cNvSpPr>
          <p:nvPr>
            <p:ph type="body" idx="1"/>
          </p:nvPr>
        </p:nvSpPr>
        <p:spPr>
          <a:noFill/>
          <a:ln/>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Notes Placeholder 4"/>
          <p:cNvSpPr>
            <a:spLocks noGrp="1"/>
          </p:cNvSpPr>
          <p:nvPr/>
        </p:nvSpPr>
        <p:spPr bwMode="auto">
          <a:xfrm>
            <a:off x="537241" y="5199898"/>
            <a:ext cx="5828677" cy="3151215"/>
          </a:xfrm>
          <a:prstGeom prst="rect">
            <a:avLst/>
          </a:prstGeom>
          <a:noFill/>
          <a:ln w="9525">
            <a:noFill/>
            <a:miter lim="800000"/>
            <a:headEnd/>
            <a:tailEnd/>
          </a:ln>
        </p:spPr>
        <p:txBody>
          <a:bodyPr lIns="12699" tIns="12699" rIns="12699" bIns="12699"/>
          <a:lstStyle/>
          <a:p>
            <a:pPr defTabSz="449565" eaLnBrk="0" hangingPunct="0">
              <a:spcBef>
                <a:spcPts val="393"/>
              </a:spcBef>
              <a:buSzPct val="100000"/>
            </a:pPr>
            <a:endParaRPr lang="en-US" sz="1200" b="1" dirty="0"/>
          </a:p>
        </p:txBody>
      </p:sp>
      <p:sp>
        <p:nvSpPr>
          <p:cNvPr id="31748" name="Footer Placeholder 4"/>
          <p:cNvSpPr>
            <a:spLocks noGrp="1"/>
          </p:cNvSpPr>
          <p:nvPr>
            <p:ph type="ftr" sz="quarter" idx="4"/>
          </p:nvPr>
        </p:nvSpPr>
        <p:spPr/>
        <p:txBody>
          <a:bodyPr/>
          <a:lstStyle/>
          <a:p>
            <a:pPr>
              <a:defRPr/>
            </a:pPr>
            <a:r>
              <a:rPr lang="en-US" smtClean="0"/>
              <a:t>Java EE 6: Develop Web Services with JAX-WS &amp; JAX-RS   6 - </a:t>
            </a:r>
            <a:fld id="{375DDF49-A3D1-4F90-9F72-624F620521FF}" type="slidenum">
              <a:rPr lang="en-US" smtClean="0"/>
              <a:pPr>
                <a:defRPr/>
              </a:pPr>
              <a:t>14</a:t>
            </a:fld>
            <a:endParaRPr lang="en-US"/>
          </a:p>
        </p:txBody>
      </p:sp>
      <p:sp>
        <p:nvSpPr>
          <p:cNvPr id="47108" name="Slide Image Placeholder 5"/>
          <p:cNvSpPr>
            <a:spLocks noGrp="1" noRot="1" noChangeAspect="1" noTextEdit="1"/>
          </p:cNvSpPr>
          <p:nvPr>
            <p:ph type="sldImg"/>
          </p:nvPr>
        </p:nvSpPr>
        <p:spPr>
          <a:ln/>
        </p:spPr>
      </p:sp>
      <p:sp>
        <p:nvSpPr>
          <p:cNvPr id="47109" name="Notes Placeholder 6"/>
          <p:cNvSpPr>
            <a:spLocks noGrp="1"/>
          </p:cNvSpPr>
          <p:nvPr>
            <p:ph type="body" idx="1"/>
          </p:nvPr>
        </p:nvSpPr>
        <p:spPr>
          <a:noFill/>
          <a:ln/>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Notes Placeholder 4"/>
          <p:cNvSpPr>
            <a:spLocks noGrp="1"/>
          </p:cNvSpPr>
          <p:nvPr/>
        </p:nvSpPr>
        <p:spPr bwMode="auto">
          <a:xfrm>
            <a:off x="537241" y="5199898"/>
            <a:ext cx="5828677" cy="3151215"/>
          </a:xfrm>
          <a:prstGeom prst="rect">
            <a:avLst/>
          </a:prstGeom>
          <a:noFill/>
          <a:ln w="9525">
            <a:noFill/>
            <a:miter lim="800000"/>
            <a:headEnd/>
            <a:tailEnd/>
          </a:ln>
        </p:spPr>
        <p:txBody>
          <a:bodyPr lIns="12699" tIns="12699" rIns="12699" bIns="12699"/>
          <a:lstStyle/>
          <a:p>
            <a:pPr defTabSz="449565" eaLnBrk="0" hangingPunct="0">
              <a:spcBef>
                <a:spcPts val="393"/>
              </a:spcBef>
              <a:buSzPct val="100000"/>
            </a:pPr>
            <a:endParaRPr lang="en-US" sz="1200" b="1" dirty="0"/>
          </a:p>
        </p:txBody>
      </p:sp>
      <p:sp>
        <p:nvSpPr>
          <p:cNvPr id="32772" name="Footer Placeholder 4"/>
          <p:cNvSpPr>
            <a:spLocks noGrp="1"/>
          </p:cNvSpPr>
          <p:nvPr>
            <p:ph type="ftr" sz="quarter" idx="4"/>
          </p:nvPr>
        </p:nvSpPr>
        <p:spPr/>
        <p:txBody>
          <a:bodyPr/>
          <a:lstStyle/>
          <a:p>
            <a:pPr>
              <a:defRPr/>
            </a:pPr>
            <a:r>
              <a:rPr lang="en-US" smtClean="0"/>
              <a:t>Java EE 6: Develop Web Services with JAX-WS &amp; JAX-RS   6 - </a:t>
            </a:r>
            <a:fld id="{14FAA10F-CF01-439E-8673-B81E0CE71BFE}" type="slidenum">
              <a:rPr lang="en-US" smtClean="0"/>
              <a:pPr>
                <a:defRPr/>
              </a:pPr>
              <a:t>15</a:t>
            </a:fld>
            <a:endParaRPr lang="en-US"/>
          </a:p>
        </p:txBody>
      </p:sp>
      <p:sp>
        <p:nvSpPr>
          <p:cNvPr id="48132" name="Slide Image Placeholder 6"/>
          <p:cNvSpPr>
            <a:spLocks noGrp="1" noRot="1" noChangeAspect="1" noTextEdit="1"/>
          </p:cNvSpPr>
          <p:nvPr>
            <p:ph type="sldImg"/>
          </p:nvPr>
        </p:nvSpPr>
        <p:spPr>
          <a:ln/>
        </p:spPr>
      </p:sp>
      <p:sp>
        <p:nvSpPr>
          <p:cNvPr id="48133" name="Notes Placeholder 7"/>
          <p:cNvSpPr>
            <a:spLocks noGrp="1"/>
          </p:cNvSpPr>
          <p:nvPr>
            <p:ph type="body" idx="1"/>
          </p:nvPr>
        </p:nvSpPr>
        <p:spPr>
          <a:noFill/>
          <a:ln/>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Notes Placeholder 4"/>
          <p:cNvSpPr>
            <a:spLocks noGrp="1"/>
          </p:cNvSpPr>
          <p:nvPr/>
        </p:nvSpPr>
        <p:spPr bwMode="auto">
          <a:xfrm>
            <a:off x="537241" y="5199898"/>
            <a:ext cx="5828677" cy="3151215"/>
          </a:xfrm>
          <a:prstGeom prst="rect">
            <a:avLst/>
          </a:prstGeom>
          <a:noFill/>
          <a:ln w="9525">
            <a:noFill/>
            <a:miter lim="800000"/>
            <a:headEnd/>
            <a:tailEnd/>
          </a:ln>
        </p:spPr>
        <p:txBody>
          <a:bodyPr lIns="12699" tIns="12699" rIns="12699" bIns="12699"/>
          <a:lstStyle/>
          <a:p>
            <a:pPr defTabSz="449565" eaLnBrk="0" hangingPunct="0">
              <a:spcBef>
                <a:spcPts val="393"/>
              </a:spcBef>
              <a:buSzPct val="100000"/>
            </a:pPr>
            <a:endParaRPr lang="en-US" sz="1200" b="1" dirty="0"/>
          </a:p>
        </p:txBody>
      </p:sp>
      <p:sp>
        <p:nvSpPr>
          <p:cNvPr id="33796" name="Footer Placeholder 4"/>
          <p:cNvSpPr>
            <a:spLocks noGrp="1"/>
          </p:cNvSpPr>
          <p:nvPr>
            <p:ph type="ftr" sz="quarter" idx="4"/>
          </p:nvPr>
        </p:nvSpPr>
        <p:spPr/>
        <p:txBody>
          <a:bodyPr/>
          <a:lstStyle/>
          <a:p>
            <a:pPr>
              <a:defRPr/>
            </a:pPr>
            <a:r>
              <a:rPr lang="en-US" smtClean="0"/>
              <a:t>Java EE 6: Develop Web Services with JAX-WS &amp; JAX-RS   6 - </a:t>
            </a:r>
            <a:fld id="{09E5EFCA-6C71-4FB0-9DE1-A35A5D6F55A6}" type="slidenum">
              <a:rPr lang="en-US" smtClean="0"/>
              <a:pPr>
                <a:defRPr/>
              </a:pPr>
              <a:t>16</a:t>
            </a:fld>
            <a:endParaRPr lang="en-US"/>
          </a:p>
        </p:txBody>
      </p:sp>
      <p:sp>
        <p:nvSpPr>
          <p:cNvPr id="49156" name="Slide Image Placeholder 6"/>
          <p:cNvSpPr>
            <a:spLocks noGrp="1" noRot="1" noChangeAspect="1" noTextEdit="1"/>
          </p:cNvSpPr>
          <p:nvPr>
            <p:ph type="sldImg"/>
          </p:nvPr>
        </p:nvSpPr>
        <p:spPr>
          <a:ln/>
        </p:spPr>
      </p:sp>
      <p:sp>
        <p:nvSpPr>
          <p:cNvPr id="49157" name="Notes Placeholder 7"/>
          <p:cNvSpPr>
            <a:spLocks noGrp="1"/>
          </p:cNvSpPr>
          <p:nvPr>
            <p:ph type="body" idx="1"/>
          </p:nvPr>
        </p:nvSpPr>
        <p:spPr>
          <a:noFill/>
          <a:ln/>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Notes Placeholder 4"/>
          <p:cNvSpPr>
            <a:spLocks noGrp="1"/>
          </p:cNvSpPr>
          <p:nvPr/>
        </p:nvSpPr>
        <p:spPr bwMode="auto">
          <a:xfrm>
            <a:off x="537241" y="5199898"/>
            <a:ext cx="5828677" cy="3151215"/>
          </a:xfrm>
          <a:prstGeom prst="rect">
            <a:avLst/>
          </a:prstGeom>
          <a:noFill/>
          <a:ln w="9525">
            <a:noFill/>
            <a:miter lim="800000"/>
            <a:headEnd/>
            <a:tailEnd/>
          </a:ln>
        </p:spPr>
        <p:txBody>
          <a:bodyPr lIns="12699" tIns="12699" rIns="12699" bIns="12699"/>
          <a:lstStyle/>
          <a:p>
            <a:pPr defTabSz="449565" eaLnBrk="0" hangingPunct="0">
              <a:spcBef>
                <a:spcPts val="393"/>
              </a:spcBef>
              <a:buSzPct val="100000"/>
            </a:pPr>
            <a:endParaRPr lang="en-US" sz="1200" b="1" dirty="0"/>
          </a:p>
        </p:txBody>
      </p:sp>
      <p:sp>
        <p:nvSpPr>
          <p:cNvPr id="34820" name="Footer Placeholder 4"/>
          <p:cNvSpPr>
            <a:spLocks noGrp="1"/>
          </p:cNvSpPr>
          <p:nvPr>
            <p:ph type="ftr" sz="quarter" idx="4"/>
          </p:nvPr>
        </p:nvSpPr>
        <p:spPr/>
        <p:txBody>
          <a:bodyPr/>
          <a:lstStyle/>
          <a:p>
            <a:pPr>
              <a:defRPr/>
            </a:pPr>
            <a:r>
              <a:rPr lang="en-US" smtClean="0"/>
              <a:t>Java EE 6: Develop Web Services with JAX-WS &amp; JAX-RS   6 - </a:t>
            </a:r>
            <a:fld id="{F9F8FCD5-255E-4A83-8D0F-1B4A89779761}" type="slidenum">
              <a:rPr lang="en-US" smtClean="0"/>
              <a:pPr>
                <a:defRPr/>
              </a:pPr>
              <a:t>17</a:t>
            </a:fld>
            <a:endParaRPr lang="en-US"/>
          </a:p>
        </p:txBody>
      </p:sp>
      <p:sp>
        <p:nvSpPr>
          <p:cNvPr id="50180" name="Slide Image Placeholder 6"/>
          <p:cNvSpPr>
            <a:spLocks noGrp="1" noRot="1" noChangeAspect="1" noTextEdit="1"/>
          </p:cNvSpPr>
          <p:nvPr>
            <p:ph type="sldImg"/>
          </p:nvPr>
        </p:nvSpPr>
        <p:spPr>
          <a:ln/>
        </p:spPr>
      </p:sp>
      <p:sp>
        <p:nvSpPr>
          <p:cNvPr id="50181" name="Notes Placeholder 7"/>
          <p:cNvSpPr>
            <a:spLocks noGrp="1"/>
          </p:cNvSpPr>
          <p:nvPr>
            <p:ph type="body" idx="1"/>
          </p:nvPr>
        </p:nvSpPr>
        <p:spPr>
          <a:noFill/>
          <a:ln/>
        </p:spPr>
        <p:txBody>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Notes Placeholder 4"/>
          <p:cNvSpPr>
            <a:spLocks noGrp="1"/>
          </p:cNvSpPr>
          <p:nvPr/>
        </p:nvSpPr>
        <p:spPr bwMode="auto">
          <a:xfrm>
            <a:off x="537241" y="5199898"/>
            <a:ext cx="5828677" cy="3151215"/>
          </a:xfrm>
          <a:prstGeom prst="rect">
            <a:avLst/>
          </a:prstGeom>
          <a:noFill/>
          <a:ln w="9525">
            <a:noFill/>
            <a:miter lim="800000"/>
            <a:headEnd/>
            <a:tailEnd/>
          </a:ln>
        </p:spPr>
        <p:txBody>
          <a:bodyPr lIns="12699" tIns="12699" rIns="12699" bIns="12699"/>
          <a:lstStyle/>
          <a:p>
            <a:pPr defTabSz="449565" eaLnBrk="0" hangingPunct="0">
              <a:spcBef>
                <a:spcPts val="393"/>
              </a:spcBef>
              <a:buSzPct val="100000"/>
            </a:pPr>
            <a:endParaRPr lang="en-US" sz="1200" b="1" dirty="0"/>
          </a:p>
        </p:txBody>
      </p:sp>
      <p:sp>
        <p:nvSpPr>
          <p:cNvPr id="35844" name="Footer Placeholder 4"/>
          <p:cNvSpPr>
            <a:spLocks noGrp="1"/>
          </p:cNvSpPr>
          <p:nvPr>
            <p:ph type="ftr" sz="quarter" idx="4"/>
          </p:nvPr>
        </p:nvSpPr>
        <p:spPr/>
        <p:txBody>
          <a:bodyPr/>
          <a:lstStyle/>
          <a:p>
            <a:pPr>
              <a:defRPr/>
            </a:pPr>
            <a:r>
              <a:rPr lang="en-US" smtClean="0"/>
              <a:t>Java EE 6: Develop Web Services with JAX-WS &amp; JAX-RS   6 - </a:t>
            </a:r>
            <a:fld id="{05400467-AD4F-49EE-A855-354435E8C04D}" type="slidenum">
              <a:rPr lang="en-US" smtClean="0"/>
              <a:pPr>
                <a:defRPr/>
              </a:pPr>
              <a:t>18</a:t>
            </a:fld>
            <a:endParaRPr lang="en-US"/>
          </a:p>
        </p:txBody>
      </p:sp>
      <p:sp>
        <p:nvSpPr>
          <p:cNvPr id="51204" name="Slide Image Placeholder 6"/>
          <p:cNvSpPr>
            <a:spLocks noGrp="1" noRot="1" noChangeAspect="1" noTextEdit="1"/>
          </p:cNvSpPr>
          <p:nvPr>
            <p:ph type="sldImg"/>
          </p:nvPr>
        </p:nvSpPr>
        <p:spPr>
          <a:ln/>
        </p:spPr>
      </p:sp>
      <p:sp>
        <p:nvSpPr>
          <p:cNvPr id="51205" name="Notes Placeholder 7"/>
          <p:cNvSpPr>
            <a:spLocks noGrp="1"/>
          </p:cNvSpPr>
          <p:nvPr>
            <p:ph type="body" idx="1"/>
          </p:nvPr>
        </p:nvSpPr>
        <p:spPr>
          <a:noFill/>
          <a:ln/>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smtClean="0"/>
          </a:p>
        </p:txBody>
      </p:sp>
      <p:sp>
        <p:nvSpPr>
          <p:cNvPr id="4" name="Footer Placeholder 3"/>
          <p:cNvSpPr>
            <a:spLocks noGrp="1"/>
          </p:cNvSpPr>
          <p:nvPr>
            <p:ph type="ftr" sz="quarter" idx="4"/>
          </p:nvPr>
        </p:nvSpPr>
        <p:spPr/>
        <p:txBody>
          <a:bodyPr/>
          <a:lstStyle/>
          <a:p>
            <a:pPr>
              <a:defRPr/>
            </a:pPr>
            <a:r>
              <a:rPr lang="en-US" smtClean="0"/>
              <a:t>Java EE 6: Develop Web Services with JAX-WS &amp; JAX-RS   6 - </a:t>
            </a:r>
            <a:fld id="{CD7800C6-99CC-4348-92FC-78EB008085A3}"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smtClean="0"/>
          </a:p>
        </p:txBody>
      </p:sp>
      <p:sp>
        <p:nvSpPr>
          <p:cNvPr id="40964" name="Footer Placeholder 4"/>
          <p:cNvSpPr>
            <a:spLocks noGrp="1"/>
          </p:cNvSpPr>
          <p:nvPr>
            <p:ph type="ftr" sz="quarter" idx="4"/>
          </p:nvPr>
        </p:nvSpPr>
        <p:spPr/>
        <p:txBody>
          <a:bodyPr/>
          <a:lstStyle/>
          <a:p>
            <a:pPr>
              <a:defRPr/>
            </a:pPr>
            <a:r>
              <a:rPr lang="en-US" smtClean="0"/>
              <a:t>Java EE 6: Develop Web Services with JAX-WS &amp; JAX-RS   6 - </a:t>
            </a:r>
            <a:fld id="{11456AC4-0C58-48F8-A656-8341B2726985}"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smtClean="0"/>
          </a:p>
        </p:txBody>
      </p:sp>
      <p:sp>
        <p:nvSpPr>
          <p:cNvPr id="4" name="Footer Placeholder 3"/>
          <p:cNvSpPr>
            <a:spLocks noGrp="1"/>
          </p:cNvSpPr>
          <p:nvPr>
            <p:ph type="ftr" sz="quarter" idx="4"/>
          </p:nvPr>
        </p:nvSpPr>
        <p:spPr/>
        <p:txBody>
          <a:bodyPr/>
          <a:lstStyle/>
          <a:p>
            <a:pPr>
              <a:defRPr/>
            </a:pPr>
            <a:r>
              <a:rPr lang="en-US" smtClean="0"/>
              <a:t>Java EE 6: Develop Web Services with JAX-WS &amp; JAX-RS   6 - </a:t>
            </a:r>
            <a:fld id="{E8F46D4B-3011-4BC8-BB52-B949DC6B4DDF}" type="slidenum">
              <a:rPr lang="en-US" smtClean="0"/>
              <a:pPr>
                <a:defRPr/>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smtClean="0"/>
          </a:p>
        </p:txBody>
      </p:sp>
      <p:sp>
        <p:nvSpPr>
          <p:cNvPr id="4" name="Footer Placeholder 3"/>
          <p:cNvSpPr>
            <a:spLocks noGrp="1"/>
          </p:cNvSpPr>
          <p:nvPr>
            <p:ph type="ftr" sz="quarter" idx="4"/>
          </p:nvPr>
        </p:nvSpPr>
        <p:spPr/>
        <p:txBody>
          <a:bodyPr/>
          <a:lstStyle/>
          <a:p>
            <a:pPr>
              <a:defRPr/>
            </a:pPr>
            <a:r>
              <a:rPr lang="en-US" smtClean="0"/>
              <a:t>Java EE 6: Develop Web Services with JAX-WS &amp; JAX-RS   6 - </a:t>
            </a:r>
            <a:fld id="{3020D7B5-7FF4-48CA-9F45-B614B9F9A0A5}" type="slidenum">
              <a:rPr lang="en-US" smtClean="0"/>
              <a:pPr>
                <a:defRPr/>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smtClean="0"/>
          </a:p>
        </p:txBody>
      </p:sp>
      <p:sp>
        <p:nvSpPr>
          <p:cNvPr id="4" name="Footer Placeholder 3"/>
          <p:cNvSpPr>
            <a:spLocks noGrp="1"/>
          </p:cNvSpPr>
          <p:nvPr>
            <p:ph type="ftr" sz="quarter" idx="4"/>
          </p:nvPr>
        </p:nvSpPr>
        <p:spPr/>
        <p:txBody>
          <a:bodyPr/>
          <a:lstStyle/>
          <a:p>
            <a:pPr>
              <a:defRPr/>
            </a:pPr>
            <a:r>
              <a:rPr lang="en-US" smtClean="0"/>
              <a:t>Java EE 6: Develop Web Services with JAX-WS &amp; JAX-RS   6 - </a:t>
            </a:r>
            <a:fld id="{9115135A-B39D-478E-A6A7-6CC3E6666074}" type="slidenum">
              <a:rPr lang="en-US" smtClean="0"/>
              <a:pPr>
                <a:defRPr/>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smtClean="0"/>
          </a:p>
        </p:txBody>
      </p:sp>
      <p:sp>
        <p:nvSpPr>
          <p:cNvPr id="4" name="Footer Placeholder 3"/>
          <p:cNvSpPr>
            <a:spLocks noGrp="1"/>
          </p:cNvSpPr>
          <p:nvPr>
            <p:ph type="ftr" sz="quarter" idx="4"/>
          </p:nvPr>
        </p:nvSpPr>
        <p:spPr/>
        <p:txBody>
          <a:bodyPr/>
          <a:lstStyle/>
          <a:p>
            <a:pPr>
              <a:defRPr/>
            </a:pPr>
            <a:r>
              <a:rPr lang="en-US" smtClean="0"/>
              <a:t>Java EE 6: Develop Web Services with JAX-WS &amp; JAX-RS   6 - </a:t>
            </a:r>
            <a:fld id="{AE679AB2-5081-435E-8465-781E4946874E}" type="slidenum">
              <a:rPr lang="en-US" smtClean="0"/>
              <a:pPr>
                <a:defRPr/>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endParaRPr lang="en-US" smtClean="0"/>
          </a:p>
        </p:txBody>
      </p:sp>
      <p:sp>
        <p:nvSpPr>
          <p:cNvPr id="4" name="Footer Placeholder 3"/>
          <p:cNvSpPr>
            <a:spLocks noGrp="1"/>
          </p:cNvSpPr>
          <p:nvPr>
            <p:ph type="ftr" sz="quarter" idx="4"/>
          </p:nvPr>
        </p:nvSpPr>
        <p:spPr/>
        <p:txBody>
          <a:bodyPr/>
          <a:lstStyle/>
          <a:p>
            <a:pPr>
              <a:defRPr/>
            </a:pPr>
            <a:r>
              <a:rPr lang="en-US" smtClean="0"/>
              <a:t>Java EE 6: Develop Web Services with JAX-WS &amp; JAX-RS   6 - </a:t>
            </a:r>
            <a:fld id="{00B9E12D-3E31-4DC9-A118-7AFE2EA053E4}" type="slidenum">
              <a:rPr lang="en-US" smtClean="0"/>
              <a:pPr>
                <a:defRPr/>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endParaRPr lang="en-US" smtClean="0"/>
          </a:p>
        </p:txBody>
      </p:sp>
      <p:sp>
        <p:nvSpPr>
          <p:cNvPr id="4" name="Footer Placeholder 3"/>
          <p:cNvSpPr>
            <a:spLocks noGrp="1"/>
          </p:cNvSpPr>
          <p:nvPr>
            <p:ph type="ftr" sz="quarter" idx="4"/>
          </p:nvPr>
        </p:nvSpPr>
        <p:spPr/>
        <p:txBody>
          <a:bodyPr/>
          <a:lstStyle/>
          <a:p>
            <a:pPr>
              <a:defRPr/>
            </a:pPr>
            <a:r>
              <a:rPr lang="en-US" smtClean="0"/>
              <a:t>Java EE 6: Develop Web Services with JAX-WS &amp; JAX-RS   6 - </a:t>
            </a:r>
            <a:fld id="{3E0BC741-2E9F-4F73-8D2A-5F488C9364C6}" type="slidenum">
              <a:rPr lang="en-US" smtClean="0"/>
              <a:pPr>
                <a:defRPr/>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1"/>
          <p:cNvSpPr>
            <a:spLocks noGrp="1" noChangeArrowheads="1"/>
          </p:cNvSpPr>
          <p:nvPr>
            <p:ph type="ftr" sz="quarter" idx="4"/>
          </p:nvPr>
        </p:nvSpPr>
        <p:spPr/>
        <p:txBody>
          <a:bodyPr/>
          <a:lstStyle/>
          <a:p>
            <a:pPr>
              <a:defRPr/>
            </a:pPr>
            <a:r>
              <a:rPr lang="en-US" smtClean="0"/>
              <a:t>Java EE 6: Develop Web Services with JAX-WS &amp; JAX-RS   6 - </a:t>
            </a:r>
            <a:fld id="{AE449E28-BEBF-4093-89CC-E501544CB0E5}" type="slidenum">
              <a:rPr lang="en-US" smtClean="0"/>
              <a:pPr>
                <a:defRPr/>
              </a:pPr>
              <a:t>26</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xfrm>
            <a:off x="537241" y="5199898"/>
            <a:ext cx="5828677" cy="3052691"/>
          </a:xfrm>
          <a:noFill/>
          <a:ln/>
        </p:spPr>
        <p:txBody>
          <a:bodyPr/>
          <a:lstStyle/>
          <a:p>
            <a:pPr eaLnBrk="1" hangingPunct="1"/>
            <a:r>
              <a:rPr lang="en-US" smtClean="0">
                <a:cs typeface="Arial" charset="0"/>
              </a:rPr>
              <a:t>Answer: d</a:t>
            </a:r>
            <a:endParaRPr lang="en-US"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1"/>
          <p:cNvSpPr>
            <a:spLocks noGrp="1" noChangeArrowheads="1"/>
          </p:cNvSpPr>
          <p:nvPr>
            <p:ph type="ftr" sz="quarter" idx="4"/>
          </p:nvPr>
        </p:nvSpPr>
        <p:spPr/>
        <p:txBody>
          <a:bodyPr/>
          <a:lstStyle/>
          <a:p>
            <a:pPr>
              <a:defRPr/>
            </a:pPr>
            <a:r>
              <a:rPr lang="en-US" smtClean="0"/>
              <a:t>Java EE 6: Develop Web Services with JAX-WS &amp; JAX-RS   6 - </a:t>
            </a:r>
            <a:fld id="{41D1985D-4512-4538-9C87-8A760947788A}" type="slidenum">
              <a:rPr lang="en-US" smtClean="0"/>
              <a:pPr>
                <a:defRPr/>
              </a:pPr>
              <a:t>27</a:t>
            </a:fld>
            <a:endParaRPr lang="en-US"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xfrm>
            <a:off x="537241" y="5199898"/>
            <a:ext cx="5828677" cy="3052691"/>
          </a:xfrm>
          <a:noFill/>
          <a:ln/>
        </p:spPr>
        <p:txBody>
          <a:bodyPr/>
          <a:lstStyle/>
          <a:p>
            <a:pPr eaLnBrk="1" hangingPunct="1"/>
            <a:r>
              <a:rPr lang="en-US" smtClean="0">
                <a:cs typeface="Arial" charset="0"/>
              </a:rPr>
              <a:t>Answer: a, b, c</a:t>
            </a:r>
            <a:endParaRPr lang="en-US"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Footer Placeholder 3"/>
          <p:cNvSpPr>
            <a:spLocks noGrp="1"/>
          </p:cNvSpPr>
          <p:nvPr>
            <p:ph type="ftr" sz="quarter" idx="4"/>
          </p:nvPr>
        </p:nvSpPr>
        <p:spPr/>
        <p:txBody>
          <a:bodyPr/>
          <a:lstStyle/>
          <a:p>
            <a:pPr>
              <a:defRPr/>
            </a:pPr>
            <a:r>
              <a:rPr lang="en-US" smtClean="0"/>
              <a:t>Java EE 6: Develop Web Services with JAX-WS &amp; JAX-RS   6 - </a:t>
            </a:r>
            <a:fld id="{E46B18C5-DE04-4D66-9D36-88C5F6C9C625}" type="slidenum">
              <a:rPr lang="en-US" smtClean="0"/>
              <a:pPr>
                <a:defRPr/>
              </a:pPr>
              <a:t>28</a:t>
            </a:fld>
            <a:endParaRPr lang="en-US"/>
          </a:p>
        </p:txBody>
      </p:sp>
      <p:sp>
        <p:nvSpPr>
          <p:cNvPr id="61443" name="Slide Image Placeholder 5"/>
          <p:cNvSpPr>
            <a:spLocks noGrp="1" noRot="1" noChangeAspect="1" noTextEdit="1"/>
          </p:cNvSpPr>
          <p:nvPr>
            <p:ph type="sldImg"/>
          </p:nvPr>
        </p:nvSpPr>
        <p:spPr>
          <a:ln/>
        </p:spPr>
      </p:sp>
      <p:sp>
        <p:nvSpPr>
          <p:cNvPr id="61444" name="Notes Placeholder 6"/>
          <p:cNvSpPr>
            <a:spLocks noGrp="1"/>
          </p:cNvSpPr>
          <p:nvPr>
            <p:ph type="body" idx="1"/>
          </p:nvPr>
        </p:nvSpPr>
        <p:spPr>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Notes Placeholder 2"/>
          <p:cNvSpPr>
            <a:spLocks noGrp="1"/>
          </p:cNvSpPr>
          <p:nvPr>
            <p:ph type="body" idx="1"/>
          </p:nvPr>
        </p:nvSpPr>
        <p:spPr>
          <a:noFill/>
          <a:ln/>
        </p:spPr>
        <p:txBody>
          <a:bodyPr/>
          <a:lstStyle/>
          <a:p>
            <a:pPr lvl="1"/>
            <a:r>
              <a:rPr lang="en-US" smtClean="0"/>
              <a:t>Roy Fielding was one of the authors of the HTTP specification and a co-founder of the Apache HTTP Server project. The web is the largest implementation of REST architecture. By applying RESTful design to web services, you are attempting to mimic the architecture of a proven Internet-scale distributed hypermedia system.</a:t>
            </a:r>
          </a:p>
        </p:txBody>
      </p:sp>
      <p:sp>
        <p:nvSpPr>
          <p:cNvPr id="4" name="Footer Placeholder 3"/>
          <p:cNvSpPr>
            <a:spLocks noGrp="1"/>
          </p:cNvSpPr>
          <p:nvPr>
            <p:ph type="ftr" sz="quarter" idx="4"/>
          </p:nvPr>
        </p:nvSpPr>
        <p:spPr/>
        <p:txBody>
          <a:bodyPr/>
          <a:lstStyle/>
          <a:p>
            <a:pPr>
              <a:defRPr/>
            </a:pPr>
            <a:r>
              <a:rPr lang="en-US" smtClean="0"/>
              <a:t>Java EE 6: Develop Web Services with JAX-WS &amp; JAX-RS   6 - </a:t>
            </a:r>
            <a:fld id="{75BDE84F-4945-4CF0-986B-3EA841023829}" type="slidenum">
              <a:rPr lang="en-US" smtClean="0"/>
              <a:pPr>
                <a:defRPr/>
              </a:pPr>
              <a:t>3</a:t>
            </a:fld>
            <a:endParaRPr lang="en-US"/>
          </a:p>
        </p:txBody>
      </p:sp>
      <p:sp>
        <p:nvSpPr>
          <p:cNvPr id="35844" name="Slide Image Placeholder 6"/>
          <p:cNvSpPr>
            <a:spLocks noGrp="1" noRot="1" noChangeAspect="1" noTextEdit="1"/>
          </p:cNvSpPr>
          <p:nvPr>
            <p:ph type="sldImg"/>
          </p:nvPr>
        </p:nvSpPr>
        <p:spPr>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Notes Placeholder 2"/>
          <p:cNvSpPr>
            <a:spLocks noGrp="1"/>
          </p:cNvSpPr>
          <p:nvPr>
            <p:ph type="body" idx="1"/>
          </p:nvPr>
        </p:nvSpPr>
        <p:spPr>
          <a:noFill/>
          <a:ln/>
        </p:spPr>
        <p:txBody>
          <a:bodyPr/>
          <a:lstStyle/>
          <a:p>
            <a:pPr lvl="1"/>
            <a:r>
              <a:rPr lang="en-US" b="1" smtClean="0"/>
              <a:t>Note: </a:t>
            </a:r>
            <a:r>
              <a:rPr lang="en-US" smtClean="0"/>
              <a:t>In a layered system, if a client can observe information such as the type of database that a service is using, then that client might begin to depend on that information. By exposing implementation details, changes in the service implementation may now break the client. This is termed a leaky abstraction.</a:t>
            </a:r>
          </a:p>
        </p:txBody>
      </p:sp>
      <p:sp>
        <p:nvSpPr>
          <p:cNvPr id="4" name="Footer Placeholder 3"/>
          <p:cNvSpPr>
            <a:spLocks noGrp="1"/>
          </p:cNvSpPr>
          <p:nvPr>
            <p:ph type="ftr" sz="quarter" idx="4"/>
          </p:nvPr>
        </p:nvSpPr>
        <p:spPr/>
        <p:txBody>
          <a:bodyPr/>
          <a:lstStyle/>
          <a:p>
            <a:pPr>
              <a:defRPr/>
            </a:pPr>
            <a:r>
              <a:rPr lang="en-US" smtClean="0"/>
              <a:t>Java EE 6: Develop Web Services with JAX-WS &amp; JAX-RS   6 - </a:t>
            </a:r>
            <a:fld id="{7BD3266A-8439-40A8-86A2-398F8989D95D}" type="slidenum">
              <a:rPr lang="en-US" smtClean="0"/>
              <a:pPr>
                <a:defRPr/>
              </a:pPr>
              <a:t>4</a:t>
            </a:fld>
            <a:endParaRPr lang="en-US"/>
          </a:p>
        </p:txBody>
      </p:sp>
      <p:sp>
        <p:nvSpPr>
          <p:cNvPr id="36868" name="Slide Image Placeholder 6"/>
          <p:cNvSpPr>
            <a:spLocks noGrp="1" noRot="1" noChangeAspect="1" noTextEdit="1"/>
          </p:cNvSpPr>
          <p:nvPr>
            <p:ph type="sldImg"/>
          </p:nvPr>
        </p:nvSpPr>
        <p:spPr>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endParaRPr lang="en-US" smtClean="0"/>
          </a:p>
        </p:txBody>
      </p:sp>
      <p:sp>
        <p:nvSpPr>
          <p:cNvPr id="4" name="Footer Placeholder 3"/>
          <p:cNvSpPr>
            <a:spLocks noGrp="1"/>
          </p:cNvSpPr>
          <p:nvPr>
            <p:ph type="ftr" sz="quarter" idx="4"/>
          </p:nvPr>
        </p:nvSpPr>
        <p:spPr/>
        <p:txBody>
          <a:bodyPr/>
          <a:lstStyle/>
          <a:p>
            <a:pPr>
              <a:defRPr/>
            </a:pPr>
            <a:r>
              <a:rPr lang="en-US" smtClean="0"/>
              <a:t>Java EE 6: Develop Web Services with JAX-WS &amp; JAX-RS   6 - </a:t>
            </a:r>
            <a:fld id="{E690D0F3-FD7A-47F6-B7AB-E287576A79F9}"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smtClean="0"/>
          </a:p>
        </p:txBody>
      </p:sp>
      <p:sp>
        <p:nvSpPr>
          <p:cNvPr id="4" name="Footer Placeholder 3"/>
          <p:cNvSpPr>
            <a:spLocks noGrp="1"/>
          </p:cNvSpPr>
          <p:nvPr>
            <p:ph type="ftr" sz="quarter" idx="4"/>
          </p:nvPr>
        </p:nvSpPr>
        <p:spPr/>
        <p:txBody>
          <a:bodyPr/>
          <a:lstStyle/>
          <a:p>
            <a:pPr>
              <a:defRPr/>
            </a:pPr>
            <a:r>
              <a:rPr lang="en-US" smtClean="0"/>
              <a:t>Java EE 6: Develop Web Services with JAX-WS &amp; JAX-RS   6 - </a:t>
            </a:r>
            <a:fld id="{D3DA0B18-FF1B-43CB-9AE4-A1EB47CD4FD0}"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smtClean="0"/>
          </a:p>
        </p:txBody>
      </p:sp>
      <p:sp>
        <p:nvSpPr>
          <p:cNvPr id="4" name="Footer Placeholder 3"/>
          <p:cNvSpPr>
            <a:spLocks noGrp="1"/>
          </p:cNvSpPr>
          <p:nvPr>
            <p:ph type="ftr" sz="quarter" idx="4"/>
          </p:nvPr>
        </p:nvSpPr>
        <p:spPr/>
        <p:txBody>
          <a:bodyPr/>
          <a:lstStyle/>
          <a:p>
            <a:pPr>
              <a:defRPr/>
            </a:pPr>
            <a:r>
              <a:rPr lang="en-US" smtClean="0"/>
              <a:t>Java EE 6: Develop Web Services with JAX-WS &amp; JAX-RS   6 - </a:t>
            </a:r>
            <a:fld id="{D62AF4F1-84E6-4436-8DAC-C7375A4F9E22}"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Notes Placeholder 2"/>
          <p:cNvSpPr>
            <a:spLocks noGrp="1"/>
          </p:cNvSpPr>
          <p:nvPr>
            <p:ph type="body" idx="1"/>
          </p:nvPr>
        </p:nvSpPr>
        <p:spPr>
          <a:noFill/>
          <a:ln/>
        </p:spPr>
        <p:txBody>
          <a:bodyPr/>
          <a:lstStyle/>
          <a:p>
            <a:pPr lvl="1"/>
            <a:r>
              <a:rPr lang="en-US" smtClean="0"/>
              <a:t>Jax-RS also supports matrix parameters (http://host/collection;filter=A;filter=B) and cookie parameters. Unless you have a specific reason to embed data in those ways, you should use only the input forms mentioned in the slide.</a:t>
            </a:r>
          </a:p>
          <a:p>
            <a:pPr lvl="1"/>
            <a:r>
              <a:rPr lang="en-US" smtClean="0"/>
              <a:t>Note that query parameter affects the cacheability of a response. jQuery has a cache option that can be configured when making an AJAX request. Setting cache to </a:t>
            </a:r>
            <a:r>
              <a:rPr lang="en-US" smtClean="0">
                <a:latin typeface="Courier New" pitchFamily="49" charset="0"/>
                <a:cs typeface="Courier New" pitchFamily="49" charset="0"/>
              </a:rPr>
              <a:t>false</a:t>
            </a:r>
            <a:r>
              <a:rPr lang="en-US" smtClean="0"/>
              <a:t> instructs jQuery to avoid cached results, which it accomplishes by adding a query parameter to the requested URL.</a:t>
            </a:r>
          </a:p>
        </p:txBody>
      </p:sp>
      <p:sp>
        <p:nvSpPr>
          <p:cNvPr id="4" name="Footer Placeholder 3"/>
          <p:cNvSpPr>
            <a:spLocks noGrp="1"/>
          </p:cNvSpPr>
          <p:nvPr>
            <p:ph type="ftr" sz="quarter" idx="4"/>
          </p:nvPr>
        </p:nvSpPr>
        <p:spPr/>
        <p:txBody>
          <a:bodyPr/>
          <a:lstStyle/>
          <a:p>
            <a:pPr>
              <a:defRPr/>
            </a:pPr>
            <a:r>
              <a:rPr lang="en-US" smtClean="0"/>
              <a:t>Java EE 6: Develop Web Services with JAX-WS &amp; JAX-RS   6 - </a:t>
            </a:r>
            <a:fld id="{7A9DAC46-C34A-45B9-9B87-6056360C998F}" type="slidenum">
              <a:rPr lang="en-US" smtClean="0"/>
              <a:pPr>
                <a:defRPr/>
              </a:pPr>
              <a:t>8</a:t>
            </a:fld>
            <a:endParaRPr lang="en-US"/>
          </a:p>
        </p:txBody>
      </p:sp>
      <p:sp>
        <p:nvSpPr>
          <p:cNvPr id="40964" name="Slide Image Placeholder 9"/>
          <p:cNvSpPr>
            <a:spLocks noGrp="1" noRot="1" noChangeAspect="1" noTextEdit="1"/>
          </p:cNvSpPr>
          <p:nvPr>
            <p:ph type="sldImg"/>
          </p:nvPr>
        </p:nvSpPr>
        <p:spPr>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p:spPr>
        <p:txBody>
          <a:bodyPr/>
          <a:lstStyle/>
          <a:p>
            <a:pPr lvl="1"/>
            <a:r>
              <a:rPr lang="en-US" smtClean="0"/>
              <a:t>Both clients and services can support multiple data formats. If both sides support multiple formats, the client may specify the preferred format by using an </a:t>
            </a:r>
            <a:r>
              <a:rPr lang="en-US" smtClean="0">
                <a:latin typeface="Courier New" pitchFamily="49" charset="0"/>
                <a:cs typeface="Courier New" pitchFamily="49" charset="0"/>
              </a:rPr>
              <a:t>Accept</a:t>
            </a:r>
            <a:r>
              <a:rPr lang="en-US" smtClean="0"/>
              <a:t> HTTP header, </a:t>
            </a:r>
            <a:r>
              <a:rPr lang="en-US" smtClean="0">
                <a:latin typeface="Courier New" pitchFamily="49" charset="0"/>
                <a:cs typeface="Courier New" pitchFamily="49" charset="0"/>
              </a:rPr>
              <a:t>Accept: text/plain;q=0.5,text/html;q=0.9</a:t>
            </a:r>
            <a:r>
              <a:rPr lang="en-US" smtClean="0"/>
              <a:t>. The </a:t>
            </a:r>
            <a:r>
              <a:rPr lang="en-US" smtClean="0">
                <a:latin typeface="Courier New" pitchFamily="49" charset="0"/>
                <a:cs typeface="Courier New" pitchFamily="49" charset="0"/>
              </a:rPr>
              <a:t>q</a:t>
            </a:r>
            <a:r>
              <a:rPr lang="en-US" smtClean="0"/>
              <a:t> value is the relative quality parameter. The default and highest value is </a:t>
            </a:r>
            <a:r>
              <a:rPr lang="en-US" smtClean="0">
                <a:latin typeface="Courier New" pitchFamily="49" charset="0"/>
                <a:cs typeface="Courier New" pitchFamily="49" charset="0"/>
              </a:rPr>
              <a:t>1.0</a:t>
            </a:r>
            <a:r>
              <a:rPr lang="en-US" smtClean="0"/>
              <a:t>. Jersey can override the client relative quality parameter if it detects that a client supports multiple formats, and a Jersey resource would prefer to produce a specific format. The Jersey server-side configuration uses </a:t>
            </a:r>
            <a:r>
              <a:rPr lang="en-US" smtClean="0">
                <a:latin typeface="Courier New" pitchFamily="49" charset="0"/>
                <a:cs typeface="Courier New" pitchFamily="49" charset="0"/>
              </a:rPr>
              <a:t>qs</a:t>
            </a:r>
            <a:r>
              <a:rPr lang="en-US" smtClean="0"/>
              <a:t> (quality source parameter) when annotating methods with </a:t>
            </a:r>
            <a:r>
              <a:rPr lang="en-US" smtClean="0">
                <a:latin typeface="Courier New" pitchFamily="49" charset="0"/>
                <a:cs typeface="Courier New" pitchFamily="49" charset="0"/>
              </a:rPr>
              <a:t>@Produces("text/plain;qs=2")</a:t>
            </a:r>
            <a:r>
              <a:rPr lang="en-US" smtClean="0"/>
              <a:t>.</a:t>
            </a:r>
          </a:p>
        </p:txBody>
      </p:sp>
      <p:sp>
        <p:nvSpPr>
          <p:cNvPr id="4" name="Footer Placeholder 3"/>
          <p:cNvSpPr>
            <a:spLocks noGrp="1"/>
          </p:cNvSpPr>
          <p:nvPr>
            <p:ph type="ftr" sz="quarter" idx="4"/>
          </p:nvPr>
        </p:nvSpPr>
        <p:spPr/>
        <p:txBody>
          <a:bodyPr/>
          <a:lstStyle/>
          <a:p>
            <a:pPr>
              <a:defRPr/>
            </a:pPr>
            <a:r>
              <a:rPr lang="en-US" smtClean="0"/>
              <a:t>Java EE 6: Develop Web Services with JAX-WS &amp; JAX-RS   6 - </a:t>
            </a:r>
            <a:fld id="{934C274E-9641-44AB-B554-74E173A41A61}"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9/13/2019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9/13/2019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9/13/2019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9/13/2019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9/13/2019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9/13/2019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9/13/2019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9/13/2019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9/13/2019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9/13/2019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9/13/2019</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9/13/2019</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w3.org/Provider/Style/URI.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localhost/bank/accounts/matt"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tp://localhost/bank/transfers/%7bID%7d" TargetMode="External"/><Relationship Id="rId5" Type="http://schemas.openxmlformats.org/officeDocument/2006/relationships/hyperlink" Target="http://localhost/bank/transfers" TargetMode="External"/><Relationship Id="rId4" Type="http://schemas.openxmlformats.org/officeDocument/2006/relationships/hyperlink" Target="http://localhost/bank/accounts/tom"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http://www.rfc-editor.org/rfc/rfc5988.txt" TargetMode="External"/><Relationship Id="rId3" Type="http://schemas.openxmlformats.org/officeDocument/2006/relationships/hyperlink" Target="http://www.ics.uci.edu/~fielding/pubs/dissertation/top.htm" TargetMode="External"/><Relationship Id="rId7" Type="http://schemas.openxmlformats.org/officeDocument/2006/relationships/hyperlink" Target="http://docs.oracle.com/cd/E24329_01/web.1211/e24983/toc.htm"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hyperlink" Target="http://martinfowler.com/articles/richardsonMaturityModel.html" TargetMode="External"/><Relationship Id="rId5" Type="http://schemas.openxmlformats.org/officeDocument/2006/relationships/hyperlink" Target="http://www.rfc-editor.org/rfc/rfc2616.txt" TargetMode="External"/><Relationship Id="rId4" Type="http://schemas.openxmlformats.org/officeDocument/2006/relationships/hyperlink" Target="http://roy.gbiv.com/untangled/2008/rest-apis-must-be-hypertext-driven"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www.ics.uci.edu/~fielding/pubs/dissertation/rest_arch_style.ht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llocalhost:7001/myapp/resources/user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llocalhost:7001/myapp/resources/users/matt"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localhost/bank/accounts/matt"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localhost/bank/transfers" TargetMode="External"/><Relationship Id="rId4" Type="http://schemas.openxmlformats.org/officeDocument/2006/relationships/hyperlink" Target="http://localhost/bank/accounts/tom"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host/collection/%7bid%7d"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host/collection?filter=A&amp;filter=B" TargetMode="External"/><Relationship Id="rId4" Type="http://schemas.openxmlformats.org/officeDocument/2006/relationships/hyperlink" Target="http://host/collection/filterA/filterC/filterB"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r>
              <a:rPr lang="en-US" smtClean="0"/>
              <a:t>RESTful Web Services: Overview</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1" name="Content Placeholder 4"/>
          <p:cNvSpPr>
            <a:spLocks noGrp="1"/>
          </p:cNvSpPr>
          <p:nvPr>
            <p:ph idx="1"/>
          </p:nvPr>
        </p:nvSpPr>
        <p:spPr/>
        <p:txBody>
          <a:bodyPr>
            <a:normAutofit lnSpcReduction="10000"/>
          </a:bodyPr>
          <a:lstStyle/>
          <a:p>
            <a:r>
              <a:rPr lang="en-US" smtClean="0">
                <a:latin typeface="Arial" charset="0"/>
              </a:rPr>
              <a:t>Hypermedia as the Engine of Application State</a:t>
            </a:r>
          </a:p>
          <a:p>
            <a:pPr lvl="1"/>
            <a:r>
              <a:rPr lang="en-US" smtClean="0"/>
              <a:t>REST applications should provide at most one fixed URL. All application URLs, with related resources, should be “dynamically” discovered and navigated, starting from that fixed URL, with the help of hypermedia links throughout all resources.</a:t>
            </a:r>
          </a:p>
          <a:p>
            <a:pPr lvl="1"/>
            <a:r>
              <a:rPr lang="en-US" smtClean="0"/>
              <a:t>If you are asked to download Java from the oracle.com website, you may or may not know the download URL already. By reading web pages you can discover the download location. If you always begin at the base URL, it will not matter if the site is reorganized; you will still be able to discover the download location. The URL does not matter.</a:t>
            </a:r>
          </a:p>
        </p:txBody>
      </p:sp>
      <p:sp>
        <p:nvSpPr>
          <p:cNvPr id="12290" name="Title 3"/>
          <p:cNvSpPr>
            <a:spLocks noGrp="1"/>
          </p:cNvSpPr>
          <p:nvPr>
            <p:ph type="title"/>
          </p:nvPr>
        </p:nvSpPr>
        <p:spPr/>
        <p:txBody>
          <a:bodyPr/>
          <a:lstStyle/>
          <a:p>
            <a:r>
              <a:rPr lang="en-US" smtClean="0"/>
              <a:t>HATEOAS Principle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609600" y="1447800"/>
            <a:ext cx="7918450" cy="5129213"/>
          </a:xfrm>
        </p:spPr>
        <p:txBody>
          <a:bodyPr>
            <a:normAutofit fontScale="92500"/>
          </a:bodyPr>
          <a:lstStyle/>
          <a:p>
            <a:pPr lvl="1"/>
            <a:r>
              <a:rPr lang="en-US" smtClean="0"/>
              <a:t>Returning absolute URLs to clients instead of relative URLs makes it easier for clients to follow links.</a:t>
            </a:r>
          </a:p>
          <a:p>
            <a:pPr lvl="1"/>
            <a:r>
              <a:rPr lang="en-US" smtClean="0"/>
              <a:t>Use link headers to add non-structural links or enable hyperlinking in non-hypermedia.</a:t>
            </a:r>
          </a:p>
          <a:p>
            <a:pPr lvl="1"/>
            <a:r>
              <a:rPr lang="en-US" smtClean="0"/>
              <a:t>URLs matter. Some recommend that URLs should be fixed:</a:t>
            </a:r>
          </a:p>
          <a:p>
            <a:pPr lvl="2"/>
            <a:r>
              <a:rPr lang="en-US" smtClean="0"/>
              <a:t>Cool URIs do not change. </a:t>
            </a:r>
            <a:r>
              <a:rPr lang="en-US" smtClean="0">
                <a:hlinkClick r:id="rId3"/>
              </a:rPr>
              <a:t>http://www.w3.org/Provider/Style/URI.html</a:t>
            </a:r>
            <a:endParaRPr lang="en-US" smtClean="0"/>
          </a:p>
          <a:p>
            <a:pPr lvl="1"/>
            <a:r>
              <a:rPr lang="en-US" smtClean="0"/>
              <a:t>Client developers will probably save a URL that is seven links deep that they need instead of trying to discover it.</a:t>
            </a:r>
          </a:p>
          <a:p>
            <a:pPr lvl="2"/>
            <a:r>
              <a:rPr lang="en-US" smtClean="0"/>
              <a:t>Try to make cool URLs that are discoverable.</a:t>
            </a:r>
          </a:p>
          <a:p>
            <a:pPr lvl="2"/>
            <a:r>
              <a:rPr lang="en-US" smtClean="0"/>
              <a:t>Use link relations to enable the discovery of a link’s purpose.</a:t>
            </a:r>
          </a:p>
          <a:p>
            <a:pPr lvl="2">
              <a:buFont typeface="Arial" charset="0"/>
              <a:buNone/>
            </a:pPr>
            <a:r>
              <a:rPr lang="en-US" smtClean="0">
                <a:latin typeface="Courier New" pitchFamily="49" charset="0"/>
                <a:cs typeface="Courier New" pitchFamily="49" charset="0"/>
              </a:rPr>
              <a:t>&lt;link rel="stylesheet" href="example.css"/&gt;</a:t>
            </a:r>
          </a:p>
          <a:p>
            <a:pPr lvl="1"/>
            <a:endParaRPr lang="en-US" smtClean="0"/>
          </a:p>
        </p:txBody>
      </p:sp>
      <p:sp>
        <p:nvSpPr>
          <p:cNvPr id="13314" name="Title 1"/>
          <p:cNvSpPr>
            <a:spLocks noGrp="1"/>
          </p:cNvSpPr>
          <p:nvPr>
            <p:ph type="title"/>
          </p:nvPr>
        </p:nvSpPr>
        <p:spPr/>
        <p:txBody>
          <a:bodyPr/>
          <a:lstStyle/>
          <a:p>
            <a:r>
              <a:rPr lang="en-US" smtClean="0"/>
              <a:t>Hyperlinking</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Content Placeholder 4"/>
          <p:cNvSpPr>
            <a:spLocks noGrp="1"/>
          </p:cNvSpPr>
          <p:nvPr>
            <p:ph idx="1"/>
          </p:nvPr>
        </p:nvSpPr>
        <p:spPr/>
        <p:txBody>
          <a:bodyPr/>
          <a:lstStyle/>
          <a:p>
            <a:r>
              <a:rPr lang="en-US" smtClean="0">
                <a:latin typeface="Arial" charset="0"/>
              </a:rPr>
              <a:t>HTTP methods are the methods in your web service’s API.</a:t>
            </a:r>
          </a:p>
        </p:txBody>
      </p:sp>
      <p:sp>
        <p:nvSpPr>
          <p:cNvPr id="14338" name="Title 3"/>
          <p:cNvSpPr>
            <a:spLocks noGrp="1"/>
          </p:cNvSpPr>
          <p:nvPr>
            <p:ph type="title"/>
          </p:nvPr>
        </p:nvSpPr>
        <p:spPr/>
        <p:txBody>
          <a:bodyPr>
            <a:normAutofit fontScale="90000"/>
          </a:bodyPr>
          <a:lstStyle/>
          <a:p>
            <a:r>
              <a:rPr lang="en-US" smtClean="0"/>
              <a:t>HTTP Methods</a:t>
            </a:r>
            <a:br>
              <a:rPr lang="en-US" smtClean="0"/>
            </a:br>
            <a:endParaRPr lang="en-US" smtClean="0"/>
          </a:p>
        </p:txBody>
      </p:sp>
      <p:graphicFrame>
        <p:nvGraphicFramePr>
          <p:cNvPr id="5" name="Group 471"/>
          <p:cNvGraphicFramePr>
            <a:graphicFrameLocks noGrp="1"/>
          </p:cNvGraphicFramePr>
          <p:nvPr/>
        </p:nvGraphicFramePr>
        <p:xfrm>
          <a:off x="1905000" y="2216150"/>
          <a:ext cx="5105400" cy="3390901"/>
        </p:xfrm>
        <a:graphic>
          <a:graphicData uri="http://schemas.openxmlformats.org/drawingml/2006/table">
            <a:tbl>
              <a:tblPr/>
              <a:tblGrid>
                <a:gridCol w="1156639"/>
                <a:gridCol w="3948761"/>
              </a:tblGrid>
              <a:tr h="512763">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dirty="0" smtClean="0">
                          <a:ln>
                            <a:noFill/>
                          </a:ln>
                          <a:solidFill>
                            <a:schemeClr val="bg1"/>
                          </a:solidFill>
                          <a:effectLst/>
                          <a:latin typeface="Arial" pitchFamily="34" charset="0"/>
                        </a:rPr>
                        <a:t>Method</a:t>
                      </a: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dirty="0" smtClean="0">
                          <a:ln>
                            <a:noFill/>
                          </a:ln>
                          <a:solidFill>
                            <a:schemeClr val="bg1"/>
                          </a:solidFill>
                          <a:effectLst/>
                          <a:latin typeface="Arial" pitchFamily="34" charset="0"/>
                        </a:rPr>
                        <a:t>Purpose</a:t>
                      </a: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chemeClr val="accent2"/>
                    </a:solidFill>
                  </a:tcPr>
                </a:tc>
              </a:tr>
              <a:tr h="479425">
                <a:tc>
                  <a:txBody>
                    <a:bodyPr/>
                    <a:lstStyle/>
                    <a:p>
                      <a:r>
                        <a:rPr lang="en-US" sz="1600" kern="1200" baseline="0" dirty="0" smtClean="0">
                          <a:solidFill>
                            <a:schemeClr val="dk1"/>
                          </a:solidFill>
                          <a:latin typeface="Courier New" pitchFamily="49" charset="0"/>
                          <a:ea typeface="+mn-ea"/>
                          <a:cs typeface="Courier New" pitchFamily="49" charset="0"/>
                        </a:rPr>
                        <a:t>GET</a:t>
                      </a:r>
                      <a:endParaRPr lang="en-US" sz="1600" dirty="0">
                        <a:solidFill>
                          <a:schemeClr val="tx1"/>
                        </a:solidFill>
                        <a:latin typeface="Courier New" pitchFamily="49" charset="0"/>
                        <a:cs typeface="Courier New" pitchFamily="49" charset="0"/>
                      </a:endParaRP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r>
                        <a:rPr lang="en-US" sz="1600" kern="1200" baseline="0" dirty="0" smtClean="0">
                          <a:solidFill>
                            <a:schemeClr val="dk1"/>
                          </a:solidFill>
                          <a:latin typeface="+mn-lt"/>
                          <a:ea typeface="+mn-ea"/>
                          <a:cs typeface="Courier New" pitchFamily="49" charset="0"/>
                        </a:rPr>
                        <a:t>Read, possibly cached</a:t>
                      </a:r>
                      <a:endParaRPr lang="en-US" sz="1600" kern="1200" dirty="0">
                        <a:solidFill>
                          <a:schemeClr val="tx1"/>
                        </a:solidFill>
                        <a:latin typeface="+mn-lt"/>
                        <a:ea typeface="+mn-ea"/>
                        <a:cs typeface="Courier New" pitchFamily="49" charset="0"/>
                      </a:endParaRP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r>
              <a:tr h="481013">
                <a:tc>
                  <a:txBody>
                    <a:bodyPr/>
                    <a:lstStyle/>
                    <a:p>
                      <a:r>
                        <a:rPr lang="en-US" sz="1600" kern="1200" baseline="0" dirty="0" smtClean="0">
                          <a:solidFill>
                            <a:schemeClr val="dk1"/>
                          </a:solidFill>
                          <a:latin typeface="Courier New" pitchFamily="49" charset="0"/>
                          <a:ea typeface="+mn-ea"/>
                          <a:cs typeface="Courier New" pitchFamily="49" charset="0"/>
                        </a:rPr>
                        <a:t>POST</a:t>
                      </a:r>
                      <a:endParaRPr lang="en-US" sz="1600" dirty="0">
                        <a:solidFill>
                          <a:schemeClr val="tx1"/>
                        </a:solidFill>
                        <a:latin typeface="Courier New" pitchFamily="49" charset="0"/>
                        <a:cs typeface="Courier New" pitchFamily="49" charset="0"/>
                      </a:endParaRP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r>
                        <a:rPr lang="en-US" sz="1600" kern="1200" baseline="0" dirty="0" smtClean="0">
                          <a:solidFill>
                            <a:schemeClr val="dk1"/>
                          </a:solidFill>
                          <a:latin typeface="+mn-lt"/>
                          <a:ea typeface="+mn-ea"/>
                          <a:cs typeface="Courier New" pitchFamily="49" charset="0"/>
                        </a:rPr>
                        <a:t>Update or create without a known ID</a:t>
                      </a:r>
                      <a:endParaRPr lang="en-US" sz="1600" kern="1200" dirty="0">
                        <a:solidFill>
                          <a:schemeClr val="tx1"/>
                        </a:solidFill>
                        <a:latin typeface="+mn-lt"/>
                        <a:ea typeface="+mn-ea"/>
                        <a:cs typeface="Courier New" pitchFamily="49" charset="0"/>
                      </a:endParaRP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r>
              <a:tr h="479425">
                <a:tc>
                  <a:txBody>
                    <a:bodyPr/>
                    <a:lstStyle/>
                    <a:p>
                      <a:r>
                        <a:rPr lang="en-US" sz="1600" kern="1200" baseline="0" dirty="0" smtClean="0">
                          <a:solidFill>
                            <a:schemeClr val="dk1"/>
                          </a:solidFill>
                          <a:latin typeface="Courier New" pitchFamily="49" charset="0"/>
                          <a:ea typeface="+mn-ea"/>
                          <a:cs typeface="Courier New" pitchFamily="49" charset="0"/>
                        </a:rPr>
                        <a:t>PUT</a:t>
                      </a:r>
                      <a:endParaRPr lang="en-US" sz="1600" dirty="0">
                        <a:solidFill>
                          <a:schemeClr val="tx1"/>
                        </a:solidFill>
                        <a:latin typeface="Courier New" pitchFamily="49" charset="0"/>
                        <a:cs typeface="Courier New" pitchFamily="49" charset="0"/>
                      </a:endParaRP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r>
                        <a:rPr lang="en-US" sz="1600" kern="1200" baseline="0" dirty="0" smtClean="0">
                          <a:solidFill>
                            <a:schemeClr val="dk1"/>
                          </a:solidFill>
                          <a:latin typeface="+mn-lt"/>
                          <a:ea typeface="+mn-ea"/>
                          <a:cs typeface="Courier New" pitchFamily="49" charset="0"/>
                        </a:rPr>
                        <a:t>Update or create with a known ID</a:t>
                      </a:r>
                      <a:endParaRPr lang="en-US" sz="1600" kern="1200" dirty="0">
                        <a:solidFill>
                          <a:schemeClr val="tx1"/>
                        </a:solidFill>
                        <a:latin typeface="+mn-lt"/>
                        <a:ea typeface="+mn-ea"/>
                        <a:cs typeface="Courier New" pitchFamily="49" charset="0"/>
                      </a:endParaRP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r>
              <a:tr h="4794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baseline="0" dirty="0" smtClean="0">
                          <a:solidFill>
                            <a:schemeClr val="dk1"/>
                          </a:solidFill>
                          <a:latin typeface="Courier New" pitchFamily="49" charset="0"/>
                          <a:ea typeface="+mn-ea"/>
                          <a:cs typeface="Courier New" pitchFamily="49" charset="0"/>
                        </a:rPr>
                        <a:t>DELETE</a:t>
                      </a:r>
                      <a:endParaRPr lang="en-US" sz="1600" dirty="0" smtClean="0">
                        <a:solidFill>
                          <a:schemeClr val="tx1"/>
                        </a:solidFill>
                        <a:latin typeface="Courier New" pitchFamily="49" charset="0"/>
                        <a:cs typeface="Courier New" pitchFamily="49" charset="0"/>
                      </a:endParaRP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baseline="0" dirty="0" smtClean="0">
                          <a:solidFill>
                            <a:schemeClr val="dk1"/>
                          </a:solidFill>
                          <a:latin typeface="+mn-lt"/>
                          <a:ea typeface="+mn-ea"/>
                          <a:cs typeface="Courier New" pitchFamily="49" charset="0"/>
                        </a:rPr>
                        <a:t>Remove</a:t>
                      </a:r>
                      <a:endParaRPr lang="en-US" sz="1600" kern="1200" dirty="0">
                        <a:solidFill>
                          <a:schemeClr val="tx1"/>
                        </a:solidFill>
                        <a:latin typeface="+mn-lt"/>
                        <a:ea typeface="+mn-ea"/>
                        <a:cs typeface="Courier New" pitchFamily="49" charset="0"/>
                      </a:endParaRP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r>
              <a:tr h="4794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latin typeface="Courier New" pitchFamily="49" charset="0"/>
                          <a:cs typeface="Courier New" pitchFamily="49" charset="0"/>
                        </a:rPr>
                        <a:t>HEAD</a:t>
                      </a: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Courier New" pitchFamily="49" charset="0"/>
                        </a:rPr>
                        <a:t>Read headers, has version changed?</a:t>
                      </a:r>
                      <a:endParaRPr lang="en-US" sz="1600" kern="1200" dirty="0">
                        <a:solidFill>
                          <a:schemeClr val="tx1"/>
                        </a:solidFill>
                        <a:latin typeface="+mn-lt"/>
                        <a:ea typeface="+mn-ea"/>
                        <a:cs typeface="Courier New" pitchFamily="49" charset="0"/>
                      </a:endParaRP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r>
              <a:tr h="4794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latin typeface="Courier New" pitchFamily="49" charset="0"/>
                          <a:cs typeface="Courier New" pitchFamily="49" charset="0"/>
                        </a:rPr>
                        <a:t>OPTIONS</a:t>
                      </a: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Courier New" pitchFamily="49" charset="0"/>
                        </a:rPr>
                        <a:t>List</a:t>
                      </a:r>
                      <a:r>
                        <a:rPr lang="en-US" sz="1600" kern="1200" baseline="0" dirty="0" smtClean="0">
                          <a:solidFill>
                            <a:schemeClr val="tx1"/>
                          </a:solidFill>
                          <a:latin typeface="+mn-lt"/>
                          <a:ea typeface="+mn-ea"/>
                          <a:cs typeface="Courier New" pitchFamily="49" charset="0"/>
                        </a:rPr>
                        <a:t> the “Allow”ed methods</a:t>
                      </a:r>
                      <a:endParaRPr lang="en-US" sz="1600" kern="1200" dirty="0">
                        <a:solidFill>
                          <a:schemeClr val="tx1"/>
                        </a:solidFill>
                        <a:latin typeface="+mn-lt"/>
                        <a:ea typeface="+mn-ea"/>
                        <a:cs typeface="Courier New" pitchFamily="49" charset="0"/>
                      </a:endParaRP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Content Placeholder 4"/>
          <p:cNvSpPr>
            <a:spLocks noGrp="1"/>
          </p:cNvSpPr>
          <p:nvPr>
            <p:ph idx="1"/>
          </p:nvPr>
        </p:nvSpPr>
        <p:spPr/>
        <p:txBody>
          <a:bodyPr/>
          <a:lstStyle/>
          <a:p>
            <a:pPr lvl="1"/>
            <a:r>
              <a:rPr lang="en-US" smtClean="0"/>
              <a:t>1xx – Informational</a:t>
            </a:r>
          </a:p>
          <a:p>
            <a:pPr lvl="2"/>
            <a:r>
              <a:rPr lang="en-US" smtClean="0"/>
              <a:t>Request received, continuing process</a:t>
            </a:r>
          </a:p>
          <a:p>
            <a:pPr lvl="1"/>
            <a:r>
              <a:rPr lang="en-US" smtClean="0"/>
              <a:t>2xx – Success</a:t>
            </a:r>
          </a:p>
          <a:p>
            <a:pPr lvl="2"/>
            <a:r>
              <a:rPr lang="en-US" smtClean="0"/>
              <a:t>Action successfully received, understood, and accepted</a:t>
            </a:r>
          </a:p>
          <a:p>
            <a:pPr lvl="1"/>
            <a:r>
              <a:rPr lang="en-US" smtClean="0"/>
              <a:t>3xx – Redirection</a:t>
            </a:r>
          </a:p>
          <a:p>
            <a:pPr lvl="2"/>
            <a:r>
              <a:rPr lang="en-US" smtClean="0"/>
              <a:t>Client must take additional action to complete the request.</a:t>
            </a:r>
          </a:p>
          <a:p>
            <a:pPr lvl="1"/>
            <a:r>
              <a:rPr lang="en-US" smtClean="0"/>
              <a:t>4xx – Client Error</a:t>
            </a:r>
          </a:p>
          <a:p>
            <a:pPr lvl="2"/>
            <a:r>
              <a:rPr lang="en-US" smtClean="0"/>
              <a:t>Request contains bad syntax or cannot be fulfilled.</a:t>
            </a:r>
          </a:p>
          <a:p>
            <a:pPr lvl="1"/>
            <a:r>
              <a:rPr lang="en-US" smtClean="0"/>
              <a:t>5xx – Server Error</a:t>
            </a:r>
          </a:p>
          <a:p>
            <a:pPr lvl="2"/>
            <a:r>
              <a:rPr lang="en-US" smtClean="0"/>
              <a:t>Server failed to fulfill an apparently valid request.</a:t>
            </a:r>
          </a:p>
        </p:txBody>
      </p:sp>
      <p:sp>
        <p:nvSpPr>
          <p:cNvPr id="15362" name="Title 3"/>
          <p:cNvSpPr>
            <a:spLocks noGrp="1"/>
          </p:cNvSpPr>
          <p:nvPr>
            <p:ph type="title"/>
          </p:nvPr>
        </p:nvSpPr>
        <p:spPr/>
        <p:txBody>
          <a:bodyPr/>
          <a:lstStyle/>
          <a:p>
            <a:r>
              <a:rPr lang="en-US" smtClean="0"/>
              <a:t>HTTP Status Codes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3"/>
          <p:cNvSpPr>
            <a:spLocks noGrp="1"/>
          </p:cNvSpPr>
          <p:nvPr>
            <p:ph type="title"/>
          </p:nvPr>
        </p:nvSpPr>
        <p:spPr/>
        <p:txBody>
          <a:bodyPr/>
          <a:lstStyle/>
          <a:p>
            <a:r>
              <a:rPr lang="en-US" smtClean="0"/>
              <a:t>HTTP Status Codes:</a:t>
            </a:r>
            <a:br>
              <a:rPr lang="en-US" smtClean="0"/>
            </a:br>
            <a:r>
              <a:rPr lang="en-US" sz="2400" smtClean="0">
                <a:solidFill>
                  <a:srgbClr val="FF0000"/>
                </a:solidFill>
              </a:rPr>
              <a:t>2xx Status Codes</a:t>
            </a:r>
          </a:p>
        </p:txBody>
      </p:sp>
      <p:graphicFrame>
        <p:nvGraphicFramePr>
          <p:cNvPr id="6" name="Group 471"/>
          <p:cNvGraphicFramePr>
            <a:graphicFrameLocks noGrp="1"/>
          </p:cNvGraphicFramePr>
          <p:nvPr/>
        </p:nvGraphicFramePr>
        <p:xfrm>
          <a:off x="1711325" y="1781175"/>
          <a:ext cx="5680837" cy="3375153"/>
        </p:xfrm>
        <a:graphic>
          <a:graphicData uri="http://schemas.openxmlformats.org/drawingml/2006/table">
            <a:tbl>
              <a:tblPr/>
              <a:tblGrid>
                <a:gridCol w="781304"/>
                <a:gridCol w="1794129"/>
                <a:gridCol w="3105404"/>
              </a:tblGrid>
              <a:tr h="512763">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dirty="0" smtClean="0">
                          <a:ln>
                            <a:noFill/>
                          </a:ln>
                          <a:solidFill>
                            <a:schemeClr val="bg1"/>
                          </a:solidFill>
                          <a:effectLst/>
                          <a:latin typeface="Arial" pitchFamily="34" charset="0"/>
                        </a:rPr>
                        <a:t>Code</a:t>
                      </a: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dirty="0" smtClean="0">
                          <a:ln>
                            <a:noFill/>
                          </a:ln>
                          <a:solidFill>
                            <a:schemeClr val="bg1"/>
                          </a:solidFill>
                          <a:effectLst/>
                          <a:latin typeface="Arial" pitchFamily="34" charset="0"/>
                        </a:rPr>
                        <a:t>Meaning</a:t>
                      </a: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dirty="0" smtClean="0">
                          <a:ln>
                            <a:noFill/>
                          </a:ln>
                          <a:solidFill>
                            <a:schemeClr val="bg1"/>
                          </a:solidFill>
                          <a:effectLst/>
                          <a:latin typeface="Arial" pitchFamily="34" charset="0"/>
                        </a:rPr>
                        <a:t>Description</a:t>
                      </a: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chemeClr val="accent2"/>
                    </a:solidFill>
                  </a:tcPr>
                </a:tc>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lang="en-US" sz="1600" kern="1200" baseline="0" dirty="0" smtClean="0">
                          <a:solidFill>
                            <a:schemeClr val="tx1"/>
                          </a:solidFill>
                          <a:latin typeface="+mn-lt"/>
                          <a:ea typeface="+mn-ea"/>
                          <a:cs typeface="+mn-cs"/>
                        </a:rPr>
                        <a:t>200</a:t>
                      </a:r>
                      <a:endParaRPr kumimoji="0" lang="en-US" sz="1600" b="0" i="0" u="none" strike="noStrike" cap="none" normalizeH="0" baseline="0" dirty="0" smtClean="0">
                        <a:ln>
                          <a:noFill/>
                        </a:ln>
                        <a:solidFill>
                          <a:schemeClr val="tx1"/>
                        </a:solidFill>
                        <a:effectLst/>
                        <a:latin typeface="Courier New" pitchFamily="49" charset="0"/>
                        <a:cs typeface="Courier New" pitchFamily="49" charset="0"/>
                      </a:endParaRP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lang="en-US" sz="1600" kern="1200" baseline="0" dirty="0" smtClean="0">
                          <a:solidFill>
                            <a:schemeClr val="tx1"/>
                          </a:solidFill>
                          <a:latin typeface="+mn-lt"/>
                          <a:ea typeface="+mn-ea"/>
                          <a:cs typeface="+mn-cs"/>
                        </a:rPr>
                        <a:t>OK</a:t>
                      </a:r>
                      <a:endParaRPr kumimoji="0" lang="en-US" sz="1600" b="0" i="0" u="none" strike="noStrike" cap="none" normalizeH="0" baseline="0" dirty="0" smtClean="0">
                        <a:ln>
                          <a:noFill/>
                        </a:ln>
                        <a:solidFill>
                          <a:schemeClr val="tx1"/>
                        </a:solidFill>
                        <a:effectLst/>
                        <a:latin typeface="Courier New" pitchFamily="49" charset="0"/>
                        <a:cs typeface="Courier New" pitchFamily="49" charset="0"/>
                      </a:endParaRP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lang="en-US" sz="1600" kern="1200" baseline="0" dirty="0" smtClean="0">
                          <a:solidFill>
                            <a:schemeClr val="tx1"/>
                          </a:solidFill>
                          <a:latin typeface="+mn-lt"/>
                          <a:ea typeface="+mn-ea"/>
                          <a:cs typeface="+mn-cs"/>
                        </a:rPr>
                        <a:t>Successful HTTP request</a:t>
                      </a:r>
                      <a:endParaRPr kumimoji="0" lang="en-US" sz="1600" b="0" i="0" u="none" strike="noStrike" cap="none" normalizeH="0" baseline="0" dirty="0" smtClean="0">
                        <a:ln>
                          <a:noFill/>
                        </a:ln>
                        <a:solidFill>
                          <a:schemeClr val="tx1"/>
                        </a:solidFill>
                        <a:effectLst/>
                        <a:latin typeface="Arial" pitchFamily="34" charset="0"/>
                      </a:endParaRP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r>
              <a:tr h="481013">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lang="en-US" sz="1600" kern="1200" baseline="0" dirty="0" smtClean="0">
                          <a:solidFill>
                            <a:schemeClr val="tx1"/>
                          </a:solidFill>
                          <a:latin typeface="+mn-lt"/>
                          <a:ea typeface="+mn-ea"/>
                          <a:cs typeface="+mn-cs"/>
                        </a:rPr>
                        <a:t>201</a:t>
                      </a:r>
                      <a:endParaRPr kumimoji="0" lang="en-US" sz="1600" b="0" i="0" u="none" strike="noStrike" cap="none" normalizeH="0" baseline="0" dirty="0" smtClean="0">
                        <a:ln>
                          <a:noFill/>
                        </a:ln>
                        <a:solidFill>
                          <a:schemeClr val="tx1"/>
                        </a:solidFill>
                        <a:effectLst/>
                        <a:latin typeface="Courier New" pitchFamily="49" charset="0"/>
                        <a:cs typeface="Courier New" pitchFamily="49" charset="0"/>
                      </a:endParaRP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lang="en-US" sz="1600" kern="1200" baseline="0" dirty="0" smtClean="0">
                          <a:solidFill>
                            <a:schemeClr val="tx1"/>
                          </a:solidFill>
                          <a:latin typeface="+mn-lt"/>
                          <a:ea typeface="+mn-ea"/>
                          <a:cs typeface="+mn-cs"/>
                        </a:rPr>
                        <a:t>Created</a:t>
                      </a:r>
                      <a:endParaRPr kumimoji="0" lang="en-US" sz="1600" b="0" i="0" u="none" strike="noStrike" cap="none" normalizeH="0" baseline="0" dirty="0" smtClean="0">
                        <a:ln>
                          <a:noFill/>
                        </a:ln>
                        <a:solidFill>
                          <a:schemeClr val="tx1"/>
                        </a:solidFill>
                        <a:effectLst/>
                        <a:latin typeface="Courier New" pitchFamily="49" charset="0"/>
                        <a:cs typeface="Courier New" pitchFamily="49" charset="0"/>
                      </a:endParaRP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lang="en-US" sz="1600" kern="1200" baseline="0" dirty="0" smtClean="0">
                          <a:solidFill>
                            <a:schemeClr val="tx1"/>
                          </a:solidFill>
                          <a:latin typeface="+mn-lt"/>
                          <a:ea typeface="+mn-ea"/>
                          <a:cs typeface="+mn-cs"/>
                        </a:rPr>
                        <a:t>New resource created</a:t>
                      </a:r>
                      <a:endParaRPr kumimoji="0" lang="en-US" sz="1600" b="0" i="0" u="none" strike="noStrike" cap="none" normalizeH="0" baseline="0" dirty="0" smtClean="0">
                        <a:ln>
                          <a:noFill/>
                        </a:ln>
                        <a:solidFill>
                          <a:schemeClr val="tx1"/>
                        </a:solidFill>
                        <a:effectLst/>
                        <a:latin typeface="Arial" pitchFamily="34" charset="0"/>
                      </a:endParaRP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lang="en-US" sz="1600" kern="1200" baseline="0" dirty="0" smtClean="0">
                          <a:solidFill>
                            <a:schemeClr val="tx1"/>
                          </a:solidFill>
                          <a:latin typeface="+mn-lt"/>
                          <a:ea typeface="+mn-ea"/>
                          <a:cs typeface="+mn-cs"/>
                        </a:rPr>
                        <a:t>202</a:t>
                      </a:r>
                      <a:endParaRPr kumimoji="0" lang="en-US" sz="1600" b="0" i="0" u="none" strike="noStrike" cap="none" normalizeH="0" baseline="0" dirty="0" smtClean="0">
                        <a:ln>
                          <a:noFill/>
                        </a:ln>
                        <a:solidFill>
                          <a:schemeClr val="tx1"/>
                        </a:solidFill>
                        <a:effectLst/>
                        <a:latin typeface="Courier New" pitchFamily="49" charset="0"/>
                        <a:cs typeface="Courier New" pitchFamily="49" charset="0"/>
                      </a:endParaRP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lang="en-US" sz="1600" kern="1200" baseline="0" dirty="0" smtClean="0">
                          <a:solidFill>
                            <a:schemeClr val="tx1"/>
                          </a:solidFill>
                          <a:latin typeface="+mn-lt"/>
                          <a:ea typeface="+mn-ea"/>
                          <a:cs typeface="+mn-cs"/>
                        </a:rPr>
                        <a:t>Accepted</a:t>
                      </a:r>
                      <a:endParaRPr kumimoji="0" lang="en-US" sz="1600" b="0" i="0" u="none" strike="noStrike" cap="none" normalizeH="0" baseline="0" dirty="0" smtClean="0">
                        <a:ln>
                          <a:noFill/>
                        </a:ln>
                        <a:solidFill>
                          <a:schemeClr val="tx1"/>
                        </a:solidFill>
                        <a:effectLst/>
                        <a:latin typeface="Courier New" pitchFamily="49" charset="0"/>
                        <a:cs typeface="Courier New" pitchFamily="49" charset="0"/>
                      </a:endParaRP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r>
                        <a:rPr lang="en-US" sz="1600" kern="1200" baseline="0" dirty="0" smtClean="0">
                          <a:solidFill>
                            <a:schemeClr val="tx1"/>
                          </a:solidFill>
                          <a:latin typeface="+mn-lt"/>
                          <a:ea typeface="+mn-ea"/>
                          <a:cs typeface="+mn-cs"/>
                        </a:rPr>
                        <a:t>Accepted for processing, but</a:t>
                      </a:r>
                    </a:p>
                    <a:p>
                      <a:r>
                        <a:rPr lang="en-US" sz="1600" kern="1200" baseline="0" dirty="0" smtClean="0">
                          <a:solidFill>
                            <a:schemeClr val="tx1"/>
                          </a:solidFill>
                          <a:latin typeface="+mn-lt"/>
                          <a:ea typeface="+mn-ea"/>
                          <a:cs typeface="+mn-cs"/>
                        </a:rPr>
                        <a:t>not yet completed</a:t>
                      </a:r>
                      <a:endParaRPr kumimoji="0" lang="en-US" sz="1600" b="0" i="0" u="none" strike="noStrike" cap="none" normalizeH="0" baseline="0" dirty="0" smtClean="0">
                        <a:ln>
                          <a:noFill/>
                        </a:ln>
                        <a:solidFill>
                          <a:schemeClr val="tx1"/>
                        </a:solidFill>
                        <a:effectLst/>
                        <a:latin typeface="Arial" pitchFamily="34" charset="0"/>
                      </a:endParaRP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lang="en-US" sz="1600" kern="1200" baseline="0" dirty="0" smtClean="0">
                          <a:solidFill>
                            <a:schemeClr val="tx1"/>
                          </a:solidFill>
                          <a:latin typeface="+mn-lt"/>
                          <a:ea typeface="+mn-ea"/>
                          <a:cs typeface="+mn-cs"/>
                        </a:rPr>
                        <a:t>204</a:t>
                      </a:r>
                      <a:endParaRPr kumimoji="0" lang="en-US" sz="1600" b="0" i="0" u="none" strike="noStrike" cap="none" normalizeH="0" baseline="0" dirty="0" smtClean="0">
                        <a:ln>
                          <a:noFill/>
                        </a:ln>
                        <a:solidFill>
                          <a:schemeClr val="tx1"/>
                        </a:solidFill>
                        <a:effectLst/>
                        <a:latin typeface="Courier New" pitchFamily="49" charset="0"/>
                        <a:cs typeface="Courier New" pitchFamily="49" charset="0"/>
                      </a:endParaRP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lang="en-US" sz="1600" kern="1200" baseline="0" dirty="0" smtClean="0">
                          <a:solidFill>
                            <a:schemeClr val="tx1"/>
                          </a:solidFill>
                          <a:latin typeface="+mn-lt"/>
                          <a:ea typeface="+mn-ea"/>
                          <a:cs typeface="+mn-cs"/>
                        </a:rPr>
                        <a:t>No Content</a:t>
                      </a:r>
                      <a:endParaRPr kumimoji="0" lang="en-US" sz="1600" b="0" i="0" u="none" strike="noStrike" cap="none" normalizeH="0" baseline="0" dirty="0" smtClean="0">
                        <a:ln>
                          <a:noFill/>
                        </a:ln>
                        <a:solidFill>
                          <a:schemeClr val="tx1"/>
                        </a:solidFill>
                        <a:effectLst/>
                        <a:latin typeface="Courier New" pitchFamily="49" charset="0"/>
                        <a:cs typeface="Courier New" pitchFamily="49" charset="0"/>
                      </a:endParaRP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r>
                        <a:rPr lang="en-US" sz="1600" kern="1200" baseline="0" dirty="0" smtClean="0">
                          <a:solidFill>
                            <a:schemeClr val="tx1"/>
                          </a:solidFill>
                          <a:latin typeface="+mn-lt"/>
                          <a:ea typeface="+mn-ea"/>
                          <a:cs typeface="+mn-cs"/>
                        </a:rPr>
                        <a:t>Successfully processed, but</a:t>
                      </a:r>
                    </a:p>
                    <a:p>
                      <a:r>
                        <a:rPr lang="en-US" sz="1600" kern="1200" baseline="0" dirty="0" smtClean="0">
                          <a:solidFill>
                            <a:schemeClr val="tx1"/>
                          </a:solidFill>
                          <a:latin typeface="+mn-lt"/>
                          <a:ea typeface="+mn-ea"/>
                          <a:cs typeface="+mn-cs"/>
                        </a:rPr>
                        <a:t>no return content</a:t>
                      </a:r>
                      <a:endParaRPr kumimoji="0" lang="en-US" sz="1600" b="0" i="0" u="none" strike="noStrike" cap="none" normalizeH="0" baseline="0" dirty="0" smtClean="0">
                        <a:ln>
                          <a:noFill/>
                        </a:ln>
                        <a:solidFill>
                          <a:schemeClr val="tx1"/>
                        </a:solidFill>
                        <a:effectLst/>
                        <a:latin typeface="Arial" pitchFamily="34" charset="0"/>
                      </a:endParaRP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lang="en-US" sz="1600" kern="1200" baseline="0" dirty="0" smtClean="0">
                          <a:solidFill>
                            <a:schemeClr val="tx1"/>
                          </a:solidFill>
                          <a:latin typeface="+mn-lt"/>
                          <a:ea typeface="+mn-ea"/>
                          <a:cs typeface="+mn-cs"/>
                        </a:rPr>
                        <a:t>206</a:t>
                      </a:r>
                      <a:endParaRPr kumimoji="0" lang="en-US" sz="1600" b="0" i="0" u="none" strike="noStrike" cap="none" normalizeH="0" baseline="0" dirty="0" smtClean="0">
                        <a:ln>
                          <a:noFill/>
                        </a:ln>
                        <a:solidFill>
                          <a:schemeClr val="tx1"/>
                        </a:solidFill>
                        <a:effectLst/>
                        <a:latin typeface="Courier New" pitchFamily="49" charset="0"/>
                        <a:cs typeface="Courier New" pitchFamily="49" charset="0"/>
                      </a:endParaRP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lang="en-US" sz="1600" kern="1200" baseline="0" dirty="0" smtClean="0">
                          <a:solidFill>
                            <a:schemeClr val="tx1"/>
                          </a:solidFill>
                          <a:latin typeface="+mn-lt"/>
                          <a:ea typeface="+mn-ea"/>
                          <a:cs typeface="+mn-cs"/>
                        </a:rPr>
                        <a:t>Partial Content</a:t>
                      </a:r>
                      <a:endParaRPr kumimoji="0" lang="en-US" sz="1600" b="0" i="0" u="none" strike="noStrike" cap="none" normalizeH="0" baseline="0" dirty="0" smtClean="0">
                        <a:ln>
                          <a:noFill/>
                        </a:ln>
                        <a:solidFill>
                          <a:schemeClr val="tx1"/>
                        </a:solidFill>
                        <a:effectLst/>
                        <a:latin typeface="Courier New" pitchFamily="49" charset="0"/>
                        <a:cs typeface="Courier New" pitchFamily="49" charset="0"/>
                      </a:endParaRP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r>
                        <a:rPr lang="en-US" sz="1600" kern="1200" baseline="0" dirty="0" smtClean="0">
                          <a:solidFill>
                            <a:schemeClr val="tx1"/>
                          </a:solidFill>
                          <a:latin typeface="+mn-lt"/>
                          <a:ea typeface="+mn-ea"/>
                          <a:cs typeface="+mn-cs"/>
                        </a:rPr>
                        <a:t>Only part of the resource</a:t>
                      </a:r>
                    </a:p>
                    <a:p>
                      <a:r>
                        <a:rPr lang="en-US" sz="1600" kern="1200" baseline="0" dirty="0" smtClean="0">
                          <a:solidFill>
                            <a:schemeClr val="tx1"/>
                          </a:solidFill>
                          <a:latin typeface="+mn-lt"/>
                          <a:ea typeface="+mn-ea"/>
                          <a:cs typeface="+mn-cs"/>
                        </a:rPr>
                        <a:t>returned</a:t>
                      </a:r>
                      <a:endParaRPr kumimoji="0" lang="en-US" sz="1600" b="0" i="0" u="none" strike="noStrike" cap="none" normalizeH="0" baseline="0" dirty="0" smtClean="0">
                        <a:ln>
                          <a:noFill/>
                        </a:ln>
                        <a:solidFill>
                          <a:schemeClr val="tx1"/>
                        </a:solidFill>
                        <a:effectLst/>
                        <a:latin typeface="Arial" pitchFamily="34" charset="0"/>
                      </a:endParaRP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r>
              <a:rPr lang="en-US" smtClean="0"/>
              <a:t>HTTP Status Codes:</a:t>
            </a:r>
            <a:br>
              <a:rPr lang="en-US" smtClean="0"/>
            </a:br>
            <a:r>
              <a:rPr lang="en-US" sz="2400" smtClean="0">
                <a:solidFill>
                  <a:srgbClr val="FF0000"/>
                </a:solidFill>
              </a:rPr>
              <a:t>3xx Status Codes</a:t>
            </a:r>
          </a:p>
        </p:txBody>
      </p:sp>
      <p:graphicFrame>
        <p:nvGraphicFramePr>
          <p:cNvPr id="6" name="Group 471"/>
          <p:cNvGraphicFramePr>
            <a:graphicFrameLocks noGrp="1"/>
          </p:cNvGraphicFramePr>
          <p:nvPr/>
        </p:nvGraphicFramePr>
        <p:xfrm>
          <a:off x="1600200" y="1781175"/>
          <a:ext cx="5984050" cy="4024059"/>
        </p:xfrm>
        <a:graphic>
          <a:graphicData uri="http://schemas.openxmlformats.org/drawingml/2006/table">
            <a:tbl>
              <a:tblPr/>
              <a:tblGrid>
                <a:gridCol w="781304"/>
                <a:gridCol w="2075117"/>
                <a:gridCol w="3127629"/>
              </a:tblGrid>
              <a:tr h="512763">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dirty="0" smtClean="0">
                          <a:ln>
                            <a:noFill/>
                          </a:ln>
                          <a:solidFill>
                            <a:schemeClr val="bg1"/>
                          </a:solidFill>
                          <a:effectLst/>
                          <a:latin typeface="Arial" pitchFamily="34" charset="0"/>
                        </a:rPr>
                        <a:t>Code</a:t>
                      </a: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dirty="0" smtClean="0">
                          <a:ln>
                            <a:noFill/>
                          </a:ln>
                          <a:solidFill>
                            <a:schemeClr val="bg1"/>
                          </a:solidFill>
                          <a:effectLst/>
                          <a:latin typeface="Arial" pitchFamily="34" charset="0"/>
                        </a:rPr>
                        <a:t>Meaning</a:t>
                      </a: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dirty="0" smtClean="0">
                          <a:ln>
                            <a:noFill/>
                          </a:ln>
                          <a:solidFill>
                            <a:schemeClr val="bg1"/>
                          </a:solidFill>
                          <a:effectLst/>
                          <a:latin typeface="Arial" pitchFamily="34" charset="0"/>
                        </a:rPr>
                        <a:t>Description</a:t>
                      </a: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chemeClr val="accent2"/>
                    </a:solidFill>
                  </a:tcPr>
                </a:tc>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lang="en-US" sz="1600" kern="1200" baseline="0" dirty="0" smtClean="0">
                          <a:solidFill>
                            <a:schemeClr val="tx1"/>
                          </a:solidFill>
                          <a:latin typeface="+mn-lt"/>
                          <a:ea typeface="+mn-ea"/>
                          <a:cs typeface="+mn-cs"/>
                        </a:rPr>
                        <a:t>300</a:t>
                      </a:r>
                      <a:endParaRPr kumimoji="0" lang="en-US" sz="1600" b="0" i="0" u="none" strike="noStrike" cap="none" normalizeH="0" baseline="0" dirty="0" smtClean="0">
                        <a:ln>
                          <a:noFill/>
                        </a:ln>
                        <a:solidFill>
                          <a:schemeClr val="tx1"/>
                        </a:solidFill>
                        <a:effectLst/>
                        <a:latin typeface="Courier New" pitchFamily="49" charset="0"/>
                        <a:cs typeface="Courier New" pitchFamily="49" charset="0"/>
                      </a:endParaRP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lang="en-US" sz="1600" kern="1200" baseline="0" dirty="0" smtClean="0">
                          <a:solidFill>
                            <a:schemeClr val="tx1"/>
                          </a:solidFill>
                          <a:latin typeface="+mn-lt"/>
                          <a:ea typeface="+mn-ea"/>
                          <a:cs typeface="+mn-cs"/>
                        </a:rPr>
                        <a:t>Multiple Choices</a:t>
                      </a:r>
                      <a:endParaRPr kumimoji="0" lang="en-US" sz="1600" b="0" i="0" u="none" strike="noStrike" cap="none" normalizeH="0" baseline="0" dirty="0" smtClean="0">
                        <a:ln>
                          <a:noFill/>
                        </a:ln>
                        <a:solidFill>
                          <a:schemeClr val="tx1"/>
                        </a:solidFill>
                        <a:effectLst/>
                        <a:latin typeface="Courier New" pitchFamily="49" charset="0"/>
                        <a:cs typeface="Courier New" pitchFamily="49" charset="0"/>
                      </a:endParaRP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r>
                        <a:rPr lang="en-US" sz="1600" kern="1200" baseline="0" dirty="0" smtClean="0">
                          <a:solidFill>
                            <a:schemeClr val="tx1"/>
                          </a:solidFill>
                          <a:latin typeface="+mn-lt"/>
                          <a:ea typeface="+mn-ea"/>
                          <a:cs typeface="+mn-cs"/>
                        </a:rPr>
                        <a:t>Multiple options for the resource</a:t>
                      </a:r>
                    </a:p>
                    <a:p>
                      <a:r>
                        <a:rPr lang="en-US" sz="1600" kern="1200" baseline="0" dirty="0" smtClean="0">
                          <a:solidFill>
                            <a:schemeClr val="tx1"/>
                          </a:solidFill>
                          <a:latin typeface="+mn-lt"/>
                          <a:ea typeface="+mn-ea"/>
                          <a:cs typeface="+mn-cs"/>
                        </a:rPr>
                        <a:t>that the client may</a:t>
                      </a:r>
                    </a:p>
                    <a:p>
                      <a:r>
                        <a:rPr lang="en-US" sz="1600" kern="1200" baseline="0" dirty="0" smtClean="0">
                          <a:solidFill>
                            <a:schemeClr val="tx1"/>
                          </a:solidFill>
                          <a:latin typeface="+mn-lt"/>
                          <a:ea typeface="+mn-ea"/>
                          <a:cs typeface="+mn-cs"/>
                        </a:rPr>
                        <a:t>follow</a:t>
                      </a:r>
                      <a:endParaRPr kumimoji="0" lang="en-US" sz="1600" b="0" i="0" u="none" strike="noStrike" cap="none" normalizeH="0" baseline="0" dirty="0" smtClean="0">
                        <a:ln>
                          <a:noFill/>
                        </a:ln>
                        <a:solidFill>
                          <a:schemeClr val="tx1"/>
                        </a:solidFill>
                        <a:effectLst/>
                        <a:latin typeface="Arial" pitchFamily="34" charset="0"/>
                      </a:endParaRP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r>
              <a:tr h="481013">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lang="en-US" sz="1600" kern="1200" baseline="0" dirty="0" smtClean="0">
                          <a:solidFill>
                            <a:schemeClr val="tx1"/>
                          </a:solidFill>
                          <a:latin typeface="+mn-lt"/>
                          <a:ea typeface="+mn-ea"/>
                          <a:cs typeface="+mn-cs"/>
                        </a:rPr>
                        <a:t>301</a:t>
                      </a:r>
                      <a:endParaRPr kumimoji="0" lang="en-US" sz="1600" b="0" i="0" u="none" strike="noStrike" cap="none" normalizeH="0" baseline="0" dirty="0" smtClean="0">
                        <a:ln>
                          <a:noFill/>
                        </a:ln>
                        <a:solidFill>
                          <a:schemeClr val="tx1"/>
                        </a:solidFill>
                        <a:effectLst/>
                        <a:latin typeface="Courier New" pitchFamily="49" charset="0"/>
                        <a:cs typeface="Courier New" pitchFamily="49" charset="0"/>
                      </a:endParaRP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lang="en-US" sz="1600" kern="1200" baseline="0" dirty="0" smtClean="0">
                          <a:solidFill>
                            <a:schemeClr val="tx1"/>
                          </a:solidFill>
                          <a:latin typeface="+mn-lt"/>
                          <a:ea typeface="+mn-ea"/>
                          <a:cs typeface="+mn-cs"/>
                        </a:rPr>
                        <a:t>Moved Permanently</a:t>
                      </a:r>
                      <a:endParaRPr kumimoji="0" lang="en-US" sz="1600" b="0" i="0" u="none" strike="noStrike" cap="none" normalizeH="0" baseline="0" dirty="0" smtClean="0">
                        <a:ln>
                          <a:noFill/>
                        </a:ln>
                        <a:solidFill>
                          <a:schemeClr val="tx1"/>
                        </a:solidFill>
                        <a:effectLst/>
                        <a:latin typeface="Courier New" pitchFamily="49" charset="0"/>
                        <a:cs typeface="Courier New" pitchFamily="49" charset="0"/>
                      </a:endParaRP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r>
                        <a:rPr lang="en-US" sz="1600" kern="1200" baseline="0" dirty="0" smtClean="0">
                          <a:solidFill>
                            <a:schemeClr val="tx1"/>
                          </a:solidFill>
                          <a:latin typeface="+mn-lt"/>
                          <a:ea typeface="+mn-ea"/>
                          <a:cs typeface="+mn-cs"/>
                        </a:rPr>
                        <a:t>This and all future requests</a:t>
                      </a:r>
                    </a:p>
                    <a:p>
                      <a:r>
                        <a:rPr lang="en-US" sz="1600" kern="1200" baseline="0" dirty="0" smtClean="0">
                          <a:solidFill>
                            <a:schemeClr val="tx1"/>
                          </a:solidFill>
                          <a:latin typeface="+mn-lt"/>
                          <a:ea typeface="+mn-ea"/>
                          <a:cs typeface="+mn-cs"/>
                        </a:rPr>
                        <a:t>should be directed to the</a:t>
                      </a:r>
                    </a:p>
                    <a:p>
                      <a:r>
                        <a:rPr lang="en-US" sz="1600" kern="1200" baseline="0" dirty="0" smtClean="0">
                          <a:solidFill>
                            <a:schemeClr val="tx1"/>
                          </a:solidFill>
                          <a:latin typeface="+mn-lt"/>
                          <a:ea typeface="+mn-ea"/>
                          <a:cs typeface="+mn-cs"/>
                        </a:rPr>
                        <a:t>given URI.</a:t>
                      </a:r>
                      <a:endParaRPr kumimoji="0" lang="en-US" sz="1600" b="0" i="0" u="none" strike="noStrike" cap="none" normalizeH="0" baseline="0" dirty="0" smtClean="0">
                        <a:ln>
                          <a:noFill/>
                        </a:ln>
                        <a:solidFill>
                          <a:schemeClr val="tx1"/>
                        </a:solidFill>
                        <a:effectLst/>
                        <a:latin typeface="Arial" pitchFamily="34" charset="0"/>
                      </a:endParaRP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lang="en-US" sz="1600" kern="1200" baseline="0" dirty="0" smtClean="0">
                          <a:solidFill>
                            <a:schemeClr val="tx1"/>
                          </a:solidFill>
                          <a:latin typeface="+mn-lt"/>
                          <a:ea typeface="+mn-ea"/>
                          <a:cs typeface="+mn-cs"/>
                        </a:rPr>
                        <a:t>303</a:t>
                      </a:r>
                      <a:endParaRPr kumimoji="0" lang="en-US" sz="1600" b="0" i="0" u="none" strike="noStrike" cap="none" normalizeH="0" baseline="0" dirty="0" smtClean="0">
                        <a:ln>
                          <a:noFill/>
                        </a:ln>
                        <a:solidFill>
                          <a:schemeClr val="tx1"/>
                        </a:solidFill>
                        <a:effectLst/>
                        <a:latin typeface="Courier New" pitchFamily="49" charset="0"/>
                        <a:cs typeface="Courier New" pitchFamily="49" charset="0"/>
                      </a:endParaRP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lang="en-US" sz="1600" kern="1200" baseline="0" dirty="0" smtClean="0">
                          <a:solidFill>
                            <a:schemeClr val="tx1"/>
                          </a:solidFill>
                          <a:latin typeface="+mn-lt"/>
                          <a:ea typeface="+mn-ea"/>
                          <a:cs typeface="+mn-cs"/>
                        </a:rPr>
                        <a:t>See Other</a:t>
                      </a:r>
                      <a:endParaRPr kumimoji="0" lang="en-US" sz="1600" b="0" i="0" u="none" strike="noStrike" cap="none" normalizeH="0" baseline="0" dirty="0" smtClean="0">
                        <a:ln>
                          <a:noFill/>
                        </a:ln>
                        <a:solidFill>
                          <a:schemeClr val="tx1"/>
                        </a:solidFill>
                        <a:effectLst/>
                        <a:latin typeface="Courier New" pitchFamily="49" charset="0"/>
                        <a:cs typeface="Courier New" pitchFamily="49" charset="0"/>
                      </a:endParaRP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r>
                        <a:rPr lang="en-US" sz="1600" kern="1200" baseline="0" dirty="0" smtClean="0">
                          <a:solidFill>
                            <a:schemeClr val="tx1"/>
                          </a:solidFill>
                          <a:latin typeface="+mn-lt"/>
                          <a:ea typeface="+mn-ea"/>
                          <a:cs typeface="+mn-cs"/>
                        </a:rPr>
                        <a:t>Response can be found at</a:t>
                      </a:r>
                    </a:p>
                    <a:p>
                      <a:r>
                        <a:rPr lang="en-US" sz="1600" kern="1200" baseline="0" dirty="0" smtClean="0">
                          <a:solidFill>
                            <a:schemeClr val="tx1"/>
                          </a:solidFill>
                          <a:latin typeface="+mn-lt"/>
                          <a:ea typeface="+mn-ea"/>
                          <a:cs typeface="+mn-cs"/>
                        </a:rPr>
                        <a:t>URI using </a:t>
                      </a:r>
                      <a:r>
                        <a:rPr lang="en-US" sz="1600" kern="1200" baseline="0" dirty="0" smtClean="0">
                          <a:solidFill>
                            <a:schemeClr val="tx1"/>
                          </a:solidFill>
                          <a:latin typeface="Courier New" pitchFamily="49" charset="0"/>
                          <a:ea typeface="+mn-ea"/>
                          <a:cs typeface="Courier New" pitchFamily="49" charset="0"/>
                        </a:rPr>
                        <a:t>GET</a:t>
                      </a:r>
                      <a:r>
                        <a:rPr lang="en-US" sz="1600" kern="1200" baseline="0" dirty="0" smtClean="0">
                          <a:solidFill>
                            <a:schemeClr val="tx1"/>
                          </a:solidFill>
                          <a:latin typeface="+mn-lt"/>
                          <a:ea typeface="+mn-ea"/>
                          <a:cs typeface="+mn-cs"/>
                        </a:rPr>
                        <a:t> method.</a:t>
                      </a:r>
                      <a:endParaRPr kumimoji="0" lang="en-US" sz="1600" b="0" i="0" u="none" strike="noStrike" cap="none" normalizeH="0" baseline="0" dirty="0" smtClean="0">
                        <a:ln>
                          <a:noFill/>
                        </a:ln>
                        <a:solidFill>
                          <a:schemeClr val="tx1"/>
                        </a:solidFill>
                        <a:effectLst/>
                        <a:latin typeface="Arial" pitchFamily="34" charset="0"/>
                      </a:endParaRP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lang="en-US" sz="1600" kern="1200" baseline="0" dirty="0" smtClean="0">
                          <a:solidFill>
                            <a:schemeClr val="tx1"/>
                          </a:solidFill>
                          <a:latin typeface="+mn-lt"/>
                          <a:ea typeface="+mn-ea"/>
                          <a:cs typeface="+mn-cs"/>
                        </a:rPr>
                        <a:t>304</a:t>
                      </a:r>
                      <a:endParaRPr kumimoji="0" lang="en-US" sz="1600" b="0" i="0" u="none" strike="noStrike" cap="none" normalizeH="0" baseline="0" dirty="0" smtClean="0">
                        <a:ln>
                          <a:noFill/>
                        </a:ln>
                        <a:solidFill>
                          <a:schemeClr val="tx1"/>
                        </a:solidFill>
                        <a:effectLst/>
                        <a:latin typeface="Courier New" pitchFamily="49" charset="0"/>
                        <a:cs typeface="Courier New" pitchFamily="49" charset="0"/>
                      </a:endParaRP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lang="en-US" sz="1600" kern="1200" baseline="0" dirty="0" smtClean="0">
                          <a:solidFill>
                            <a:schemeClr val="tx1"/>
                          </a:solidFill>
                          <a:latin typeface="+mn-lt"/>
                          <a:ea typeface="+mn-ea"/>
                          <a:cs typeface="+mn-cs"/>
                        </a:rPr>
                        <a:t>Not Modified</a:t>
                      </a:r>
                      <a:endParaRPr kumimoji="0" lang="en-US" sz="1600" b="0" i="0" u="none" strike="noStrike" cap="none" normalizeH="0" baseline="0" dirty="0" smtClean="0">
                        <a:ln>
                          <a:noFill/>
                        </a:ln>
                        <a:solidFill>
                          <a:schemeClr val="tx1"/>
                        </a:solidFill>
                        <a:effectLst/>
                        <a:latin typeface="Courier New" pitchFamily="49" charset="0"/>
                        <a:cs typeface="Courier New" pitchFamily="49" charset="0"/>
                      </a:endParaRP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r>
                        <a:rPr lang="en-US" sz="1600" kern="1200" baseline="0" dirty="0" smtClean="0">
                          <a:solidFill>
                            <a:schemeClr val="tx1"/>
                          </a:solidFill>
                          <a:latin typeface="+mn-lt"/>
                          <a:ea typeface="+mn-ea"/>
                          <a:cs typeface="+mn-cs"/>
                        </a:rPr>
                        <a:t>Resource has not been modified</a:t>
                      </a:r>
                    </a:p>
                    <a:p>
                      <a:r>
                        <a:rPr lang="en-US" sz="1600" kern="1200" baseline="0" dirty="0" smtClean="0">
                          <a:solidFill>
                            <a:schemeClr val="tx1"/>
                          </a:solidFill>
                          <a:latin typeface="+mn-lt"/>
                          <a:ea typeface="+mn-ea"/>
                          <a:cs typeface="+mn-cs"/>
                        </a:rPr>
                        <a:t>since last requested.</a:t>
                      </a:r>
                      <a:endParaRPr kumimoji="0" lang="en-US" sz="1600" b="0" i="0" u="none" strike="noStrike" cap="none" normalizeH="0" baseline="0" dirty="0" smtClean="0">
                        <a:ln>
                          <a:noFill/>
                        </a:ln>
                        <a:solidFill>
                          <a:schemeClr val="tx1"/>
                        </a:solidFill>
                        <a:effectLst/>
                        <a:latin typeface="Arial" pitchFamily="34" charset="0"/>
                      </a:endParaRP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3"/>
          <p:cNvSpPr>
            <a:spLocks noGrp="1"/>
          </p:cNvSpPr>
          <p:nvPr>
            <p:ph type="title"/>
          </p:nvPr>
        </p:nvSpPr>
        <p:spPr/>
        <p:txBody>
          <a:bodyPr/>
          <a:lstStyle/>
          <a:p>
            <a:r>
              <a:rPr lang="en-US" smtClean="0"/>
              <a:t>HTTP Status Codes:</a:t>
            </a:r>
            <a:br>
              <a:rPr lang="en-US" smtClean="0"/>
            </a:br>
            <a:r>
              <a:rPr lang="en-US" sz="2400" smtClean="0">
                <a:solidFill>
                  <a:srgbClr val="FF0000"/>
                </a:solidFill>
              </a:rPr>
              <a:t>4xx Status Codes</a:t>
            </a:r>
          </a:p>
        </p:txBody>
      </p:sp>
      <p:graphicFrame>
        <p:nvGraphicFramePr>
          <p:cNvPr id="6" name="Group 471"/>
          <p:cNvGraphicFramePr>
            <a:graphicFrameLocks noGrp="1"/>
          </p:cNvGraphicFramePr>
          <p:nvPr/>
        </p:nvGraphicFramePr>
        <p:xfrm>
          <a:off x="1600200" y="1781175"/>
          <a:ext cx="5972938" cy="4267899"/>
        </p:xfrm>
        <a:graphic>
          <a:graphicData uri="http://schemas.openxmlformats.org/drawingml/2006/table">
            <a:tbl>
              <a:tblPr/>
              <a:tblGrid>
                <a:gridCol w="781304"/>
                <a:gridCol w="1475042"/>
                <a:gridCol w="3716592"/>
              </a:tblGrid>
              <a:tr h="512763">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dirty="0" smtClean="0">
                          <a:ln>
                            <a:noFill/>
                          </a:ln>
                          <a:solidFill>
                            <a:schemeClr val="bg1"/>
                          </a:solidFill>
                          <a:effectLst/>
                          <a:latin typeface="Arial" pitchFamily="34" charset="0"/>
                        </a:rPr>
                        <a:t>Code</a:t>
                      </a: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dirty="0" smtClean="0">
                          <a:ln>
                            <a:noFill/>
                          </a:ln>
                          <a:solidFill>
                            <a:schemeClr val="bg1"/>
                          </a:solidFill>
                          <a:effectLst/>
                          <a:latin typeface="Arial" pitchFamily="34" charset="0"/>
                        </a:rPr>
                        <a:t>Meaning</a:t>
                      </a: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dirty="0" smtClean="0">
                          <a:ln>
                            <a:noFill/>
                          </a:ln>
                          <a:solidFill>
                            <a:schemeClr val="bg1"/>
                          </a:solidFill>
                          <a:effectLst/>
                          <a:latin typeface="Arial" pitchFamily="34" charset="0"/>
                        </a:rPr>
                        <a:t>Description</a:t>
                      </a: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chemeClr val="accent2"/>
                    </a:solidFill>
                  </a:tcPr>
                </a:tc>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lang="en-US" sz="1600" kern="1200" baseline="0" dirty="0" smtClean="0">
                          <a:solidFill>
                            <a:schemeClr val="tx1"/>
                          </a:solidFill>
                          <a:latin typeface="+mn-lt"/>
                          <a:ea typeface="+mn-ea"/>
                          <a:cs typeface="+mn-cs"/>
                        </a:rPr>
                        <a:t>400</a:t>
                      </a:r>
                      <a:endParaRPr kumimoji="0" lang="en-US" sz="1600" b="0" i="0" u="none" strike="noStrike" cap="none" normalizeH="0" baseline="0" dirty="0" smtClean="0">
                        <a:ln>
                          <a:noFill/>
                        </a:ln>
                        <a:solidFill>
                          <a:schemeClr val="tx1"/>
                        </a:solidFill>
                        <a:effectLst/>
                        <a:latin typeface="Courier New" pitchFamily="49" charset="0"/>
                        <a:cs typeface="Courier New" pitchFamily="49" charset="0"/>
                      </a:endParaRP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lang="en-US" sz="1600" kern="1200" baseline="0" dirty="0" smtClean="0">
                          <a:solidFill>
                            <a:schemeClr val="tx1"/>
                          </a:solidFill>
                          <a:latin typeface="+mn-lt"/>
                          <a:ea typeface="+mn-ea"/>
                          <a:cs typeface="+mn-cs"/>
                        </a:rPr>
                        <a:t>Bad Request</a:t>
                      </a:r>
                      <a:endParaRPr kumimoji="0" lang="en-US" sz="1600" b="0" i="0" u="none" strike="noStrike" cap="none" normalizeH="0" baseline="0" dirty="0" smtClean="0">
                        <a:ln>
                          <a:noFill/>
                        </a:ln>
                        <a:solidFill>
                          <a:schemeClr val="tx1"/>
                        </a:solidFill>
                        <a:effectLst/>
                        <a:latin typeface="Courier New" pitchFamily="49" charset="0"/>
                        <a:cs typeface="Courier New" pitchFamily="49" charset="0"/>
                      </a:endParaRP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r>
                        <a:rPr lang="en-US" sz="1600" kern="1200" baseline="0" dirty="0" smtClean="0">
                          <a:solidFill>
                            <a:schemeClr val="tx1"/>
                          </a:solidFill>
                          <a:latin typeface="+mn-lt"/>
                          <a:ea typeface="+mn-ea"/>
                          <a:cs typeface="+mn-cs"/>
                        </a:rPr>
                        <a:t>Request contains bad syntax or cannot</a:t>
                      </a:r>
                    </a:p>
                    <a:p>
                      <a:r>
                        <a:rPr lang="en-US" sz="1600" kern="1200" baseline="0" dirty="0" smtClean="0">
                          <a:solidFill>
                            <a:schemeClr val="tx1"/>
                          </a:solidFill>
                          <a:latin typeface="+mn-lt"/>
                          <a:ea typeface="+mn-ea"/>
                          <a:cs typeface="+mn-cs"/>
                        </a:rPr>
                        <a:t>be fulfilled.</a:t>
                      </a:r>
                      <a:endParaRPr kumimoji="0" lang="en-US" sz="1600" b="0" i="0" u="none" strike="noStrike" cap="none" normalizeH="0" baseline="0" dirty="0" smtClean="0">
                        <a:ln>
                          <a:noFill/>
                        </a:ln>
                        <a:solidFill>
                          <a:schemeClr val="tx1"/>
                        </a:solidFill>
                        <a:effectLst/>
                        <a:latin typeface="Arial" pitchFamily="34" charset="0"/>
                      </a:endParaRP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r>
              <a:tr h="481013">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lang="en-US" sz="1600" kern="1200" baseline="0" dirty="0" smtClean="0">
                          <a:solidFill>
                            <a:schemeClr val="tx1"/>
                          </a:solidFill>
                          <a:latin typeface="+mn-lt"/>
                          <a:ea typeface="+mn-ea"/>
                          <a:cs typeface="+mn-cs"/>
                        </a:rPr>
                        <a:t>401</a:t>
                      </a:r>
                      <a:endParaRPr kumimoji="0" lang="en-US" sz="1600" b="0" i="0" u="none" strike="noStrike" cap="none" normalizeH="0" baseline="0" dirty="0" smtClean="0">
                        <a:ln>
                          <a:noFill/>
                        </a:ln>
                        <a:solidFill>
                          <a:schemeClr val="tx1"/>
                        </a:solidFill>
                        <a:effectLst/>
                        <a:latin typeface="Courier New" pitchFamily="49" charset="0"/>
                        <a:cs typeface="Courier New" pitchFamily="49" charset="0"/>
                      </a:endParaRP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lang="en-US" sz="1600" kern="1200" baseline="0" dirty="0" smtClean="0">
                          <a:solidFill>
                            <a:schemeClr val="tx1"/>
                          </a:solidFill>
                          <a:latin typeface="+mn-lt"/>
                          <a:ea typeface="+mn-ea"/>
                          <a:cs typeface="+mn-cs"/>
                        </a:rPr>
                        <a:t>Unauthorized</a:t>
                      </a:r>
                      <a:endParaRPr kumimoji="0" lang="en-US" sz="1600" b="0" i="0" u="none" strike="noStrike" cap="none" normalizeH="0" baseline="0" dirty="0" smtClean="0">
                        <a:ln>
                          <a:noFill/>
                        </a:ln>
                        <a:solidFill>
                          <a:schemeClr val="tx1"/>
                        </a:solidFill>
                        <a:effectLst/>
                        <a:latin typeface="Courier New" pitchFamily="49" charset="0"/>
                        <a:cs typeface="Courier New" pitchFamily="49" charset="0"/>
                      </a:endParaRP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r>
                        <a:rPr lang="en-US" sz="1600" kern="1200" baseline="0" dirty="0" smtClean="0">
                          <a:solidFill>
                            <a:schemeClr val="tx1"/>
                          </a:solidFill>
                          <a:latin typeface="+mn-lt"/>
                          <a:ea typeface="+mn-ea"/>
                          <a:cs typeface="+mn-cs"/>
                        </a:rPr>
                        <a:t>Request refused, when authentication</a:t>
                      </a:r>
                    </a:p>
                    <a:p>
                      <a:r>
                        <a:rPr lang="en-US" sz="1600" kern="1200" baseline="0" dirty="0" smtClean="0">
                          <a:solidFill>
                            <a:schemeClr val="tx1"/>
                          </a:solidFill>
                          <a:latin typeface="+mn-lt"/>
                          <a:ea typeface="+mn-ea"/>
                          <a:cs typeface="+mn-cs"/>
                        </a:rPr>
                        <a:t>is possible but has failed, or has not</a:t>
                      </a:r>
                    </a:p>
                    <a:p>
                      <a:r>
                        <a:rPr lang="en-US" sz="1600" kern="1200" baseline="0" dirty="0" smtClean="0">
                          <a:solidFill>
                            <a:schemeClr val="tx1"/>
                          </a:solidFill>
                          <a:latin typeface="+mn-lt"/>
                          <a:ea typeface="+mn-ea"/>
                          <a:cs typeface="+mn-cs"/>
                        </a:rPr>
                        <a:t>yet been provided.</a:t>
                      </a:r>
                      <a:endParaRPr kumimoji="0" lang="en-US" sz="1600" b="0" i="0" u="none" strike="noStrike" cap="none" normalizeH="0" baseline="0" dirty="0" smtClean="0">
                        <a:ln>
                          <a:noFill/>
                        </a:ln>
                        <a:solidFill>
                          <a:schemeClr val="tx1"/>
                        </a:solidFill>
                        <a:effectLst/>
                        <a:latin typeface="Arial" pitchFamily="34" charset="0"/>
                      </a:endParaRP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lang="en-US" sz="1600" kern="1200" baseline="0" dirty="0" smtClean="0">
                          <a:solidFill>
                            <a:schemeClr val="tx1"/>
                          </a:solidFill>
                          <a:latin typeface="+mn-lt"/>
                          <a:ea typeface="+mn-ea"/>
                          <a:cs typeface="+mn-cs"/>
                        </a:rPr>
                        <a:t>403</a:t>
                      </a:r>
                      <a:endParaRPr kumimoji="0" lang="en-US" sz="1600" b="0" i="0" u="none" strike="noStrike" cap="none" normalizeH="0" baseline="0" dirty="0" smtClean="0">
                        <a:ln>
                          <a:noFill/>
                        </a:ln>
                        <a:solidFill>
                          <a:schemeClr val="tx1"/>
                        </a:solidFill>
                        <a:effectLst/>
                        <a:latin typeface="Courier New" pitchFamily="49" charset="0"/>
                        <a:cs typeface="Courier New" pitchFamily="49" charset="0"/>
                      </a:endParaRP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lang="en-US" sz="1600" kern="1200" baseline="0" dirty="0" smtClean="0">
                          <a:solidFill>
                            <a:schemeClr val="tx1"/>
                          </a:solidFill>
                          <a:latin typeface="+mn-lt"/>
                          <a:ea typeface="+mn-ea"/>
                          <a:cs typeface="+mn-cs"/>
                        </a:rPr>
                        <a:t>Forbidden</a:t>
                      </a:r>
                      <a:endParaRPr kumimoji="0" lang="en-US" sz="1600" b="0" i="0" u="none" strike="noStrike" cap="none" normalizeH="0" baseline="0" dirty="0" smtClean="0">
                        <a:ln>
                          <a:noFill/>
                        </a:ln>
                        <a:solidFill>
                          <a:schemeClr val="tx1"/>
                        </a:solidFill>
                        <a:effectLst/>
                        <a:latin typeface="Courier New" pitchFamily="49" charset="0"/>
                        <a:cs typeface="Courier New" pitchFamily="49" charset="0"/>
                      </a:endParaRP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r>
                        <a:rPr lang="en-US" sz="1600" kern="1200" baseline="0" dirty="0" smtClean="0">
                          <a:solidFill>
                            <a:schemeClr val="tx1"/>
                          </a:solidFill>
                          <a:latin typeface="+mn-lt"/>
                          <a:ea typeface="+mn-ea"/>
                          <a:cs typeface="+mn-cs"/>
                        </a:rPr>
                        <a:t>Request was legal, but the server</a:t>
                      </a:r>
                    </a:p>
                    <a:p>
                      <a:r>
                        <a:rPr lang="en-US" sz="1600" kern="1200" baseline="0" dirty="0" smtClean="0">
                          <a:solidFill>
                            <a:schemeClr val="tx1"/>
                          </a:solidFill>
                          <a:latin typeface="+mn-lt"/>
                          <a:ea typeface="+mn-ea"/>
                          <a:cs typeface="+mn-cs"/>
                        </a:rPr>
                        <a:t>refuses to respond to it.</a:t>
                      </a:r>
                      <a:endParaRPr kumimoji="0" lang="en-US" sz="1600" b="0" i="0" u="none" strike="noStrike" cap="none" normalizeH="0" baseline="0" dirty="0" smtClean="0">
                        <a:ln>
                          <a:noFill/>
                        </a:ln>
                        <a:solidFill>
                          <a:schemeClr val="tx1"/>
                        </a:solidFill>
                        <a:effectLst/>
                        <a:latin typeface="Arial" pitchFamily="34" charset="0"/>
                      </a:endParaRP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lang="en-US" sz="1600" kern="1200" baseline="0" dirty="0" smtClean="0">
                          <a:solidFill>
                            <a:schemeClr val="tx1"/>
                          </a:solidFill>
                          <a:latin typeface="+mn-lt"/>
                          <a:ea typeface="+mn-ea"/>
                          <a:cs typeface="+mn-cs"/>
                        </a:rPr>
                        <a:t>404</a:t>
                      </a:r>
                      <a:endParaRPr kumimoji="0" lang="en-US" sz="1600" b="0" i="0" u="none" strike="noStrike" cap="none" normalizeH="0" baseline="0" dirty="0" smtClean="0">
                        <a:ln>
                          <a:noFill/>
                        </a:ln>
                        <a:solidFill>
                          <a:schemeClr val="tx1"/>
                        </a:solidFill>
                        <a:effectLst/>
                        <a:latin typeface="Courier New" pitchFamily="49" charset="0"/>
                        <a:cs typeface="Courier New" pitchFamily="49" charset="0"/>
                      </a:endParaRP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lang="en-US" sz="1600" kern="1200" baseline="0" dirty="0" smtClean="0">
                          <a:solidFill>
                            <a:schemeClr val="tx1"/>
                          </a:solidFill>
                          <a:latin typeface="+mn-lt"/>
                          <a:ea typeface="+mn-ea"/>
                          <a:cs typeface="+mn-cs"/>
                        </a:rPr>
                        <a:t>Not Found</a:t>
                      </a:r>
                      <a:endParaRPr kumimoji="0" lang="en-US" sz="1600" b="0" i="0" u="none" strike="noStrike" cap="none" normalizeH="0" baseline="0" dirty="0" smtClean="0">
                        <a:ln>
                          <a:noFill/>
                        </a:ln>
                        <a:solidFill>
                          <a:schemeClr val="tx1"/>
                        </a:solidFill>
                        <a:effectLst/>
                        <a:latin typeface="Courier New" pitchFamily="49" charset="0"/>
                        <a:cs typeface="Courier New" pitchFamily="49" charset="0"/>
                      </a:endParaRP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r>
                        <a:rPr lang="en-US" sz="1600" kern="1200" baseline="0" dirty="0" smtClean="0">
                          <a:solidFill>
                            <a:schemeClr val="tx1"/>
                          </a:solidFill>
                          <a:latin typeface="+mn-lt"/>
                          <a:ea typeface="+mn-ea"/>
                          <a:cs typeface="+mn-cs"/>
                        </a:rPr>
                        <a:t>Resource could not be found but may</a:t>
                      </a:r>
                    </a:p>
                    <a:p>
                      <a:r>
                        <a:rPr lang="en-US" sz="1600" kern="1200" baseline="0" dirty="0" smtClean="0">
                          <a:solidFill>
                            <a:schemeClr val="tx1"/>
                          </a:solidFill>
                          <a:latin typeface="+mn-lt"/>
                          <a:ea typeface="+mn-ea"/>
                          <a:cs typeface="+mn-cs"/>
                        </a:rPr>
                        <a:t>be available again in the future.</a:t>
                      </a:r>
                      <a:endParaRPr kumimoji="0" lang="en-US" sz="1600" b="0" i="0" u="none" strike="noStrike" cap="none" normalizeH="0" baseline="0" dirty="0" smtClean="0">
                        <a:ln>
                          <a:noFill/>
                        </a:ln>
                        <a:solidFill>
                          <a:schemeClr val="tx1"/>
                        </a:solidFill>
                        <a:effectLst/>
                        <a:latin typeface="Arial" pitchFamily="34" charset="0"/>
                      </a:endParaRP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3"/>
          <p:cNvSpPr>
            <a:spLocks noGrp="1"/>
          </p:cNvSpPr>
          <p:nvPr>
            <p:ph type="title"/>
          </p:nvPr>
        </p:nvSpPr>
        <p:spPr/>
        <p:txBody>
          <a:bodyPr/>
          <a:lstStyle/>
          <a:p>
            <a:r>
              <a:rPr lang="en-US" smtClean="0"/>
              <a:t>HTTP Status Codes:</a:t>
            </a:r>
            <a:br>
              <a:rPr lang="en-US" smtClean="0"/>
            </a:br>
            <a:r>
              <a:rPr lang="en-US" sz="2400" smtClean="0">
                <a:solidFill>
                  <a:srgbClr val="FF0000"/>
                </a:solidFill>
              </a:rPr>
              <a:t>4xx Status Codes</a:t>
            </a:r>
          </a:p>
        </p:txBody>
      </p:sp>
      <p:graphicFrame>
        <p:nvGraphicFramePr>
          <p:cNvPr id="6" name="Table 5"/>
          <p:cNvGraphicFramePr>
            <a:graphicFrameLocks noGrp="1"/>
          </p:cNvGraphicFramePr>
          <p:nvPr/>
        </p:nvGraphicFramePr>
        <p:xfrm>
          <a:off x="1600200" y="1781175"/>
          <a:ext cx="5971223" cy="3390075"/>
        </p:xfrm>
        <a:graphic>
          <a:graphicData uri="http://schemas.openxmlformats.org/drawingml/2006/table">
            <a:tbl>
              <a:tblPr/>
              <a:tblGrid>
                <a:gridCol w="781304"/>
                <a:gridCol w="2073402"/>
                <a:gridCol w="3116517"/>
              </a:tblGrid>
              <a:tr h="512763">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dirty="0" smtClean="0">
                          <a:ln>
                            <a:noFill/>
                          </a:ln>
                          <a:solidFill>
                            <a:schemeClr val="bg1"/>
                          </a:solidFill>
                          <a:effectLst/>
                          <a:latin typeface="Arial" pitchFamily="34" charset="0"/>
                        </a:rPr>
                        <a:t>Code</a:t>
                      </a: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dirty="0" smtClean="0">
                          <a:ln>
                            <a:noFill/>
                          </a:ln>
                          <a:solidFill>
                            <a:schemeClr val="bg1"/>
                          </a:solidFill>
                          <a:effectLst/>
                          <a:latin typeface="Arial" pitchFamily="34" charset="0"/>
                        </a:rPr>
                        <a:t>Meaning</a:t>
                      </a: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dirty="0" smtClean="0">
                          <a:ln>
                            <a:noFill/>
                          </a:ln>
                          <a:solidFill>
                            <a:schemeClr val="bg1"/>
                          </a:solidFill>
                          <a:effectLst/>
                          <a:latin typeface="Arial" pitchFamily="34" charset="0"/>
                        </a:rPr>
                        <a:t>Description</a:t>
                      </a: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chemeClr val="accent2"/>
                    </a:solidFill>
                  </a:tcPr>
                </a:tc>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lang="en-US" sz="1600" kern="1200" baseline="0" dirty="0" smtClean="0">
                          <a:solidFill>
                            <a:schemeClr val="tx1"/>
                          </a:solidFill>
                          <a:latin typeface="+mn-lt"/>
                          <a:ea typeface="+mn-ea"/>
                          <a:cs typeface="+mn-cs"/>
                        </a:rPr>
                        <a:t>405</a:t>
                      </a:r>
                      <a:endParaRPr kumimoji="0" lang="en-US" sz="1600" b="0" i="0" u="none" strike="noStrike" cap="none" normalizeH="0" baseline="0" dirty="0" smtClean="0">
                        <a:ln>
                          <a:noFill/>
                        </a:ln>
                        <a:solidFill>
                          <a:schemeClr val="tx1"/>
                        </a:solidFill>
                        <a:effectLst/>
                        <a:latin typeface="Courier New" pitchFamily="49" charset="0"/>
                        <a:cs typeface="Courier New" pitchFamily="49" charset="0"/>
                      </a:endParaRP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lang="en-US" sz="1600" kern="1200" baseline="0" dirty="0" smtClean="0">
                          <a:solidFill>
                            <a:schemeClr val="tx1"/>
                          </a:solidFill>
                          <a:latin typeface="+mn-lt"/>
                          <a:ea typeface="+mn-ea"/>
                          <a:cs typeface="+mn-cs"/>
                        </a:rPr>
                        <a:t>Method Not Allowed</a:t>
                      </a:r>
                      <a:endParaRPr kumimoji="0" lang="en-US" sz="1600" b="0" i="0" u="none" strike="noStrike" cap="none" normalizeH="0" baseline="0" dirty="0" smtClean="0">
                        <a:ln>
                          <a:noFill/>
                        </a:ln>
                        <a:solidFill>
                          <a:schemeClr val="tx1"/>
                        </a:solidFill>
                        <a:effectLst/>
                        <a:latin typeface="Courier New" pitchFamily="49" charset="0"/>
                        <a:cs typeface="Courier New" pitchFamily="49" charset="0"/>
                      </a:endParaRP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r>
                        <a:rPr lang="en-US" sz="1600" kern="1200" baseline="0" dirty="0" smtClean="0">
                          <a:solidFill>
                            <a:schemeClr val="tx1"/>
                          </a:solidFill>
                          <a:latin typeface="+mn-lt"/>
                          <a:ea typeface="+mn-ea"/>
                          <a:cs typeface="+mn-cs"/>
                        </a:rPr>
                        <a:t>Request made using method</a:t>
                      </a:r>
                    </a:p>
                    <a:p>
                      <a:r>
                        <a:rPr lang="en-US" sz="1600" kern="1200" baseline="0" dirty="0" smtClean="0">
                          <a:solidFill>
                            <a:schemeClr val="tx1"/>
                          </a:solidFill>
                          <a:latin typeface="+mn-lt"/>
                          <a:ea typeface="+mn-ea"/>
                          <a:cs typeface="+mn-cs"/>
                        </a:rPr>
                        <a:t>not supported by that resource.</a:t>
                      </a:r>
                      <a:endParaRPr kumimoji="0" lang="en-US" sz="1600" b="0" i="0" u="none" strike="noStrike" cap="none" normalizeH="0" baseline="0" dirty="0" smtClean="0">
                        <a:ln>
                          <a:noFill/>
                        </a:ln>
                        <a:solidFill>
                          <a:schemeClr val="tx1"/>
                        </a:solidFill>
                        <a:effectLst/>
                        <a:latin typeface="Arial" pitchFamily="34" charset="0"/>
                      </a:endParaRP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r>
              <a:tr h="481013">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lang="en-US" sz="1600" kern="1200" baseline="0" dirty="0" smtClean="0">
                          <a:solidFill>
                            <a:schemeClr val="tx1"/>
                          </a:solidFill>
                          <a:latin typeface="+mn-lt"/>
                          <a:ea typeface="+mn-ea"/>
                          <a:cs typeface="+mn-cs"/>
                        </a:rPr>
                        <a:t>406</a:t>
                      </a:r>
                      <a:endParaRPr kumimoji="0" lang="en-US" sz="1600" b="0" i="0" u="none" strike="noStrike" cap="none" normalizeH="0" baseline="0" dirty="0" smtClean="0">
                        <a:ln>
                          <a:noFill/>
                        </a:ln>
                        <a:solidFill>
                          <a:schemeClr val="tx1"/>
                        </a:solidFill>
                        <a:effectLst/>
                        <a:latin typeface="Courier New" pitchFamily="49" charset="0"/>
                        <a:cs typeface="Courier New" pitchFamily="49" charset="0"/>
                      </a:endParaRP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lang="en-US" sz="1600" kern="1200" baseline="0" dirty="0" smtClean="0">
                          <a:solidFill>
                            <a:schemeClr val="tx1"/>
                          </a:solidFill>
                          <a:latin typeface="+mn-lt"/>
                          <a:ea typeface="+mn-ea"/>
                          <a:cs typeface="+mn-cs"/>
                        </a:rPr>
                        <a:t>Not Acceptable</a:t>
                      </a:r>
                      <a:endParaRPr kumimoji="0" lang="en-US" sz="1600" b="0" i="0" u="none" strike="noStrike" cap="none" normalizeH="0" baseline="0" dirty="0" smtClean="0">
                        <a:ln>
                          <a:noFill/>
                        </a:ln>
                        <a:solidFill>
                          <a:schemeClr val="tx1"/>
                        </a:solidFill>
                        <a:effectLst/>
                        <a:latin typeface="Courier New" pitchFamily="49" charset="0"/>
                        <a:cs typeface="Courier New" pitchFamily="49" charset="0"/>
                      </a:endParaRP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r>
                        <a:rPr lang="en-US" sz="1600" kern="1200" baseline="0" dirty="0" smtClean="0">
                          <a:solidFill>
                            <a:schemeClr val="tx1"/>
                          </a:solidFill>
                          <a:latin typeface="+mn-lt"/>
                          <a:ea typeface="+mn-ea"/>
                          <a:cs typeface="+mn-cs"/>
                        </a:rPr>
                        <a:t>Resource can only generate</a:t>
                      </a:r>
                    </a:p>
                    <a:p>
                      <a:r>
                        <a:rPr lang="en-US" sz="1600" kern="1200" baseline="0" dirty="0" smtClean="0">
                          <a:solidFill>
                            <a:schemeClr val="tx1"/>
                          </a:solidFill>
                          <a:latin typeface="+mn-lt"/>
                          <a:ea typeface="+mn-ea"/>
                          <a:cs typeface="+mn-cs"/>
                        </a:rPr>
                        <a:t>content not acceptable given</a:t>
                      </a:r>
                    </a:p>
                    <a:p>
                      <a:r>
                        <a:rPr lang="en-US" sz="1600" kern="1200" baseline="0" dirty="0" smtClean="0">
                          <a:solidFill>
                            <a:schemeClr val="tx1"/>
                          </a:solidFill>
                          <a:latin typeface="Courier New" pitchFamily="49" charset="0"/>
                          <a:ea typeface="+mn-ea"/>
                          <a:cs typeface="Courier New" pitchFamily="49" charset="0"/>
                        </a:rPr>
                        <a:t>Accept</a:t>
                      </a:r>
                      <a:r>
                        <a:rPr lang="en-US" sz="1600" kern="1200" baseline="0" dirty="0" smtClean="0">
                          <a:solidFill>
                            <a:schemeClr val="tx1"/>
                          </a:solidFill>
                          <a:latin typeface="+mn-lt"/>
                          <a:ea typeface="+mn-ea"/>
                          <a:cs typeface="+mn-cs"/>
                        </a:rPr>
                        <a:t> headers sent in.</a:t>
                      </a:r>
                      <a:endParaRPr kumimoji="0" lang="en-US" sz="1600" b="0" i="0" u="none" strike="noStrike" cap="none" normalizeH="0" baseline="0" dirty="0" smtClean="0">
                        <a:ln>
                          <a:noFill/>
                        </a:ln>
                        <a:solidFill>
                          <a:schemeClr val="tx1"/>
                        </a:solidFill>
                        <a:effectLst/>
                        <a:latin typeface="Arial" pitchFamily="34" charset="0"/>
                      </a:endParaRP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lang="en-US" sz="1600" kern="1200" baseline="0" dirty="0" smtClean="0">
                          <a:solidFill>
                            <a:schemeClr val="tx1"/>
                          </a:solidFill>
                          <a:latin typeface="+mn-lt"/>
                          <a:ea typeface="+mn-ea"/>
                          <a:cs typeface="+mn-cs"/>
                        </a:rPr>
                        <a:t>409</a:t>
                      </a:r>
                      <a:endParaRPr kumimoji="0" lang="en-US" sz="1600" b="0" i="0" u="none" strike="noStrike" cap="none" normalizeH="0" baseline="0" dirty="0" smtClean="0">
                        <a:ln>
                          <a:noFill/>
                        </a:ln>
                        <a:solidFill>
                          <a:schemeClr val="tx1"/>
                        </a:solidFill>
                        <a:effectLst/>
                        <a:latin typeface="Courier New" pitchFamily="49" charset="0"/>
                        <a:cs typeface="Courier New" pitchFamily="49" charset="0"/>
                      </a:endParaRP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lang="en-US" sz="1600" kern="1200" baseline="0" dirty="0" smtClean="0">
                          <a:solidFill>
                            <a:schemeClr val="tx1"/>
                          </a:solidFill>
                          <a:latin typeface="+mn-lt"/>
                          <a:ea typeface="+mn-ea"/>
                          <a:cs typeface="+mn-cs"/>
                        </a:rPr>
                        <a:t>Conflict</a:t>
                      </a:r>
                      <a:endParaRPr kumimoji="0" lang="en-US" sz="1600" b="0" i="0" u="none" strike="noStrike" cap="none" normalizeH="0" baseline="0" dirty="0" smtClean="0">
                        <a:ln>
                          <a:noFill/>
                        </a:ln>
                        <a:solidFill>
                          <a:schemeClr val="tx1"/>
                        </a:solidFill>
                        <a:effectLst/>
                        <a:latin typeface="Courier New" pitchFamily="49" charset="0"/>
                        <a:cs typeface="Courier New" pitchFamily="49" charset="0"/>
                      </a:endParaRP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r>
                        <a:rPr lang="en-US" sz="1600" kern="1200" baseline="0" dirty="0" smtClean="0">
                          <a:solidFill>
                            <a:schemeClr val="tx1"/>
                          </a:solidFill>
                          <a:latin typeface="+mn-lt"/>
                          <a:ea typeface="+mn-ea"/>
                          <a:cs typeface="+mn-cs"/>
                        </a:rPr>
                        <a:t>Request could not be processed</a:t>
                      </a:r>
                    </a:p>
                    <a:p>
                      <a:r>
                        <a:rPr lang="en-US" sz="1600" kern="1200" baseline="0" dirty="0" smtClean="0">
                          <a:solidFill>
                            <a:schemeClr val="tx1"/>
                          </a:solidFill>
                          <a:latin typeface="+mn-lt"/>
                          <a:ea typeface="+mn-ea"/>
                          <a:cs typeface="+mn-cs"/>
                        </a:rPr>
                        <a:t>due to conflict in the</a:t>
                      </a:r>
                    </a:p>
                    <a:p>
                      <a:r>
                        <a:rPr lang="en-US" sz="1600" kern="1200" baseline="0" dirty="0" smtClean="0">
                          <a:solidFill>
                            <a:schemeClr val="tx1"/>
                          </a:solidFill>
                          <a:latin typeface="+mn-lt"/>
                          <a:ea typeface="+mn-ea"/>
                          <a:cs typeface="+mn-cs"/>
                        </a:rPr>
                        <a:t>request.</a:t>
                      </a:r>
                      <a:endParaRPr kumimoji="0" lang="en-US" sz="1600" b="0" i="0" u="none" strike="noStrike" cap="none" normalizeH="0" baseline="0" dirty="0" smtClean="0">
                        <a:ln>
                          <a:noFill/>
                        </a:ln>
                        <a:solidFill>
                          <a:schemeClr val="tx1"/>
                        </a:solidFill>
                        <a:effectLst/>
                        <a:latin typeface="Arial" pitchFamily="34" charset="0"/>
                      </a:endParaRP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3"/>
          <p:cNvSpPr>
            <a:spLocks noGrp="1"/>
          </p:cNvSpPr>
          <p:nvPr>
            <p:ph type="title"/>
          </p:nvPr>
        </p:nvSpPr>
        <p:spPr/>
        <p:txBody>
          <a:bodyPr/>
          <a:lstStyle/>
          <a:p>
            <a:r>
              <a:rPr lang="en-US" smtClean="0"/>
              <a:t>HTTP Status Codes:</a:t>
            </a:r>
            <a:br>
              <a:rPr lang="en-US" smtClean="0"/>
            </a:br>
            <a:r>
              <a:rPr lang="en-US" sz="2400" smtClean="0">
                <a:solidFill>
                  <a:srgbClr val="FF0000"/>
                </a:solidFill>
              </a:rPr>
              <a:t>4xx Status Codes</a:t>
            </a:r>
          </a:p>
        </p:txBody>
      </p:sp>
      <p:graphicFrame>
        <p:nvGraphicFramePr>
          <p:cNvPr id="6" name="Group 471"/>
          <p:cNvGraphicFramePr>
            <a:graphicFrameLocks noGrp="1"/>
          </p:cNvGraphicFramePr>
          <p:nvPr/>
        </p:nvGraphicFramePr>
        <p:xfrm>
          <a:off x="1711325" y="1781175"/>
          <a:ext cx="6001512" cy="4353243"/>
        </p:xfrm>
        <a:graphic>
          <a:graphicData uri="http://schemas.openxmlformats.org/drawingml/2006/table">
            <a:tbl>
              <a:tblPr/>
              <a:tblGrid>
                <a:gridCol w="781304"/>
                <a:gridCol w="1517904"/>
                <a:gridCol w="3702304"/>
              </a:tblGrid>
              <a:tr h="512763">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dirty="0" smtClean="0">
                          <a:ln>
                            <a:noFill/>
                          </a:ln>
                          <a:solidFill>
                            <a:schemeClr val="bg1"/>
                          </a:solidFill>
                          <a:effectLst/>
                          <a:latin typeface="Arial" pitchFamily="34" charset="0"/>
                        </a:rPr>
                        <a:t>Code</a:t>
                      </a: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dirty="0" smtClean="0">
                          <a:ln>
                            <a:noFill/>
                          </a:ln>
                          <a:solidFill>
                            <a:schemeClr val="bg1"/>
                          </a:solidFill>
                          <a:effectLst/>
                          <a:latin typeface="Arial" pitchFamily="34" charset="0"/>
                        </a:rPr>
                        <a:t>Meaning</a:t>
                      </a: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dirty="0" smtClean="0">
                          <a:ln>
                            <a:noFill/>
                          </a:ln>
                          <a:solidFill>
                            <a:schemeClr val="bg1"/>
                          </a:solidFill>
                          <a:effectLst/>
                          <a:latin typeface="Arial" pitchFamily="34" charset="0"/>
                        </a:rPr>
                        <a:t>Description</a:t>
                      </a: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chemeClr val="accent2"/>
                    </a:solidFill>
                  </a:tcPr>
                </a:tc>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lang="en-US" sz="1700" kern="1200" baseline="0" dirty="0" smtClean="0">
                          <a:solidFill>
                            <a:schemeClr val="tx1"/>
                          </a:solidFill>
                          <a:latin typeface="+mn-lt"/>
                          <a:ea typeface="+mn-ea"/>
                          <a:cs typeface="+mn-cs"/>
                        </a:rPr>
                        <a:t>410</a:t>
                      </a:r>
                      <a:endParaRPr kumimoji="0" lang="en-US" sz="1700" b="0" i="0" u="none" strike="noStrike" cap="none" normalizeH="0" baseline="0" dirty="0" smtClean="0">
                        <a:ln>
                          <a:noFill/>
                        </a:ln>
                        <a:solidFill>
                          <a:schemeClr val="tx1"/>
                        </a:solidFill>
                        <a:effectLst/>
                        <a:latin typeface="Courier New" pitchFamily="49" charset="0"/>
                        <a:cs typeface="Courier New" pitchFamily="49" charset="0"/>
                      </a:endParaRP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lang="en-US" sz="1700" kern="1200" baseline="0" dirty="0" smtClean="0">
                          <a:solidFill>
                            <a:schemeClr val="tx1"/>
                          </a:solidFill>
                          <a:latin typeface="+mn-lt"/>
                          <a:ea typeface="+mn-ea"/>
                          <a:cs typeface="+mn-cs"/>
                        </a:rPr>
                        <a:t>Gone</a:t>
                      </a:r>
                      <a:endParaRPr kumimoji="0" lang="en-US" sz="1700" b="0" i="0" u="none" strike="noStrike" cap="none" normalizeH="0" baseline="0" dirty="0" smtClean="0">
                        <a:ln>
                          <a:noFill/>
                        </a:ln>
                        <a:solidFill>
                          <a:schemeClr val="tx1"/>
                        </a:solidFill>
                        <a:effectLst/>
                        <a:latin typeface="Courier New" pitchFamily="49" charset="0"/>
                        <a:cs typeface="Courier New" pitchFamily="49" charset="0"/>
                      </a:endParaRP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r>
                        <a:rPr lang="en-US" sz="1700" kern="1200" baseline="0" dirty="0" smtClean="0">
                          <a:solidFill>
                            <a:schemeClr val="tx1"/>
                          </a:solidFill>
                          <a:latin typeface="+mn-lt"/>
                          <a:ea typeface="+mn-ea"/>
                          <a:cs typeface="+mn-cs"/>
                        </a:rPr>
                        <a:t>Resource no longer available and</a:t>
                      </a:r>
                    </a:p>
                    <a:p>
                      <a:r>
                        <a:rPr lang="en-US" sz="1700" kern="1200" baseline="0" dirty="0" smtClean="0">
                          <a:solidFill>
                            <a:schemeClr val="tx1"/>
                          </a:solidFill>
                          <a:latin typeface="+mn-lt"/>
                          <a:ea typeface="+mn-ea"/>
                          <a:cs typeface="+mn-cs"/>
                        </a:rPr>
                        <a:t>will not be available again.</a:t>
                      </a:r>
                      <a:endParaRPr kumimoji="0" lang="en-US" sz="1700" b="0" i="0" u="none" strike="noStrike" cap="none" normalizeH="0" baseline="0" dirty="0" smtClean="0">
                        <a:ln>
                          <a:noFill/>
                        </a:ln>
                        <a:solidFill>
                          <a:schemeClr val="tx1"/>
                        </a:solidFill>
                        <a:effectLst/>
                        <a:latin typeface="Arial" pitchFamily="34" charset="0"/>
                      </a:endParaRP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r>
              <a:tr h="481013">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lang="en-US" sz="1700" kern="1200" baseline="0" dirty="0" smtClean="0">
                          <a:solidFill>
                            <a:schemeClr val="tx1"/>
                          </a:solidFill>
                          <a:latin typeface="+mn-lt"/>
                          <a:ea typeface="+mn-ea"/>
                          <a:cs typeface="+mn-cs"/>
                        </a:rPr>
                        <a:t>412</a:t>
                      </a:r>
                      <a:endParaRPr kumimoji="0" lang="en-US" sz="1700" b="0" i="0" u="none" strike="noStrike" cap="none" normalizeH="0" baseline="0" dirty="0" smtClean="0">
                        <a:ln>
                          <a:noFill/>
                        </a:ln>
                        <a:solidFill>
                          <a:schemeClr val="tx1"/>
                        </a:solidFill>
                        <a:effectLst/>
                        <a:latin typeface="Courier New" pitchFamily="49" charset="0"/>
                        <a:cs typeface="Courier New" pitchFamily="49" charset="0"/>
                      </a:endParaRP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r>
                        <a:rPr lang="en-US" sz="1700" kern="1200" baseline="0" dirty="0" smtClean="0">
                          <a:solidFill>
                            <a:schemeClr val="tx1"/>
                          </a:solidFill>
                          <a:latin typeface="+mn-lt"/>
                          <a:ea typeface="+mn-ea"/>
                          <a:cs typeface="+mn-cs"/>
                        </a:rPr>
                        <a:t>Precondition</a:t>
                      </a:r>
                    </a:p>
                    <a:p>
                      <a:r>
                        <a:rPr lang="en-US" sz="1700" kern="1200" baseline="0" dirty="0" smtClean="0">
                          <a:solidFill>
                            <a:schemeClr val="tx1"/>
                          </a:solidFill>
                          <a:latin typeface="+mn-lt"/>
                          <a:ea typeface="+mn-ea"/>
                          <a:cs typeface="+mn-cs"/>
                        </a:rPr>
                        <a:t>Failed</a:t>
                      </a:r>
                      <a:endParaRPr kumimoji="0" lang="en-US" sz="1700" b="0" i="0" u="none" strike="noStrike" cap="none" normalizeH="0" baseline="0" dirty="0" smtClean="0">
                        <a:ln>
                          <a:noFill/>
                        </a:ln>
                        <a:solidFill>
                          <a:schemeClr val="tx1"/>
                        </a:solidFill>
                        <a:effectLst/>
                        <a:latin typeface="Courier New" pitchFamily="49" charset="0"/>
                        <a:cs typeface="Courier New" pitchFamily="49" charset="0"/>
                      </a:endParaRP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r>
                        <a:rPr lang="en-US" sz="1700" kern="1200" baseline="0" dirty="0" smtClean="0">
                          <a:solidFill>
                            <a:schemeClr val="tx1"/>
                          </a:solidFill>
                          <a:latin typeface="+mn-lt"/>
                          <a:ea typeface="+mn-ea"/>
                          <a:cs typeface="+mn-cs"/>
                        </a:rPr>
                        <a:t>Server does not meet precondition</a:t>
                      </a:r>
                    </a:p>
                    <a:p>
                      <a:r>
                        <a:rPr lang="en-US" sz="1700" kern="1200" baseline="0" dirty="0" smtClean="0">
                          <a:solidFill>
                            <a:schemeClr val="tx1"/>
                          </a:solidFill>
                          <a:latin typeface="+mn-lt"/>
                          <a:ea typeface="+mn-ea"/>
                          <a:cs typeface="+mn-cs"/>
                        </a:rPr>
                        <a:t>put on the request.</a:t>
                      </a:r>
                      <a:endParaRPr kumimoji="0" lang="en-US" sz="1700" b="0" i="0" u="none" strike="noStrike" cap="none" normalizeH="0" baseline="0" dirty="0" smtClean="0">
                        <a:ln>
                          <a:noFill/>
                        </a:ln>
                        <a:solidFill>
                          <a:schemeClr val="tx1"/>
                        </a:solidFill>
                        <a:effectLst/>
                        <a:latin typeface="Arial" pitchFamily="34" charset="0"/>
                      </a:endParaRP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lang="en-US" sz="1700" kern="1200" baseline="0" dirty="0" smtClean="0">
                          <a:solidFill>
                            <a:schemeClr val="tx1"/>
                          </a:solidFill>
                          <a:latin typeface="+mn-lt"/>
                          <a:ea typeface="+mn-ea"/>
                          <a:cs typeface="+mn-cs"/>
                        </a:rPr>
                        <a:t>415</a:t>
                      </a:r>
                      <a:endParaRPr kumimoji="0" lang="en-US" sz="1700" b="0" i="0" u="none" strike="noStrike" cap="none" normalizeH="0" baseline="0" dirty="0" smtClean="0">
                        <a:ln>
                          <a:noFill/>
                        </a:ln>
                        <a:solidFill>
                          <a:schemeClr val="tx1"/>
                        </a:solidFill>
                        <a:effectLst/>
                        <a:latin typeface="Courier New" pitchFamily="49" charset="0"/>
                        <a:cs typeface="Courier New" pitchFamily="49" charset="0"/>
                      </a:endParaRP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r>
                        <a:rPr lang="en-US" sz="1700" kern="1200" baseline="0" dirty="0" smtClean="0">
                          <a:solidFill>
                            <a:schemeClr val="tx1"/>
                          </a:solidFill>
                          <a:latin typeface="+mn-lt"/>
                          <a:ea typeface="+mn-ea"/>
                          <a:cs typeface="+mn-cs"/>
                        </a:rPr>
                        <a:t>Unsupported</a:t>
                      </a:r>
                    </a:p>
                    <a:p>
                      <a:r>
                        <a:rPr lang="en-US" sz="1700" kern="1200" baseline="0" dirty="0" smtClean="0">
                          <a:solidFill>
                            <a:schemeClr val="tx1"/>
                          </a:solidFill>
                          <a:latin typeface="+mn-lt"/>
                          <a:ea typeface="+mn-ea"/>
                          <a:cs typeface="+mn-cs"/>
                        </a:rPr>
                        <a:t>Media Type</a:t>
                      </a:r>
                      <a:endParaRPr kumimoji="0" lang="en-US" sz="1700" b="0" i="0" u="none" strike="noStrike" cap="none" normalizeH="0" baseline="0" dirty="0" smtClean="0">
                        <a:ln>
                          <a:noFill/>
                        </a:ln>
                        <a:solidFill>
                          <a:schemeClr val="tx1"/>
                        </a:solidFill>
                        <a:effectLst/>
                        <a:latin typeface="Courier New" pitchFamily="49" charset="0"/>
                        <a:cs typeface="Courier New" pitchFamily="49" charset="0"/>
                      </a:endParaRP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r>
                        <a:rPr lang="en-US" sz="1700" kern="1200" baseline="0" dirty="0" smtClean="0">
                          <a:solidFill>
                            <a:schemeClr val="tx1"/>
                          </a:solidFill>
                          <a:latin typeface="+mn-lt"/>
                          <a:ea typeface="+mn-ea"/>
                          <a:cs typeface="+mn-cs"/>
                        </a:rPr>
                        <a:t>Request did not specify any media</a:t>
                      </a:r>
                    </a:p>
                    <a:p>
                      <a:r>
                        <a:rPr lang="en-US" sz="1700" kern="1200" baseline="0" dirty="0" smtClean="0">
                          <a:solidFill>
                            <a:schemeClr val="tx1"/>
                          </a:solidFill>
                          <a:latin typeface="+mn-lt"/>
                          <a:ea typeface="+mn-ea"/>
                          <a:cs typeface="+mn-cs"/>
                        </a:rPr>
                        <a:t>types that the resource supports.</a:t>
                      </a:r>
                      <a:endParaRPr kumimoji="0" lang="en-US" sz="1700" b="0" i="0" u="none" strike="noStrike" cap="none" normalizeH="0" baseline="0" dirty="0" smtClean="0">
                        <a:ln>
                          <a:noFill/>
                        </a:ln>
                        <a:solidFill>
                          <a:schemeClr val="tx1"/>
                        </a:solidFill>
                        <a:effectLst/>
                        <a:latin typeface="Arial" pitchFamily="34" charset="0"/>
                      </a:endParaRP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lang="en-US" sz="1700" kern="1200" baseline="0" dirty="0" smtClean="0">
                          <a:solidFill>
                            <a:schemeClr val="tx1"/>
                          </a:solidFill>
                          <a:latin typeface="+mn-lt"/>
                          <a:ea typeface="+mn-ea"/>
                          <a:cs typeface="+mn-cs"/>
                        </a:rPr>
                        <a:t>417</a:t>
                      </a:r>
                      <a:endParaRPr kumimoji="0" lang="en-US" sz="1700" b="0" i="0" u="none" strike="noStrike" cap="none" normalizeH="0" baseline="0" dirty="0" smtClean="0">
                        <a:ln>
                          <a:noFill/>
                        </a:ln>
                        <a:solidFill>
                          <a:schemeClr val="tx1"/>
                        </a:solidFill>
                        <a:effectLst/>
                        <a:latin typeface="Courier New" pitchFamily="49" charset="0"/>
                        <a:cs typeface="Courier New" pitchFamily="49" charset="0"/>
                      </a:endParaRP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r>
                        <a:rPr lang="en-US" sz="1700" kern="1200" baseline="0" dirty="0" smtClean="0">
                          <a:solidFill>
                            <a:schemeClr val="tx1"/>
                          </a:solidFill>
                          <a:latin typeface="+mn-lt"/>
                          <a:ea typeface="+mn-ea"/>
                          <a:cs typeface="+mn-cs"/>
                        </a:rPr>
                        <a:t>Expectation</a:t>
                      </a:r>
                    </a:p>
                    <a:p>
                      <a:r>
                        <a:rPr lang="en-US" sz="1700" kern="1200" baseline="0" dirty="0" smtClean="0">
                          <a:solidFill>
                            <a:schemeClr val="tx1"/>
                          </a:solidFill>
                          <a:latin typeface="+mn-lt"/>
                          <a:ea typeface="+mn-ea"/>
                          <a:cs typeface="+mn-cs"/>
                        </a:rPr>
                        <a:t>Failed</a:t>
                      </a:r>
                      <a:endParaRPr kumimoji="0" lang="en-US" sz="1700" b="0" i="0" u="none" strike="noStrike" cap="none" normalizeH="0" baseline="0" dirty="0" smtClean="0">
                        <a:ln>
                          <a:noFill/>
                        </a:ln>
                        <a:solidFill>
                          <a:schemeClr val="tx1"/>
                        </a:solidFill>
                        <a:effectLst/>
                        <a:latin typeface="Courier New" pitchFamily="49" charset="0"/>
                        <a:cs typeface="Courier New" pitchFamily="49" charset="0"/>
                      </a:endParaRP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r>
                        <a:rPr lang="en-US" sz="1700" kern="1200" baseline="0" dirty="0" smtClean="0">
                          <a:solidFill>
                            <a:schemeClr val="tx1"/>
                          </a:solidFill>
                          <a:latin typeface="+mn-lt"/>
                          <a:ea typeface="+mn-ea"/>
                          <a:cs typeface="+mn-cs"/>
                        </a:rPr>
                        <a:t>Server cannot meet requirement</a:t>
                      </a:r>
                    </a:p>
                    <a:p>
                      <a:r>
                        <a:rPr lang="en-US" sz="1700" kern="1200" baseline="0" dirty="0" smtClean="0">
                          <a:solidFill>
                            <a:schemeClr val="tx1"/>
                          </a:solidFill>
                          <a:latin typeface="+mn-lt"/>
                          <a:ea typeface="+mn-ea"/>
                          <a:cs typeface="+mn-cs"/>
                        </a:rPr>
                        <a:t>of </a:t>
                      </a:r>
                      <a:r>
                        <a:rPr lang="en-US" sz="1700" kern="1200" baseline="0" dirty="0" smtClean="0">
                          <a:solidFill>
                            <a:schemeClr val="tx1"/>
                          </a:solidFill>
                          <a:latin typeface="Courier New" pitchFamily="49" charset="0"/>
                          <a:ea typeface="+mn-ea"/>
                          <a:cs typeface="Courier New" pitchFamily="49" charset="0"/>
                        </a:rPr>
                        <a:t>Expect</a:t>
                      </a:r>
                      <a:r>
                        <a:rPr lang="en-US" sz="1700" kern="1200" baseline="0" dirty="0" smtClean="0">
                          <a:solidFill>
                            <a:schemeClr val="tx1"/>
                          </a:solidFill>
                          <a:latin typeface="+mn-lt"/>
                          <a:ea typeface="+mn-ea"/>
                          <a:cs typeface="+mn-cs"/>
                        </a:rPr>
                        <a:t> header field.</a:t>
                      </a:r>
                      <a:endParaRPr kumimoji="0" lang="en-US" sz="1700" b="0" i="0" u="none" strike="noStrike" cap="none" normalizeH="0" baseline="0" dirty="0" smtClean="0">
                        <a:ln>
                          <a:noFill/>
                        </a:ln>
                        <a:solidFill>
                          <a:schemeClr val="tx1"/>
                        </a:solidFill>
                        <a:effectLst/>
                        <a:latin typeface="Arial" pitchFamily="34" charset="0"/>
                      </a:endParaRP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lang="en-US" sz="1700" kern="1200" baseline="0" dirty="0" smtClean="0">
                          <a:solidFill>
                            <a:schemeClr val="tx1"/>
                          </a:solidFill>
                          <a:latin typeface="+mn-lt"/>
                          <a:ea typeface="+mn-ea"/>
                          <a:cs typeface="+mn-cs"/>
                        </a:rPr>
                        <a:t>418</a:t>
                      </a:r>
                      <a:endParaRPr kumimoji="0" lang="en-US" sz="1700" b="0" i="0" u="none" strike="noStrike" cap="none" normalizeH="0" baseline="0" dirty="0" smtClean="0">
                        <a:ln>
                          <a:noFill/>
                        </a:ln>
                        <a:solidFill>
                          <a:schemeClr val="tx1"/>
                        </a:solidFill>
                        <a:effectLst/>
                        <a:latin typeface="Courier New" pitchFamily="49" charset="0"/>
                        <a:cs typeface="Courier New" pitchFamily="49" charset="0"/>
                      </a:endParaRP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lang="en-US" sz="1700" kern="1200" baseline="0" dirty="0" smtClean="0">
                          <a:solidFill>
                            <a:schemeClr val="tx1"/>
                          </a:solidFill>
                          <a:latin typeface="+mn-lt"/>
                          <a:ea typeface="+mn-ea"/>
                          <a:cs typeface="+mn-cs"/>
                        </a:rPr>
                        <a:t>I’m a teapot</a:t>
                      </a:r>
                      <a:endParaRPr kumimoji="0" lang="en-US" sz="1700" b="0" i="0" u="none" strike="noStrike" cap="none" normalizeH="0" baseline="0" dirty="0" smtClean="0">
                        <a:ln>
                          <a:noFill/>
                        </a:ln>
                        <a:solidFill>
                          <a:schemeClr val="tx1"/>
                        </a:solidFill>
                        <a:effectLst/>
                        <a:latin typeface="Courier New" pitchFamily="49" charset="0"/>
                        <a:cs typeface="Courier New" pitchFamily="49" charset="0"/>
                      </a:endParaRP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r>
                        <a:rPr lang="en-US" sz="1700" kern="1200" baseline="0" dirty="0" smtClean="0">
                          <a:solidFill>
                            <a:schemeClr val="tx1"/>
                          </a:solidFill>
                          <a:latin typeface="+mn-lt"/>
                          <a:ea typeface="+mn-ea"/>
                          <a:cs typeface="+mn-cs"/>
                        </a:rPr>
                        <a:t>Response entity “MAY be short</a:t>
                      </a:r>
                    </a:p>
                    <a:p>
                      <a:r>
                        <a:rPr lang="en-US" sz="1700" kern="1200" baseline="0" dirty="0" smtClean="0">
                          <a:solidFill>
                            <a:schemeClr val="tx1"/>
                          </a:solidFill>
                          <a:latin typeface="+mn-lt"/>
                          <a:ea typeface="+mn-ea"/>
                          <a:cs typeface="+mn-cs"/>
                        </a:rPr>
                        <a:t>and stout”.</a:t>
                      </a:r>
                      <a:endParaRPr kumimoji="0" lang="en-US" sz="1700" b="0" i="0" u="none" strike="noStrike" cap="none" normalizeH="0" baseline="0" dirty="0" smtClean="0">
                        <a:ln>
                          <a:noFill/>
                        </a:ln>
                        <a:solidFill>
                          <a:schemeClr val="tx1"/>
                        </a:solidFill>
                        <a:effectLst/>
                        <a:latin typeface="Arial" pitchFamily="34" charset="0"/>
                      </a:endParaRP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Content Placeholder 2"/>
          <p:cNvSpPr>
            <a:spLocks noGrp="1"/>
          </p:cNvSpPr>
          <p:nvPr>
            <p:ph idx="1"/>
          </p:nvPr>
        </p:nvSpPr>
        <p:spPr>
          <a:xfrm>
            <a:off x="609600" y="1447800"/>
            <a:ext cx="7918450" cy="3005138"/>
          </a:xfrm>
        </p:spPr>
        <p:txBody>
          <a:bodyPr>
            <a:normAutofit fontScale="92500" lnSpcReduction="10000"/>
          </a:bodyPr>
          <a:lstStyle/>
          <a:p>
            <a:r>
              <a:rPr lang="en-US" smtClean="0">
                <a:latin typeface="Arial" charset="0"/>
              </a:rPr>
              <a:t>Some HTTP requests, when repeated, will have no effect whereas other methods will.</a:t>
            </a:r>
          </a:p>
          <a:p>
            <a:pPr lvl="1"/>
            <a:r>
              <a:rPr lang="en-US" smtClean="0">
                <a:latin typeface="Courier New" pitchFamily="49" charset="0"/>
                <a:cs typeface="Courier New" pitchFamily="49" charset="0"/>
              </a:rPr>
              <a:t>GET</a:t>
            </a:r>
            <a:r>
              <a:rPr lang="en-US" smtClean="0"/>
              <a:t>: Read only and idempotent. Never changes the state of the resource.</a:t>
            </a:r>
          </a:p>
          <a:p>
            <a:pPr lvl="1"/>
            <a:r>
              <a:rPr lang="en-US" smtClean="0">
                <a:latin typeface="Courier New" pitchFamily="49" charset="0"/>
                <a:cs typeface="Courier New" pitchFamily="49" charset="0"/>
              </a:rPr>
              <a:t>PUT</a:t>
            </a:r>
            <a:r>
              <a:rPr lang="en-US" smtClean="0"/>
              <a:t>: An idempotent insert or update of a resource. Idempotent because it is repeatable without side effects.</a:t>
            </a:r>
          </a:p>
          <a:p>
            <a:pPr lvl="1"/>
            <a:r>
              <a:rPr lang="en-US" smtClean="0">
                <a:latin typeface="Courier New" pitchFamily="49" charset="0"/>
                <a:cs typeface="Courier New" pitchFamily="49" charset="0"/>
              </a:rPr>
              <a:t>DELETE</a:t>
            </a:r>
            <a:r>
              <a:rPr lang="en-US" smtClean="0"/>
              <a:t>: Resource removal and idempotent</a:t>
            </a:r>
          </a:p>
          <a:p>
            <a:pPr lvl="1"/>
            <a:r>
              <a:rPr lang="en-US" smtClean="0">
                <a:latin typeface="Courier New" pitchFamily="49" charset="0"/>
                <a:cs typeface="Courier New" pitchFamily="49" charset="0"/>
              </a:rPr>
              <a:t>POST</a:t>
            </a:r>
            <a:r>
              <a:rPr lang="en-US" smtClean="0"/>
              <a:t>: Non-idempotent, “anything goes” operation</a:t>
            </a:r>
          </a:p>
        </p:txBody>
      </p:sp>
      <p:sp>
        <p:nvSpPr>
          <p:cNvPr id="21506" name="Title 1"/>
          <p:cNvSpPr>
            <a:spLocks noGrp="1"/>
          </p:cNvSpPr>
          <p:nvPr>
            <p:ph type="title"/>
          </p:nvPr>
        </p:nvSpPr>
        <p:spPr/>
        <p:txBody>
          <a:bodyPr/>
          <a:lstStyle/>
          <a:p>
            <a:r>
              <a:rPr lang="en-US" smtClean="0"/>
              <a:t>Idempotence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Content Placeholder 2"/>
          <p:cNvSpPr>
            <a:spLocks noGrp="1"/>
          </p:cNvSpPr>
          <p:nvPr>
            <p:ph idx="1"/>
          </p:nvPr>
        </p:nvSpPr>
        <p:spPr/>
        <p:txBody>
          <a:bodyPr>
            <a:normAutofit lnSpcReduction="10000"/>
          </a:bodyPr>
          <a:lstStyle/>
          <a:p>
            <a:r>
              <a:rPr lang="en-US" smtClean="0">
                <a:latin typeface="Arial" charset="0"/>
              </a:rPr>
              <a:t>After completing this lesson, you should be able to do the following:</a:t>
            </a:r>
          </a:p>
          <a:p>
            <a:pPr lvl="1"/>
            <a:r>
              <a:rPr lang="en-US" smtClean="0"/>
              <a:t>Describe RESTful architecture and how it can be applied to web services</a:t>
            </a:r>
          </a:p>
          <a:p>
            <a:pPr lvl="1"/>
            <a:r>
              <a:rPr lang="en-US" smtClean="0"/>
              <a:t>Design a RESTful web service and identify resources</a:t>
            </a:r>
          </a:p>
          <a:p>
            <a:pPr lvl="1"/>
            <a:r>
              <a:rPr lang="en-US" smtClean="0"/>
              <a:t>Navigate a RESTful web service by using hypermedia</a:t>
            </a:r>
          </a:p>
          <a:p>
            <a:pPr lvl="1"/>
            <a:r>
              <a:rPr lang="en-US" smtClean="0"/>
              <a:t>Select the correct HTTP method to use when duplicate requests must be avoided</a:t>
            </a:r>
          </a:p>
          <a:p>
            <a:pPr lvl="1"/>
            <a:r>
              <a:rPr lang="en-US" smtClean="0"/>
              <a:t>Identify web service result status by HTTP response code</a:t>
            </a:r>
          </a:p>
          <a:p>
            <a:pPr lvl="1"/>
            <a:r>
              <a:rPr lang="en-US" smtClean="0"/>
              <a:t>Version RESTful web services</a:t>
            </a:r>
          </a:p>
        </p:txBody>
      </p:sp>
      <p:sp>
        <p:nvSpPr>
          <p:cNvPr id="4098" name="Title 1"/>
          <p:cNvSpPr>
            <a:spLocks noGrp="1"/>
          </p:cNvSpPr>
          <p:nvPr>
            <p:ph type="title"/>
          </p:nvPr>
        </p:nvSpPr>
        <p:spPr/>
        <p:txBody>
          <a:bodyPr/>
          <a:lstStyle/>
          <a:p>
            <a:r>
              <a:rPr lang="en-US" smtClean="0"/>
              <a:t>Objectives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Content Placeholder 2"/>
          <p:cNvSpPr>
            <a:spLocks noGrp="1"/>
          </p:cNvSpPr>
          <p:nvPr>
            <p:ph idx="1"/>
          </p:nvPr>
        </p:nvSpPr>
        <p:spPr>
          <a:xfrm>
            <a:off x="609600" y="1447800"/>
            <a:ext cx="7918450" cy="4832350"/>
          </a:xfrm>
        </p:spPr>
        <p:txBody>
          <a:bodyPr>
            <a:normAutofit/>
          </a:bodyPr>
          <a:lstStyle/>
          <a:p>
            <a:r>
              <a:rPr lang="en-US" sz="2400" dirty="0" smtClean="0">
                <a:latin typeface="Arial" charset="0"/>
              </a:rPr>
              <a:t>It is very common to represent collections of resources; the collection itself is a resource.</a:t>
            </a:r>
          </a:p>
          <a:p>
            <a:pPr lvl="1"/>
            <a:r>
              <a:rPr lang="en-US" sz="2000" dirty="0" smtClean="0">
                <a:latin typeface="Courier New" pitchFamily="49" charset="0"/>
                <a:cs typeface="Courier New" pitchFamily="49" charset="0"/>
              </a:rPr>
              <a:t>GET /collection</a:t>
            </a:r>
            <a:r>
              <a:rPr lang="en-US" sz="2000" dirty="0" smtClean="0">
                <a:cs typeface="Courier New" pitchFamily="49" charset="0"/>
              </a:rPr>
              <a:t>:</a:t>
            </a:r>
            <a:r>
              <a:rPr lang="en-US" sz="2000" dirty="0" smtClean="0"/>
              <a:t> Returns a listing of hyperlinks to the elements in the collection</a:t>
            </a:r>
          </a:p>
          <a:p>
            <a:pPr lvl="1"/>
            <a:r>
              <a:rPr lang="en-US" sz="2000" dirty="0" smtClean="0">
                <a:latin typeface="Courier New" pitchFamily="49" charset="0"/>
                <a:cs typeface="Courier New" pitchFamily="49" charset="0"/>
              </a:rPr>
              <a:t>DELETE /collection</a:t>
            </a:r>
            <a:r>
              <a:rPr lang="en-US" sz="2000" dirty="0" smtClean="0">
                <a:cs typeface="Courier New" pitchFamily="49" charset="0"/>
              </a:rPr>
              <a:t>:</a:t>
            </a:r>
            <a:r>
              <a:rPr lang="en-US" sz="2000" dirty="0" smtClean="0"/>
              <a:t> Deletes everything</a:t>
            </a:r>
          </a:p>
          <a:p>
            <a:pPr lvl="1"/>
            <a:r>
              <a:rPr lang="en-US" sz="2000" dirty="0" smtClean="0">
                <a:latin typeface="Courier New" pitchFamily="49" charset="0"/>
                <a:cs typeface="Courier New" pitchFamily="49" charset="0"/>
              </a:rPr>
              <a:t>PUT /collection</a:t>
            </a:r>
            <a:r>
              <a:rPr lang="en-US" sz="2000" dirty="0" smtClean="0">
                <a:cs typeface="Courier New" pitchFamily="49" charset="0"/>
              </a:rPr>
              <a:t>:</a:t>
            </a:r>
            <a:r>
              <a:rPr lang="en-US" sz="2000" dirty="0" smtClean="0"/>
              <a:t> Replaces everything</a:t>
            </a:r>
          </a:p>
          <a:p>
            <a:pPr lvl="1"/>
            <a:r>
              <a:rPr lang="en-US" sz="2000" dirty="0" smtClean="0">
                <a:latin typeface="Courier New" pitchFamily="49" charset="0"/>
                <a:cs typeface="Courier New" pitchFamily="49" charset="0"/>
              </a:rPr>
              <a:t>POST /collection</a:t>
            </a:r>
            <a:r>
              <a:rPr lang="en-US" sz="2000" dirty="0" smtClean="0">
                <a:cs typeface="Courier New" pitchFamily="49" charset="0"/>
              </a:rPr>
              <a:t>:</a:t>
            </a:r>
            <a:r>
              <a:rPr lang="en-US" sz="2000" dirty="0" smtClean="0"/>
              <a:t> Creates one new thing in the collection, returns the generated ID of that new resource</a:t>
            </a:r>
          </a:p>
          <a:p>
            <a:pPr lvl="1"/>
            <a:r>
              <a:rPr lang="en-US" sz="2000" dirty="0" smtClean="0">
                <a:latin typeface="Courier New" pitchFamily="49" charset="0"/>
                <a:cs typeface="Courier New" pitchFamily="49" charset="0"/>
              </a:rPr>
              <a:t>PUT /collection/{id}</a:t>
            </a:r>
            <a:r>
              <a:rPr lang="en-US" sz="2000" dirty="0" smtClean="0">
                <a:cs typeface="Courier New" pitchFamily="49" charset="0"/>
              </a:rPr>
              <a:t>:</a:t>
            </a:r>
            <a:r>
              <a:rPr lang="en-US" sz="2000" dirty="0" smtClean="0"/>
              <a:t> Updates an item in the collection</a:t>
            </a:r>
          </a:p>
          <a:p>
            <a:pPr lvl="1"/>
            <a:r>
              <a:rPr lang="en-US" sz="2000" dirty="0" smtClean="0">
                <a:latin typeface="Courier New" pitchFamily="49" charset="0"/>
                <a:cs typeface="Courier New" pitchFamily="49" charset="0"/>
              </a:rPr>
              <a:t>PUT /collection/{id}</a:t>
            </a:r>
            <a:r>
              <a:rPr lang="en-US" sz="2000" dirty="0" smtClean="0">
                <a:cs typeface="Courier New" pitchFamily="49" charset="0"/>
              </a:rPr>
              <a:t>:</a:t>
            </a:r>
            <a:r>
              <a:rPr lang="en-US" sz="2000" dirty="0" smtClean="0"/>
              <a:t> If clients do not need the IDs generated, then you </a:t>
            </a:r>
            <a:r>
              <a:rPr lang="en-US" sz="2000" dirty="0" smtClean="0">
                <a:latin typeface="Courier New" pitchFamily="49" charset="0"/>
                <a:cs typeface="Courier New" pitchFamily="49" charset="0"/>
              </a:rPr>
              <a:t>PUT</a:t>
            </a:r>
            <a:r>
              <a:rPr lang="en-US" sz="2000" dirty="0" smtClean="0"/>
              <a:t> to the item ID instead of </a:t>
            </a:r>
            <a:r>
              <a:rPr lang="en-US" sz="2000" dirty="0" smtClean="0">
                <a:latin typeface="Courier New" pitchFamily="49" charset="0"/>
                <a:cs typeface="Courier New" pitchFamily="49" charset="0"/>
              </a:rPr>
              <a:t>POST</a:t>
            </a:r>
            <a:r>
              <a:rPr lang="en-US" sz="2000" dirty="0" smtClean="0"/>
              <a:t> to the collection to create a new item.</a:t>
            </a:r>
          </a:p>
        </p:txBody>
      </p:sp>
      <p:sp>
        <p:nvSpPr>
          <p:cNvPr id="22530" name="Title 1"/>
          <p:cNvSpPr>
            <a:spLocks noGrp="1"/>
          </p:cNvSpPr>
          <p:nvPr>
            <p:ph type="title"/>
          </p:nvPr>
        </p:nvSpPr>
        <p:spPr/>
        <p:txBody>
          <a:bodyPr/>
          <a:lstStyle/>
          <a:p>
            <a:r>
              <a:rPr lang="en-US" smtClean="0"/>
              <a:t>Resource Collections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Content Placeholder 2"/>
          <p:cNvSpPr>
            <a:spLocks noGrp="1"/>
          </p:cNvSpPr>
          <p:nvPr>
            <p:ph idx="1"/>
          </p:nvPr>
        </p:nvSpPr>
        <p:spPr>
          <a:xfrm>
            <a:off x="609600" y="1447800"/>
            <a:ext cx="7918450" cy="3817938"/>
          </a:xfrm>
        </p:spPr>
        <p:txBody>
          <a:bodyPr>
            <a:normAutofit fontScale="92500" lnSpcReduction="20000"/>
          </a:bodyPr>
          <a:lstStyle/>
          <a:p>
            <a:r>
              <a:rPr lang="en-US" smtClean="0">
                <a:latin typeface="Arial" charset="0"/>
              </a:rPr>
              <a:t>Given:</a:t>
            </a:r>
          </a:p>
          <a:p>
            <a:r>
              <a:rPr lang="en-US" smtClean="0">
                <a:latin typeface="Arial" charset="0"/>
                <a:hlinkClick r:id="rId3"/>
              </a:rPr>
              <a:t>http://localhost/bank/accounts/matt</a:t>
            </a:r>
            <a:endParaRPr lang="en-US" smtClean="0">
              <a:latin typeface="Arial" charset="0"/>
            </a:endParaRPr>
          </a:p>
          <a:p>
            <a:r>
              <a:rPr lang="en-US" smtClean="0">
                <a:latin typeface="Arial" charset="0"/>
                <a:hlinkClick r:id="rId4"/>
              </a:rPr>
              <a:t>http://localhost/bank/accounts/tom</a:t>
            </a:r>
            <a:endParaRPr lang="en-US" smtClean="0">
              <a:latin typeface="Arial" charset="0"/>
            </a:endParaRPr>
          </a:p>
          <a:p>
            <a:r>
              <a:rPr lang="en-US" smtClean="0">
                <a:latin typeface="Arial" charset="0"/>
                <a:hlinkClick r:id="rId5"/>
              </a:rPr>
              <a:t>http://localhost/bank/transfers</a:t>
            </a:r>
            <a:r>
              <a:rPr lang="en-US" smtClean="0">
                <a:latin typeface="Arial" charset="0"/>
              </a:rPr>
              <a:t> </a:t>
            </a:r>
          </a:p>
          <a:p>
            <a:r>
              <a:rPr lang="en-US" smtClean="0">
                <a:latin typeface="Arial" charset="0"/>
              </a:rPr>
              <a:t>How do you transfer money and not duplicate the transfer when there is an error?</a:t>
            </a:r>
          </a:p>
          <a:p>
            <a:r>
              <a:rPr lang="en-US" smtClean="0">
                <a:latin typeface="Courier New" pitchFamily="49" charset="0"/>
                <a:cs typeface="Courier New" pitchFamily="49" charset="0"/>
              </a:rPr>
              <a:t>ID = POST</a:t>
            </a:r>
            <a:r>
              <a:rPr lang="en-US" smtClean="0">
                <a:latin typeface="Arial" charset="0"/>
              </a:rPr>
              <a:t> </a:t>
            </a:r>
            <a:r>
              <a:rPr lang="en-US" smtClean="0">
                <a:latin typeface="Arial" charset="0"/>
                <a:hlinkClick r:id="rId5"/>
              </a:rPr>
              <a:t>http://localhost/bank/transfers</a:t>
            </a:r>
            <a:r>
              <a:rPr lang="en-US" smtClean="0">
                <a:latin typeface="Arial" charset="0"/>
              </a:rPr>
              <a:t> until you get the ID of a blank transfer resource.</a:t>
            </a:r>
          </a:p>
          <a:p>
            <a:r>
              <a:rPr lang="en-US" smtClean="0">
                <a:latin typeface="Courier New" pitchFamily="49" charset="0"/>
                <a:cs typeface="Courier New" pitchFamily="49" charset="0"/>
              </a:rPr>
              <a:t>PUT</a:t>
            </a:r>
            <a:r>
              <a:rPr lang="en-US" smtClean="0">
                <a:latin typeface="Arial" charset="0"/>
              </a:rPr>
              <a:t> </a:t>
            </a:r>
            <a:r>
              <a:rPr lang="en-US" smtClean="0">
                <a:latin typeface="Arial" charset="0"/>
                <a:hlinkClick r:id="rId6"/>
              </a:rPr>
              <a:t>http://localhost/bank/transfers/{ID}</a:t>
            </a:r>
            <a:r>
              <a:rPr lang="en-US" smtClean="0">
                <a:latin typeface="Arial" charset="0"/>
              </a:rPr>
              <a:t> to update the transfer with amounts until 200 status.</a:t>
            </a:r>
          </a:p>
        </p:txBody>
      </p:sp>
      <p:sp>
        <p:nvSpPr>
          <p:cNvPr id="23554" name="Title 1"/>
          <p:cNvSpPr>
            <a:spLocks noGrp="1"/>
          </p:cNvSpPr>
          <p:nvPr>
            <p:ph type="title"/>
          </p:nvPr>
        </p:nvSpPr>
        <p:spPr/>
        <p:txBody>
          <a:bodyPr/>
          <a:lstStyle/>
          <a:p>
            <a:r>
              <a:rPr lang="en-US" smtClean="0"/>
              <a:t>Reliable HTTP</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Content Placeholder 2"/>
          <p:cNvSpPr>
            <a:spLocks noGrp="1"/>
          </p:cNvSpPr>
          <p:nvPr>
            <p:ph idx="1"/>
          </p:nvPr>
        </p:nvSpPr>
        <p:spPr>
          <a:xfrm>
            <a:off x="609600" y="1447800"/>
            <a:ext cx="7918450" cy="4081463"/>
          </a:xfrm>
        </p:spPr>
        <p:txBody>
          <a:bodyPr>
            <a:normAutofit fontScale="92500" lnSpcReduction="10000"/>
          </a:bodyPr>
          <a:lstStyle/>
          <a:p>
            <a:r>
              <a:rPr lang="en-US" smtClean="0">
                <a:latin typeface="Arial" charset="0"/>
              </a:rPr>
              <a:t>RESTful web services can be chatty if you are not careful.</a:t>
            </a:r>
          </a:p>
          <a:p>
            <a:pPr lvl="1"/>
            <a:r>
              <a:rPr lang="en-US" smtClean="0"/>
              <a:t>Clients should cache representations when possible.</a:t>
            </a:r>
          </a:p>
          <a:p>
            <a:pPr lvl="1"/>
            <a:r>
              <a:rPr lang="en-US" smtClean="0"/>
              <a:t>Clients should use conditional </a:t>
            </a:r>
            <a:r>
              <a:rPr lang="en-US" smtClean="0">
                <a:latin typeface="Courier New" pitchFamily="49" charset="0"/>
                <a:cs typeface="Courier New" pitchFamily="49" charset="0"/>
              </a:rPr>
              <a:t>GET</a:t>
            </a:r>
            <a:r>
              <a:rPr lang="en-US" smtClean="0"/>
              <a:t> when possible</a:t>
            </a:r>
          </a:p>
          <a:p>
            <a:pPr lvl="2"/>
            <a:r>
              <a:rPr lang="en-US" smtClean="0"/>
              <a:t>If-Modified-Since or If-Match type headers</a:t>
            </a:r>
          </a:p>
          <a:p>
            <a:pPr lvl="1"/>
            <a:r>
              <a:rPr lang="en-US" smtClean="0"/>
              <a:t>JAX-RS resource classes do not add date or ETag headers automatically to support client caching.</a:t>
            </a:r>
          </a:p>
          <a:p>
            <a:pPr lvl="1"/>
            <a:r>
              <a:rPr lang="en-US" smtClean="0"/>
              <a:t>Normally, a </a:t>
            </a:r>
            <a:r>
              <a:rPr lang="en-US" smtClean="0">
                <a:latin typeface="Courier New" pitchFamily="49" charset="0"/>
                <a:cs typeface="Courier New" pitchFamily="49" charset="0"/>
              </a:rPr>
              <a:t>GET /collection</a:t>
            </a:r>
            <a:r>
              <a:rPr lang="en-US" smtClean="0"/>
              <a:t> returns a collection of hyperlinks to the items in the collection. If all items will be retrieved, add a query parameter to return the completed collection.</a:t>
            </a:r>
          </a:p>
          <a:p>
            <a:pPr lvl="2"/>
            <a:r>
              <a:rPr lang="en-US" smtClean="0">
                <a:latin typeface="Courier New" pitchFamily="49" charset="0"/>
                <a:cs typeface="Courier New" pitchFamily="49" charset="0"/>
              </a:rPr>
              <a:t>GET /collection?full</a:t>
            </a:r>
          </a:p>
        </p:txBody>
      </p:sp>
      <p:sp>
        <p:nvSpPr>
          <p:cNvPr id="24578" name="Title 1"/>
          <p:cNvSpPr>
            <a:spLocks noGrp="1"/>
          </p:cNvSpPr>
          <p:nvPr>
            <p:ph type="title"/>
          </p:nvPr>
        </p:nvSpPr>
        <p:spPr/>
        <p:txBody>
          <a:bodyPr/>
          <a:lstStyle/>
          <a:p>
            <a:r>
              <a:rPr lang="en-US" smtClean="0"/>
              <a:t>Chattiness and Caching</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Content Placeholder 2"/>
          <p:cNvSpPr>
            <a:spLocks noGrp="1"/>
          </p:cNvSpPr>
          <p:nvPr>
            <p:ph idx="1"/>
          </p:nvPr>
        </p:nvSpPr>
        <p:spPr>
          <a:xfrm>
            <a:off x="609600" y="1447800"/>
            <a:ext cx="7918450" cy="4968875"/>
          </a:xfrm>
        </p:spPr>
        <p:txBody>
          <a:bodyPr>
            <a:normAutofit fontScale="92500" lnSpcReduction="10000"/>
          </a:bodyPr>
          <a:lstStyle/>
          <a:p>
            <a:r>
              <a:rPr lang="en-US" smtClean="0">
                <a:latin typeface="Arial" charset="0"/>
              </a:rPr>
              <a:t>Developers must understand a web service’s API to use it.</a:t>
            </a:r>
          </a:p>
          <a:p>
            <a:pPr lvl="1"/>
            <a:r>
              <a:rPr lang="en-US" b="1" smtClean="0"/>
              <a:t>Single URL: </a:t>
            </a:r>
            <a:r>
              <a:rPr lang="en-US" smtClean="0"/>
              <a:t>The service fully embraces hypermedia. Starting at the base URL, all other URLs can be discovered. By using the </a:t>
            </a:r>
            <a:r>
              <a:rPr lang="en-US" smtClean="0">
                <a:latin typeface="Courier New" pitchFamily="49" charset="0"/>
                <a:cs typeface="Courier New" pitchFamily="49" charset="0"/>
              </a:rPr>
              <a:t>OPTIONS</a:t>
            </a:r>
            <a:r>
              <a:rPr lang="en-US" smtClean="0"/>
              <a:t> HTTP method, all methods for each resource can be determined.</a:t>
            </a:r>
          </a:p>
          <a:p>
            <a:pPr lvl="1"/>
            <a:r>
              <a:rPr lang="en-US" b="1" smtClean="0"/>
              <a:t>Human-generated developer docs: </a:t>
            </a:r>
            <a:r>
              <a:rPr lang="en-US" smtClean="0"/>
              <a:t>Typically as a web page, the docs list the available URLs and provide example requests.</a:t>
            </a:r>
          </a:p>
          <a:p>
            <a:pPr lvl="1"/>
            <a:r>
              <a:rPr lang="en-US" b="1" smtClean="0"/>
              <a:t>Machine-generated developer docs: </a:t>
            </a:r>
            <a:r>
              <a:rPr lang="en-US" smtClean="0"/>
              <a:t>A tool either discovers all URLs by using a root URL and HTTP </a:t>
            </a:r>
            <a:r>
              <a:rPr lang="en-US" smtClean="0">
                <a:latin typeface="Courier New" pitchFamily="49" charset="0"/>
                <a:cs typeface="Courier New" pitchFamily="49" charset="0"/>
              </a:rPr>
              <a:t>OPTIONS</a:t>
            </a:r>
            <a:r>
              <a:rPr lang="en-US" smtClean="0"/>
              <a:t> requests and then generates a human-readable list, or platform-specific code reads the resources (source code files) and generates documentation, possibly a WADL file.</a:t>
            </a:r>
          </a:p>
        </p:txBody>
      </p:sp>
      <p:sp>
        <p:nvSpPr>
          <p:cNvPr id="25602" name="Title 1"/>
          <p:cNvSpPr>
            <a:spLocks noGrp="1"/>
          </p:cNvSpPr>
          <p:nvPr>
            <p:ph type="title"/>
          </p:nvPr>
        </p:nvSpPr>
        <p:spPr/>
        <p:txBody>
          <a:bodyPr>
            <a:normAutofit fontScale="90000"/>
          </a:bodyPr>
          <a:lstStyle/>
          <a:p>
            <a:r>
              <a:rPr lang="en-US" smtClean="0"/>
              <a:t>RESTful Web Service Documentation</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Content Placeholder 2"/>
          <p:cNvSpPr>
            <a:spLocks noGrp="1"/>
          </p:cNvSpPr>
          <p:nvPr>
            <p:ph idx="1"/>
          </p:nvPr>
        </p:nvSpPr>
        <p:spPr>
          <a:xfrm>
            <a:off x="609600" y="1447800"/>
            <a:ext cx="7918450" cy="4359275"/>
          </a:xfrm>
        </p:spPr>
        <p:txBody>
          <a:bodyPr>
            <a:normAutofit fontScale="92500" lnSpcReduction="10000"/>
          </a:bodyPr>
          <a:lstStyle/>
          <a:p>
            <a:r>
              <a:rPr lang="en-US" smtClean="0">
                <a:latin typeface="Arial" charset="0"/>
              </a:rPr>
              <a:t>Leonard Richardson created a model of RESTful maturity that can be used to quickly describe architectural elements of a web service.</a:t>
            </a:r>
          </a:p>
          <a:p>
            <a:pPr lvl="1"/>
            <a:r>
              <a:rPr lang="en-US" b="1" smtClean="0"/>
              <a:t>Level 0: </a:t>
            </a:r>
            <a:r>
              <a:rPr lang="en-US" smtClean="0"/>
              <a:t>HTTP is used as a tunneling technology. A single method (</a:t>
            </a:r>
            <a:r>
              <a:rPr lang="en-US" smtClean="0">
                <a:latin typeface="Courier New" pitchFamily="49" charset="0"/>
                <a:cs typeface="Courier New" pitchFamily="49" charset="0"/>
              </a:rPr>
              <a:t>POST</a:t>
            </a:r>
            <a:r>
              <a:rPr lang="en-US" smtClean="0"/>
              <a:t>) to a single URL is used to transfer XML documents that are tied to a collection of methods.</a:t>
            </a:r>
          </a:p>
          <a:p>
            <a:pPr lvl="1"/>
            <a:r>
              <a:rPr lang="en-US" b="1" smtClean="0"/>
              <a:t>Level 1 (nouns): </a:t>
            </a:r>
            <a:r>
              <a:rPr lang="en-US" smtClean="0"/>
              <a:t>Multiple endpoints (resources) with identifying path params</a:t>
            </a:r>
          </a:p>
          <a:p>
            <a:pPr lvl="1"/>
            <a:r>
              <a:rPr lang="en-US" b="1" smtClean="0"/>
              <a:t>Level 2 (verbs): </a:t>
            </a:r>
            <a:r>
              <a:rPr lang="en-US" smtClean="0"/>
              <a:t>Multiple endpoints and correct use of multiple HTTP methods</a:t>
            </a:r>
          </a:p>
          <a:p>
            <a:pPr lvl="1"/>
            <a:r>
              <a:rPr lang="en-US" b="1" smtClean="0"/>
              <a:t>Level 3 (hypermedia): </a:t>
            </a:r>
            <a:r>
              <a:rPr lang="en-US" smtClean="0"/>
              <a:t>HATEOAS. A single root resource can be used to discover all other resources.</a:t>
            </a:r>
          </a:p>
        </p:txBody>
      </p:sp>
      <p:sp>
        <p:nvSpPr>
          <p:cNvPr id="26626" name="Title 1"/>
          <p:cNvSpPr>
            <a:spLocks noGrp="1"/>
          </p:cNvSpPr>
          <p:nvPr>
            <p:ph type="title"/>
          </p:nvPr>
        </p:nvSpPr>
        <p:spPr/>
        <p:txBody>
          <a:bodyPr/>
          <a:lstStyle/>
          <a:p>
            <a:r>
              <a:rPr lang="en-US" smtClean="0"/>
              <a:t>Richardson Maturity Model</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Content Placeholder 2"/>
          <p:cNvSpPr>
            <a:spLocks noGrp="1"/>
          </p:cNvSpPr>
          <p:nvPr>
            <p:ph idx="1"/>
          </p:nvPr>
        </p:nvSpPr>
        <p:spPr/>
        <p:txBody>
          <a:bodyPr>
            <a:normAutofit fontScale="92500" lnSpcReduction="10000"/>
          </a:bodyPr>
          <a:lstStyle/>
          <a:p>
            <a:r>
              <a:rPr lang="en-US" smtClean="0">
                <a:latin typeface="Arial" charset="0"/>
              </a:rPr>
              <a:t>When you are ready to create version 2 of your web service, do you retire version 1?</a:t>
            </a:r>
          </a:p>
          <a:p>
            <a:pPr lvl="1"/>
            <a:r>
              <a:rPr lang="en-US" smtClean="0"/>
              <a:t>Private internal services are easier to retire, public services less so.</a:t>
            </a:r>
          </a:p>
          <a:p>
            <a:pPr lvl="1"/>
            <a:r>
              <a:rPr lang="en-US" smtClean="0"/>
              <a:t>No breaking changes: If possible, enhance your existing service by adding additional functionality (new URL or HTTP methods) but do not change anything that is in use by clients.</a:t>
            </a:r>
          </a:p>
          <a:p>
            <a:pPr lvl="1"/>
            <a:r>
              <a:rPr lang="en-US" smtClean="0"/>
              <a:t>Parallel versions: Each version has a different root resource URL. /v1 and /v2 are common.</a:t>
            </a:r>
          </a:p>
          <a:p>
            <a:pPr lvl="1"/>
            <a:r>
              <a:rPr lang="en-US" smtClean="0"/>
              <a:t>Keep the version 1 URLs, but use custom content types to switch to different behaviors.</a:t>
            </a:r>
          </a:p>
          <a:p>
            <a:pPr lvl="1"/>
            <a:r>
              <a:rPr lang="en-US" smtClean="0"/>
              <a:t>Use custom types: application/vnd.mycompany-v1+xml</a:t>
            </a:r>
          </a:p>
        </p:txBody>
      </p:sp>
      <p:sp>
        <p:nvSpPr>
          <p:cNvPr id="27650" name="Title 1"/>
          <p:cNvSpPr>
            <a:spLocks noGrp="1"/>
          </p:cNvSpPr>
          <p:nvPr>
            <p:ph type="title"/>
          </p:nvPr>
        </p:nvSpPr>
        <p:spPr/>
        <p:txBody>
          <a:bodyPr/>
          <a:lstStyle/>
          <a:p>
            <a:r>
              <a:rPr lang="en-US" smtClean="0"/>
              <a:t>Versioning</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1035"/>
          <p:cNvSpPr>
            <a:spLocks noGrp="1" noChangeArrowheads="1"/>
          </p:cNvSpPr>
          <p:nvPr>
            <p:ph idx="1"/>
          </p:nvPr>
        </p:nvSpPr>
        <p:spPr>
          <a:xfrm>
            <a:off x="609600" y="1447800"/>
            <a:ext cx="7918450" cy="2395538"/>
          </a:xfrm>
        </p:spPr>
        <p:txBody>
          <a:bodyPr>
            <a:normAutofit fontScale="92500" lnSpcReduction="20000"/>
          </a:bodyPr>
          <a:lstStyle/>
          <a:p>
            <a:r>
              <a:rPr lang="en-US" smtClean="0">
                <a:latin typeface="Arial" charset="0"/>
              </a:rPr>
              <a:t>Which HTTP status code range represents client errors?</a:t>
            </a:r>
          </a:p>
          <a:p>
            <a:pPr marL="566738" lvl="1" indent="-449263">
              <a:buFont typeface="Arial" charset="0"/>
              <a:buAutoNum type="alphaLcPeriod"/>
            </a:pPr>
            <a:r>
              <a:rPr lang="en-US" smtClean="0"/>
              <a:t>1xx</a:t>
            </a:r>
          </a:p>
          <a:p>
            <a:pPr marL="566738" lvl="1" indent="-449263">
              <a:buFont typeface="Arial" charset="0"/>
              <a:buAutoNum type="alphaLcPeriod"/>
            </a:pPr>
            <a:r>
              <a:rPr lang="en-US" smtClean="0"/>
              <a:t>2xx</a:t>
            </a:r>
          </a:p>
          <a:p>
            <a:pPr marL="566738" lvl="1" indent="-449263">
              <a:buFont typeface="Arial" charset="0"/>
              <a:buAutoNum type="alphaLcPeriod"/>
            </a:pPr>
            <a:r>
              <a:rPr lang="en-US" smtClean="0"/>
              <a:t>3xx</a:t>
            </a:r>
          </a:p>
          <a:p>
            <a:pPr marL="566738" lvl="1" indent="-449263">
              <a:buFont typeface="Arial" charset="0"/>
              <a:buAutoNum type="alphaLcPeriod"/>
            </a:pPr>
            <a:r>
              <a:rPr lang="en-US" smtClean="0"/>
              <a:t>4xx</a:t>
            </a:r>
          </a:p>
          <a:p>
            <a:pPr marL="566738" lvl="1" indent="-449263">
              <a:buFont typeface="Arial" charset="0"/>
              <a:buAutoNum type="alphaLcPeriod"/>
            </a:pPr>
            <a:r>
              <a:rPr lang="en-US" smtClean="0"/>
              <a:t>5xx</a:t>
            </a:r>
          </a:p>
        </p:txBody>
      </p:sp>
      <p:sp>
        <p:nvSpPr>
          <p:cNvPr id="28674" name="Rectangle 1034"/>
          <p:cNvSpPr>
            <a:spLocks noGrp="1" noChangeArrowheads="1"/>
          </p:cNvSpPr>
          <p:nvPr>
            <p:ph type="title"/>
          </p:nvPr>
        </p:nvSpPr>
        <p:spPr/>
        <p:txBody>
          <a:bodyPr/>
          <a:lstStyle/>
          <a:p>
            <a:r>
              <a:rPr lang="en-US" smtClean="0"/>
              <a:t>Quiz</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1035"/>
          <p:cNvSpPr>
            <a:spLocks noGrp="1" noChangeArrowheads="1"/>
          </p:cNvSpPr>
          <p:nvPr>
            <p:ph idx="1"/>
          </p:nvPr>
        </p:nvSpPr>
        <p:spPr>
          <a:xfrm>
            <a:off x="609600" y="1447800"/>
            <a:ext cx="7918450" cy="1989138"/>
          </a:xfrm>
        </p:spPr>
        <p:txBody>
          <a:bodyPr>
            <a:normAutofit lnSpcReduction="10000"/>
          </a:bodyPr>
          <a:lstStyle/>
          <a:p>
            <a:r>
              <a:rPr lang="en-US" smtClean="0">
                <a:latin typeface="Arial" charset="0"/>
              </a:rPr>
              <a:t>Which HTTP methods are idempotent?</a:t>
            </a:r>
          </a:p>
          <a:p>
            <a:pPr marL="566738" lvl="1" indent="-449263">
              <a:buFont typeface="Arial" charset="0"/>
              <a:buAutoNum type="alphaLcPeriod"/>
            </a:pPr>
            <a:r>
              <a:rPr lang="en-US" smtClean="0"/>
              <a:t>GET</a:t>
            </a:r>
          </a:p>
          <a:p>
            <a:pPr marL="566738" lvl="1" indent="-449263">
              <a:buFont typeface="Arial" charset="0"/>
              <a:buAutoNum type="alphaLcPeriod"/>
            </a:pPr>
            <a:r>
              <a:rPr lang="en-US" smtClean="0"/>
              <a:t>PUT</a:t>
            </a:r>
          </a:p>
          <a:p>
            <a:pPr marL="566738" lvl="1" indent="-449263">
              <a:buFont typeface="Arial" charset="0"/>
              <a:buAutoNum type="alphaLcPeriod"/>
            </a:pPr>
            <a:r>
              <a:rPr lang="en-US" smtClean="0"/>
              <a:t>DELETE</a:t>
            </a:r>
          </a:p>
          <a:p>
            <a:pPr marL="566738" lvl="1" indent="-449263">
              <a:buFont typeface="Arial" charset="0"/>
              <a:buAutoNum type="alphaLcPeriod"/>
            </a:pPr>
            <a:r>
              <a:rPr lang="en-US" smtClean="0"/>
              <a:t>POST</a:t>
            </a:r>
          </a:p>
        </p:txBody>
      </p:sp>
      <p:sp>
        <p:nvSpPr>
          <p:cNvPr id="29698" name="Rectangle 1034"/>
          <p:cNvSpPr>
            <a:spLocks noGrp="1" noChangeArrowheads="1"/>
          </p:cNvSpPr>
          <p:nvPr>
            <p:ph type="title"/>
          </p:nvPr>
        </p:nvSpPr>
        <p:spPr/>
        <p:txBody>
          <a:bodyPr/>
          <a:lstStyle/>
          <a:p>
            <a:r>
              <a:rPr lang="en-US" smtClean="0"/>
              <a:t>Quiz</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smtClean="0"/>
              <a:t>Resources</a:t>
            </a:r>
          </a:p>
        </p:txBody>
      </p:sp>
      <p:graphicFrame>
        <p:nvGraphicFramePr>
          <p:cNvPr id="4" name="Group 3"/>
          <p:cNvGraphicFramePr>
            <a:graphicFrameLocks noGrp="1"/>
          </p:cNvGraphicFramePr>
          <p:nvPr/>
        </p:nvGraphicFramePr>
        <p:xfrm>
          <a:off x="609600" y="1544638"/>
          <a:ext cx="7918450" cy="4549454"/>
        </p:xfrm>
        <a:graphic>
          <a:graphicData uri="http://schemas.openxmlformats.org/drawingml/2006/table">
            <a:tbl>
              <a:tblPr/>
              <a:tblGrid>
                <a:gridCol w="2895600"/>
                <a:gridCol w="5022850"/>
              </a:tblGrid>
              <a:tr h="420430">
                <a:tc>
                  <a:txBody>
                    <a:bodyPr/>
                    <a:lstStyle/>
                    <a:p>
                      <a:pPr marL="0" marR="0" lvl="0" indent="0" algn="l" defTabSz="914400" rtl="0" eaLnBrk="1" fontAlgn="base" latinLnBrk="0" hangingPunct="1">
                        <a:lnSpc>
                          <a:spcPct val="120000"/>
                        </a:lnSpc>
                        <a:spcBef>
                          <a:spcPct val="20000"/>
                        </a:spcBef>
                        <a:spcAft>
                          <a:spcPct val="0"/>
                        </a:spcAft>
                        <a:buClr>
                          <a:srgbClr val="000000"/>
                        </a:buClr>
                        <a:buSzTx/>
                        <a:buFont typeface="Arial" pitchFamily="34" charset="0"/>
                        <a:buNone/>
                        <a:tabLst/>
                      </a:pPr>
                      <a:r>
                        <a:rPr kumimoji="0" lang="en-US" sz="1800" b="1" i="0" u="none" strike="noStrike" cap="none" normalizeH="0" baseline="0" dirty="0" smtClean="0">
                          <a:ln>
                            <a:noFill/>
                          </a:ln>
                          <a:solidFill>
                            <a:schemeClr val="bg1"/>
                          </a:solidFill>
                          <a:effectLst/>
                          <a:latin typeface="Arial" pitchFamily="34" charset="0"/>
                        </a:rPr>
                        <a:t>Topic</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20000"/>
                        </a:lnSpc>
                        <a:spcBef>
                          <a:spcPct val="20000"/>
                        </a:spcBef>
                        <a:spcAft>
                          <a:spcPct val="0"/>
                        </a:spcAft>
                        <a:buClr>
                          <a:srgbClr val="000000"/>
                        </a:buClr>
                        <a:buSzTx/>
                        <a:buFont typeface="Arial" pitchFamily="34" charset="0"/>
                        <a:buNone/>
                        <a:tabLst/>
                      </a:pPr>
                      <a:r>
                        <a:rPr kumimoji="0" lang="en-US" sz="1800" b="1" i="0" u="none" strike="noStrike" cap="none" normalizeH="0" baseline="0" dirty="0" smtClean="0">
                          <a:ln>
                            <a:noFill/>
                          </a:ln>
                          <a:solidFill>
                            <a:schemeClr val="bg1"/>
                          </a:solidFill>
                          <a:effectLst/>
                          <a:latin typeface="Arial" pitchFamily="34" charset="0"/>
                        </a:rPr>
                        <a:t>Website</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chemeClr val="accent2"/>
                    </a:solidFill>
                  </a:tcPr>
                </a:tc>
              </a:tr>
              <a:tr h="853743">
                <a:tc>
                  <a:txBody>
                    <a:bodyPr/>
                    <a:lstStyle/>
                    <a:p>
                      <a:pPr marL="0" marR="0" lvl="0" indent="0" algn="l" defTabSz="914400" rtl="0" eaLnBrk="1" fontAlgn="base" latinLnBrk="0" hangingPunct="1">
                        <a:lnSpc>
                          <a:spcPct val="80000"/>
                        </a:lnSpc>
                        <a:spcBef>
                          <a:spcPct val="0"/>
                        </a:spcBef>
                        <a:spcAft>
                          <a:spcPct val="0"/>
                        </a:spcAft>
                        <a:buClr>
                          <a:srgbClr val="000000"/>
                        </a:buClr>
                        <a:buSzTx/>
                        <a:buFont typeface="Arial" pitchFamily="34" charset="0"/>
                        <a:buNone/>
                        <a:tabLst/>
                      </a:pPr>
                      <a:r>
                        <a:rPr kumimoji="0" lang="en-US" sz="1600" b="0" i="0" u="none" strike="noStrike" cap="none" normalizeH="0" baseline="0" dirty="0" smtClean="0">
                          <a:ln>
                            <a:noFill/>
                          </a:ln>
                          <a:solidFill>
                            <a:schemeClr val="tx1"/>
                          </a:solidFill>
                          <a:effectLst/>
                          <a:latin typeface="Arial" pitchFamily="34" charset="0"/>
                        </a:rPr>
                        <a:t>Architectural Styles and</a:t>
                      </a:r>
                    </a:p>
                    <a:p>
                      <a:pPr marL="0" marR="0" lvl="0" indent="0" algn="l" defTabSz="914400" rtl="0" eaLnBrk="1" fontAlgn="base" latinLnBrk="0" hangingPunct="1">
                        <a:lnSpc>
                          <a:spcPct val="80000"/>
                        </a:lnSpc>
                        <a:spcBef>
                          <a:spcPct val="0"/>
                        </a:spcBef>
                        <a:spcAft>
                          <a:spcPct val="0"/>
                        </a:spcAft>
                        <a:buClr>
                          <a:srgbClr val="000000"/>
                        </a:buClr>
                        <a:buSzTx/>
                        <a:buFont typeface="Arial" pitchFamily="34" charset="0"/>
                        <a:buNone/>
                        <a:tabLst/>
                      </a:pPr>
                      <a:r>
                        <a:rPr kumimoji="0" lang="en-US" sz="1600" b="0" i="0" u="none" strike="noStrike" cap="none" normalizeH="0" baseline="0" dirty="0" smtClean="0">
                          <a:ln>
                            <a:noFill/>
                          </a:ln>
                          <a:solidFill>
                            <a:schemeClr val="tx1"/>
                          </a:solidFill>
                          <a:effectLst/>
                          <a:latin typeface="Arial" pitchFamily="34" charset="0"/>
                        </a:rPr>
                        <a:t>the Design of Network-based Software Architectures</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smtClean="0">
                          <a:ln>
                            <a:noFill/>
                          </a:ln>
                          <a:solidFill>
                            <a:schemeClr val="tx1"/>
                          </a:solidFill>
                          <a:effectLst/>
                          <a:latin typeface="Arial" pitchFamily="34" charset="0"/>
                          <a:hlinkClick r:id="rId3"/>
                        </a:rPr>
                        <a:t>http://www.ics.uci.edu/~fielding/pubs/dissertation/top.htm</a:t>
                      </a:r>
                      <a:r>
                        <a:rPr kumimoji="0" lang="en-US" sz="1600" b="0" i="0" u="none" strike="noStrike" cap="none" normalizeH="0" baseline="0" dirty="0" smtClean="0">
                          <a:ln>
                            <a:noFill/>
                          </a:ln>
                          <a:solidFill>
                            <a:schemeClr val="tx1"/>
                          </a:solidFill>
                          <a:effectLst/>
                          <a:latin typeface="Arial" pitchFamily="34" charset="0"/>
                        </a:rPr>
                        <a:t> </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r h="685483">
                <a:tc>
                  <a:txBody>
                    <a:bodyPr/>
                    <a:lstStyle/>
                    <a:p>
                      <a:pPr marL="0" marR="0" lvl="0" indent="0" algn="l" defTabSz="914400" rtl="0" eaLnBrk="1" fontAlgn="base" latinLnBrk="0" hangingPunct="1">
                        <a:lnSpc>
                          <a:spcPct val="80000"/>
                        </a:lnSpc>
                        <a:spcBef>
                          <a:spcPct val="0"/>
                        </a:spcBef>
                        <a:spcAft>
                          <a:spcPct val="0"/>
                        </a:spcAft>
                        <a:buClr>
                          <a:srgbClr val="000000"/>
                        </a:buClr>
                        <a:buSzTx/>
                        <a:buFont typeface="Arial" pitchFamily="34" charset="0"/>
                        <a:buNone/>
                        <a:tabLst/>
                      </a:pPr>
                      <a:r>
                        <a:rPr kumimoji="0" lang="en-US" sz="1600" b="0" i="0" u="none" strike="noStrike" cap="none" normalizeH="0" baseline="0" dirty="0" smtClean="0">
                          <a:ln>
                            <a:noFill/>
                          </a:ln>
                          <a:solidFill>
                            <a:schemeClr val="tx1"/>
                          </a:solidFill>
                          <a:effectLst/>
                          <a:latin typeface="Arial" pitchFamily="34" charset="0"/>
                        </a:rPr>
                        <a:t>REST APIs must be hypertext-driven</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smtClean="0">
                          <a:ln>
                            <a:noFill/>
                          </a:ln>
                          <a:solidFill>
                            <a:schemeClr val="tx1"/>
                          </a:solidFill>
                          <a:effectLst/>
                          <a:latin typeface="Arial" pitchFamily="34" charset="0"/>
                          <a:hlinkClick r:id="rId4"/>
                        </a:rPr>
                        <a:t>http://roy.gbiv.com/untangled/2008/rest-apis-must-be-hypertext-driven</a:t>
                      </a:r>
                      <a:r>
                        <a:rPr kumimoji="0" lang="en-US" sz="1600" b="0" i="0" u="none" strike="noStrike" cap="none" normalizeH="0" baseline="0" dirty="0" smtClean="0">
                          <a:ln>
                            <a:noFill/>
                          </a:ln>
                          <a:solidFill>
                            <a:schemeClr val="tx1"/>
                          </a:solidFill>
                          <a:effectLst/>
                          <a:latin typeface="Arial" pitchFamily="34" charset="0"/>
                        </a:rPr>
                        <a:t> </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r h="533154">
                <a:tc>
                  <a:txBody>
                    <a:bodyPr/>
                    <a:lstStyle/>
                    <a:p>
                      <a:pPr marL="0" marR="0" lvl="0" indent="0" algn="l" defTabSz="914400" rtl="0" eaLnBrk="1" fontAlgn="base" latinLnBrk="0" hangingPunct="1">
                        <a:lnSpc>
                          <a:spcPct val="80000"/>
                        </a:lnSpc>
                        <a:spcBef>
                          <a:spcPct val="0"/>
                        </a:spcBef>
                        <a:spcAft>
                          <a:spcPct val="0"/>
                        </a:spcAft>
                        <a:buClr>
                          <a:srgbClr val="000000"/>
                        </a:buClr>
                        <a:buSzTx/>
                        <a:buFont typeface="Arial" pitchFamily="34" charset="0"/>
                        <a:buNone/>
                        <a:tabLst/>
                      </a:pPr>
                      <a:r>
                        <a:rPr lang="en-US" sz="1600" dirty="0" smtClean="0"/>
                        <a:t>Hypertext Transfer Protocol -- HTTP/1.1</a:t>
                      </a:r>
                      <a:endParaRPr kumimoji="0" lang="en-US" sz="1600" b="0" i="0" u="none" strike="noStrike" cap="none" normalizeH="0" baseline="0" dirty="0" smtClean="0">
                        <a:ln>
                          <a:noFill/>
                        </a:ln>
                        <a:solidFill>
                          <a:schemeClr val="tx1"/>
                        </a:solidFill>
                        <a:effectLst/>
                        <a:latin typeface="Arial" pitchFamily="34"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smtClean="0">
                          <a:ln>
                            <a:noFill/>
                          </a:ln>
                          <a:solidFill>
                            <a:schemeClr val="tx1"/>
                          </a:solidFill>
                          <a:effectLst/>
                          <a:latin typeface="Arial" pitchFamily="34" charset="0"/>
                          <a:hlinkClick r:id="rId5"/>
                        </a:rPr>
                        <a:t>http://www.rfc-editor.org/rfc/rfc2616.txt</a:t>
                      </a:r>
                      <a:r>
                        <a:rPr kumimoji="0" lang="en-US" sz="1600" b="0" i="0" u="none" strike="noStrike" cap="none" normalizeH="0" baseline="0" dirty="0" smtClean="0">
                          <a:ln>
                            <a:noFill/>
                          </a:ln>
                          <a:solidFill>
                            <a:schemeClr val="tx1"/>
                          </a:solidFill>
                          <a:effectLst/>
                          <a:latin typeface="Arial" pitchFamily="34" charset="0"/>
                        </a:rPr>
                        <a:t> </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r h="639087">
                <a:tc>
                  <a:txBody>
                    <a:bodyPr/>
                    <a:lstStyle/>
                    <a:p>
                      <a:pPr marL="0" marR="0" lvl="0" indent="0" algn="l" defTabSz="914400" rtl="0" eaLnBrk="1" fontAlgn="base" latinLnBrk="0" hangingPunct="1">
                        <a:lnSpc>
                          <a:spcPct val="80000"/>
                        </a:lnSpc>
                        <a:spcBef>
                          <a:spcPct val="0"/>
                        </a:spcBef>
                        <a:spcAft>
                          <a:spcPct val="0"/>
                        </a:spcAft>
                        <a:buClr>
                          <a:srgbClr val="000000"/>
                        </a:buClr>
                        <a:buSzTx/>
                        <a:buFont typeface="Arial" pitchFamily="34" charset="0"/>
                        <a:buNone/>
                        <a:tabLst/>
                        <a:defRPr/>
                      </a:pPr>
                      <a:r>
                        <a:rPr kumimoji="0" lang="en-US" sz="1600" b="0" i="0" u="none" strike="noStrike" cap="none" normalizeH="0" baseline="0" dirty="0" smtClean="0">
                          <a:ln>
                            <a:noFill/>
                          </a:ln>
                          <a:solidFill>
                            <a:schemeClr val="tx1"/>
                          </a:solidFill>
                          <a:effectLst/>
                          <a:latin typeface="Arial" pitchFamily="34" charset="0"/>
                        </a:rPr>
                        <a:t>Richardson Maturity Model</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rgbClr val="000000"/>
                        </a:buClr>
                        <a:buSzTx/>
                        <a:buFont typeface="Arial" pitchFamily="34" charset="0"/>
                        <a:buNone/>
                        <a:tabLst/>
                        <a:defRPr/>
                      </a:pPr>
                      <a:r>
                        <a:rPr kumimoji="0" lang="en-US" sz="1600" b="0" i="0" u="none" strike="noStrike" cap="none" normalizeH="0" baseline="0" dirty="0" smtClean="0">
                          <a:ln>
                            <a:noFill/>
                          </a:ln>
                          <a:solidFill>
                            <a:schemeClr val="tx1"/>
                          </a:solidFill>
                          <a:effectLst/>
                          <a:latin typeface="Arial" pitchFamily="34" charset="0"/>
                          <a:hlinkClick r:id="rId6"/>
                        </a:rPr>
                        <a:t>http://martinfowler.com/articles/richardsonMaturityModel.html</a:t>
                      </a:r>
                      <a:r>
                        <a:rPr kumimoji="0" lang="en-US" sz="1600" b="0" i="0" u="none" strike="noStrike" cap="none" normalizeH="0" baseline="0" dirty="0" smtClean="0">
                          <a:ln>
                            <a:noFill/>
                          </a:ln>
                          <a:solidFill>
                            <a:schemeClr val="tx1"/>
                          </a:solidFill>
                          <a:effectLst/>
                          <a:latin typeface="Arial" pitchFamily="34" charset="0"/>
                        </a:rPr>
                        <a:t> </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r h="960374">
                <a:tc>
                  <a:txBody>
                    <a:bodyPr/>
                    <a:lstStyle/>
                    <a:p>
                      <a:pPr marL="0" marR="0" lvl="0" indent="0" algn="l" defTabSz="914400" rtl="0" eaLnBrk="1" fontAlgn="base" latinLnBrk="0" hangingPunct="1">
                        <a:lnSpc>
                          <a:spcPct val="80000"/>
                        </a:lnSpc>
                        <a:spcBef>
                          <a:spcPct val="0"/>
                        </a:spcBef>
                        <a:spcAft>
                          <a:spcPct val="0"/>
                        </a:spcAft>
                        <a:buClr>
                          <a:srgbClr val="000000"/>
                        </a:buClr>
                        <a:buSzTx/>
                        <a:buFont typeface="Arial" pitchFamily="34" charset="0"/>
                        <a:buNone/>
                        <a:tabLst/>
                      </a:pPr>
                      <a:r>
                        <a:rPr kumimoji="0" lang="en-US" sz="1600" b="0" i="0" u="none" strike="noStrike" cap="none" normalizeH="0" baseline="0" dirty="0" smtClean="0">
                          <a:ln>
                            <a:noFill/>
                          </a:ln>
                          <a:solidFill>
                            <a:schemeClr val="tx1"/>
                          </a:solidFill>
                          <a:effectLst/>
                          <a:latin typeface="Arial" pitchFamily="34" charset="0"/>
                        </a:rPr>
                        <a:t>Oracle Fusion Middleware Developing RESTful Web Services for Oracle WebLogic Server 12c</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smtClean="0">
                          <a:ln>
                            <a:noFill/>
                          </a:ln>
                          <a:solidFill>
                            <a:schemeClr val="tx1"/>
                          </a:solidFill>
                          <a:effectLst/>
                          <a:latin typeface="Arial" pitchFamily="34" charset="0"/>
                          <a:hlinkClick r:id="rId7"/>
                        </a:rPr>
                        <a:t>http://docs.oracle.com/cd/E24329_01/web.1211/e24983/toc.htm</a:t>
                      </a:r>
                      <a:r>
                        <a:rPr kumimoji="0" lang="en-US" sz="1600" b="0" i="0" u="none" strike="noStrike" cap="none" normalizeH="0" baseline="0" dirty="0" smtClean="0">
                          <a:ln>
                            <a:noFill/>
                          </a:ln>
                          <a:solidFill>
                            <a:schemeClr val="tx1"/>
                          </a:solidFill>
                          <a:effectLst/>
                          <a:latin typeface="Arial" pitchFamily="34" charset="0"/>
                        </a:rPr>
                        <a:t> </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r h="456989">
                <a:tc>
                  <a:txBody>
                    <a:bodyPr/>
                    <a:lstStyle/>
                    <a:p>
                      <a:pPr marL="0" marR="0" lvl="0" indent="0" algn="l" defTabSz="914400" rtl="0" eaLnBrk="1" fontAlgn="base" latinLnBrk="0" hangingPunct="1">
                        <a:lnSpc>
                          <a:spcPct val="80000"/>
                        </a:lnSpc>
                        <a:spcBef>
                          <a:spcPct val="0"/>
                        </a:spcBef>
                        <a:spcAft>
                          <a:spcPct val="0"/>
                        </a:spcAft>
                        <a:buClr>
                          <a:srgbClr val="000000"/>
                        </a:buClr>
                        <a:buSzTx/>
                        <a:buFont typeface="Arial" pitchFamily="34" charset="0"/>
                        <a:buNone/>
                        <a:tabLst/>
                      </a:pPr>
                      <a:r>
                        <a:rPr kumimoji="0" lang="en-US" sz="1600" b="0" i="0" u="none" strike="noStrike" cap="none" normalizeH="0" baseline="0" dirty="0" smtClean="0">
                          <a:ln>
                            <a:noFill/>
                          </a:ln>
                          <a:solidFill>
                            <a:schemeClr val="tx1"/>
                          </a:solidFill>
                          <a:effectLst/>
                          <a:latin typeface="Arial" pitchFamily="34" charset="0"/>
                        </a:rPr>
                        <a:t>Web Linking</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smtClean="0">
                          <a:ln>
                            <a:noFill/>
                          </a:ln>
                          <a:solidFill>
                            <a:schemeClr val="tx1"/>
                          </a:solidFill>
                          <a:effectLst/>
                          <a:latin typeface="Arial" pitchFamily="34" charset="0"/>
                          <a:hlinkClick r:id="rId8"/>
                        </a:rPr>
                        <a:t>http://www.rfc-editor.org/rfc/rfc5988.txt</a:t>
                      </a:r>
                      <a:r>
                        <a:rPr kumimoji="0" lang="en-US" sz="1600" b="0" i="0" u="none" strike="noStrike" cap="none" normalizeH="0" baseline="0" dirty="0" smtClean="0">
                          <a:ln>
                            <a:noFill/>
                          </a:ln>
                          <a:solidFill>
                            <a:schemeClr val="tx1"/>
                          </a:solidFill>
                          <a:effectLst/>
                          <a:latin typeface="Arial" pitchFamily="34" charset="0"/>
                        </a:rPr>
                        <a:t> </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p:cNvSpPr>
            <a:spLocks noGrp="1"/>
          </p:cNvSpPr>
          <p:nvPr>
            <p:ph idx="1"/>
          </p:nvPr>
        </p:nvSpPr>
        <p:spPr>
          <a:xfrm>
            <a:off x="609600" y="1447800"/>
            <a:ext cx="7918450" cy="4113213"/>
          </a:xfrm>
        </p:spPr>
        <p:txBody>
          <a:bodyPr>
            <a:normAutofit fontScale="92500" lnSpcReduction="20000"/>
          </a:bodyPr>
          <a:lstStyle/>
          <a:p>
            <a:r>
              <a:rPr lang="en-US" smtClean="0">
                <a:latin typeface="Arial" charset="0"/>
              </a:rPr>
              <a:t>REST is a </a:t>
            </a:r>
            <a:r>
              <a:rPr lang="en-US" i="1" smtClean="0">
                <a:latin typeface="Arial" charset="0"/>
              </a:rPr>
              <a:t>“Representational State Transfer architectural style for distributed hypermedia systems”.</a:t>
            </a:r>
          </a:p>
          <a:p>
            <a:pPr lvl="1"/>
            <a:r>
              <a:rPr lang="en-US" smtClean="0"/>
              <a:t>RESTful web services represent a different approach to web services than SOAP-based services.</a:t>
            </a:r>
          </a:p>
          <a:p>
            <a:pPr lvl="1"/>
            <a:r>
              <a:rPr lang="en-US" smtClean="0"/>
              <a:t>REST is a style or architecture.</a:t>
            </a:r>
          </a:p>
          <a:p>
            <a:pPr lvl="2"/>
            <a:r>
              <a:rPr lang="en-US" smtClean="0"/>
              <a:t>Developers have different styles.</a:t>
            </a:r>
          </a:p>
          <a:p>
            <a:pPr lvl="2"/>
            <a:r>
              <a:rPr lang="en-US" smtClean="0"/>
              <a:t>Roy Fielding’s doctoral dissertation describes REST.</a:t>
            </a:r>
          </a:p>
          <a:p>
            <a:pPr lvl="1">
              <a:buFont typeface="Arial" charset="0"/>
              <a:buNone/>
            </a:pPr>
            <a:r>
              <a:rPr lang="en-US" sz="2000" smtClean="0">
                <a:hlinkClick r:id="rId3"/>
              </a:rPr>
              <a:t>http://www.ics.uci.edu/~fielding/pubs/dissertation/rest_arch_style.htm</a:t>
            </a:r>
            <a:r>
              <a:rPr lang="en-US" sz="2000" smtClean="0"/>
              <a:t> </a:t>
            </a:r>
          </a:p>
          <a:p>
            <a:pPr lvl="1"/>
            <a:r>
              <a:rPr lang="en-US" smtClean="0"/>
              <a:t>The tools (JAX-RS) and best practices are still evolving.</a:t>
            </a:r>
          </a:p>
          <a:p>
            <a:pPr lvl="1"/>
            <a:r>
              <a:rPr lang="en-US" smtClean="0"/>
              <a:t>It is designed to limit system behavior to only what is required.</a:t>
            </a:r>
          </a:p>
        </p:txBody>
      </p:sp>
      <p:sp>
        <p:nvSpPr>
          <p:cNvPr id="5122" name="Title 1"/>
          <p:cNvSpPr>
            <a:spLocks noGrp="1"/>
          </p:cNvSpPr>
          <p:nvPr>
            <p:ph type="title"/>
          </p:nvPr>
        </p:nvSpPr>
        <p:spPr/>
        <p:txBody>
          <a:bodyPr/>
          <a:lstStyle/>
          <a:p>
            <a:r>
              <a:rPr lang="en-US" smtClean="0"/>
              <a:t>REST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2"/>
          <p:cNvSpPr>
            <a:spLocks noGrp="1"/>
          </p:cNvSpPr>
          <p:nvPr>
            <p:ph idx="1"/>
          </p:nvPr>
        </p:nvSpPr>
        <p:spPr>
          <a:xfrm>
            <a:off x="609600" y="1447800"/>
            <a:ext cx="7918450" cy="4087813"/>
          </a:xfrm>
        </p:spPr>
        <p:txBody>
          <a:bodyPr>
            <a:normAutofit fontScale="92500"/>
          </a:bodyPr>
          <a:lstStyle/>
          <a:p>
            <a:r>
              <a:rPr lang="en-US" smtClean="0">
                <a:latin typeface="Arial" charset="0"/>
              </a:rPr>
              <a:t>The properties of REST architecture are:</a:t>
            </a:r>
          </a:p>
          <a:p>
            <a:pPr lvl="1"/>
            <a:r>
              <a:rPr lang="en-US" smtClean="0"/>
              <a:t>Client-server based</a:t>
            </a:r>
          </a:p>
          <a:p>
            <a:pPr lvl="1"/>
            <a:r>
              <a:rPr lang="en-US" b="1" smtClean="0"/>
              <a:t>Stateless communication: </a:t>
            </a:r>
            <a:r>
              <a:rPr lang="en-US" smtClean="0"/>
              <a:t>Each request should contain all information needed to understand the request.</a:t>
            </a:r>
          </a:p>
          <a:p>
            <a:pPr lvl="1"/>
            <a:r>
              <a:rPr lang="en-US" b="1" smtClean="0"/>
              <a:t>Uniform interface: </a:t>
            </a:r>
            <a:r>
              <a:rPr lang="en-US" smtClean="0"/>
              <a:t>An analogy would be designing a single general-purpose Java interface and using it for every class you will ever create.</a:t>
            </a:r>
          </a:p>
          <a:p>
            <a:pPr lvl="1"/>
            <a:r>
              <a:rPr lang="en-US" b="1" smtClean="0"/>
              <a:t>Layered System: </a:t>
            </a:r>
            <a:r>
              <a:rPr lang="en-US" smtClean="0"/>
              <a:t>In a layered system (tiers), a client communicates only with an adjacent layer. A service should not expose any implementation details.</a:t>
            </a:r>
          </a:p>
          <a:p>
            <a:pPr lvl="1"/>
            <a:r>
              <a:rPr lang="en-US" smtClean="0"/>
              <a:t>Hypermedia based</a:t>
            </a:r>
          </a:p>
        </p:txBody>
      </p:sp>
      <p:sp>
        <p:nvSpPr>
          <p:cNvPr id="6146" name="Title 1"/>
          <p:cNvSpPr>
            <a:spLocks noGrp="1"/>
          </p:cNvSpPr>
          <p:nvPr>
            <p:ph type="title"/>
          </p:nvPr>
        </p:nvSpPr>
        <p:spPr/>
        <p:txBody>
          <a:bodyPr/>
          <a:lstStyle/>
          <a:p>
            <a:r>
              <a:rPr lang="en-US" smtClean="0"/>
              <a:t>REST Constraints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47800"/>
            <a:ext cx="7918450" cy="4795838"/>
          </a:xfrm>
        </p:spPr>
        <p:txBody>
          <a:bodyPr>
            <a:normAutofit fontScale="92500" lnSpcReduction="10000"/>
          </a:bodyPr>
          <a:lstStyle/>
          <a:p>
            <a:pPr marL="7938" lvl="1" indent="7938">
              <a:buClr>
                <a:srgbClr val="000000"/>
              </a:buClr>
              <a:buFont typeface="Arial" pitchFamily="34" charset="0"/>
              <a:buNone/>
              <a:defRPr/>
            </a:pPr>
            <a:r>
              <a:rPr lang="en-US" dirty="0" smtClean="0"/>
              <a:t>REST is centered around an abstraction known as a “resource.” Any named piece of information can be a resource.</a:t>
            </a:r>
          </a:p>
          <a:p>
            <a:pPr lvl="1">
              <a:buFont typeface="Arial" pitchFamily="34" charset="0"/>
              <a:buChar char="•"/>
              <a:defRPr/>
            </a:pPr>
            <a:r>
              <a:rPr lang="en-US" dirty="0" smtClean="0"/>
              <a:t>A resource is identified by a URI.</a:t>
            </a:r>
          </a:p>
          <a:p>
            <a:pPr lvl="1">
              <a:buFont typeface="Arial" pitchFamily="34" charset="0"/>
              <a:buChar char="•"/>
              <a:defRPr/>
            </a:pPr>
            <a:r>
              <a:rPr lang="en-US" dirty="0" smtClean="0"/>
              <a:t>Clients request and submit representations of resources.</a:t>
            </a:r>
          </a:p>
          <a:p>
            <a:pPr lvl="2">
              <a:buFont typeface="Arial" pitchFamily="34" charset="0"/>
              <a:buChar char="–"/>
              <a:defRPr/>
            </a:pPr>
            <a:r>
              <a:rPr lang="en-US" dirty="0" smtClean="0"/>
              <a:t>There may be many different representations available to represent the same resource.</a:t>
            </a:r>
          </a:p>
          <a:p>
            <a:pPr lvl="1">
              <a:buFont typeface="Arial" pitchFamily="34" charset="0"/>
              <a:buChar char="•"/>
              <a:defRPr/>
            </a:pPr>
            <a:r>
              <a:rPr lang="en-US" dirty="0" smtClean="0"/>
              <a:t>A representation consists of data and metadata.</a:t>
            </a:r>
          </a:p>
          <a:p>
            <a:pPr lvl="2">
              <a:buFont typeface="Arial" pitchFamily="34" charset="0"/>
              <a:buChar char="–"/>
              <a:defRPr/>
            </a:pPr>
            <a:r>
              <a:rPr lang="en-US" dirty="0" smtClean="0"/>
              <a:t>Metadata often takes the form of HTTP headers.</a:t>
            </a:r>
          </a:p>
          <a:p>
            <a:pPr lvl="1">
              <a:buFont typeface="Arial" pitchFamily="34" charset="0"/>
              <a:buChar char="•"/>
              <a:defRPr/>
            </a:pPr>
            <a:r>
              <a:rPr lang="en-US" dirty="0" smtClean="0"/>
              <a:t>Resources are interconnected by hyperlinks.</a:t>
            </a:r>
          </a:p>
          <a:p>
            <a:pPr lvl="1">
              <a:buFont typeface="Arial" pitchFamily="34" charset="0"/>
              <a:buChar char="•"/>
              <a:defRPr/>
            </a:pPr>
            <a:r>
              <a:rPr lang="en-US" dirty="0" smtClean="0"/>
              <a:t>A RESTful web service is designed by identifying the resources.</a:t>
            </a:r>
          </a:p>
          <a:p>
            <a:pPr lvl="2">
              <a:buFont typeface="Arial" pitchFamily="34" charset="0"/>
              <a:buChar char="–"/>
              <a:defRPr/>
            </a:pPr>
            <a:r>
              <a:rPr lang="en-US" dirty="0" smtClean="0"/>
              <a:t>This is similar to OOA&amp;D where you identify nouns in use-cases.</a:t>
            </a:r>
            <a:endParaRPr lang="en-US" dirty="0"/>
          </a:p>
        </p:txBody>
      </p:sp>
      <p:sp>
        <p:nvSpPr>
          <p:cNvPr id="7170" name="Title 1"/>
          <p:cNvSpPr>
            <a:spLocks noGrp="1"/>
          </p:cNvSpPr>
          <p:nvPr>
            <p:ph type="title"/>
          </p:nvPr>
        </p:nvSpPr>
        <p:spPr/>
        <p:txBody>
          <a:bodyPr/>
          <a:lstStyle/>
          <a:p>
            <a:r>
              <a:rPr lang="en-US" smtClean="0"/>
              <a:t>REST Resources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idx="1"/>
          </p:nvPr>
        </p:nvSpPr>
        <p:spPr>
          <a:xfrm>
            <a:off x="609600" y="1447800"/>
            <a:ext cx="7918450" cy="5103813"/>
          </a:xfrm>
        </p:spPr>
        <p:txBody>
          <a:bodyPr>
            <a:normAutofit fontScale="92500"/>
          </a:bodyPr>
          <a:lstStyle/>
          <a:p>
            <a:r>
              <a:rPr lang="en-US" smtClean="0">
                <a:latin typeface="Arial" charset="0"/>
              </a:rPr>
              <a:t>A RESTful web service contains multiple resources.</a:t>
            </a:r>
          </a:p>
          <a:p>
            <a:pPr lvl="1"/>
            <a:r>
              <a:rPr lang="en-US" smtClean="0"/>
              <a:t>Resources are linked together (hypermedia).</a:t>
            </a:r>
          </a:p>
          <a:p>
            <a:pPr lvl="1"/>
            <a:r>
              <a:rPr lang="en-US" smtClean="0"/>
              <a:t>Design a tree of resources with a single base resource.</a:t>
            </a:r>
          </a:p>
          <a:p>
            <a:pPr lvl="1"/>
            <a:r>
              <a:rPr lang="en-US" smtClean="0"/>
              <a:t>It is comparable to an object graph in Java or hierarchy of elements in an XML document.</a:t>
            </a:r>
          </a:p>
          <a:p>
            <a:pPr lvl="1"/>
            <a:r>
              <a:rPr lang="en-US" smtClean="0"/>
              <a:t>Resources are (usually) nouns or things.</a:t>
            </a:r>
          </a:p>
          <a:p>
            <a:pPr lvl="1"/>
            <a:r>
              <a:rPr lang="en-US" smtClean="0"/>
              <a:t>Each resource has a limited number of general-purpose operations that it may support (</a:t>
            </a:r>
            <a:r>
              <a:rPr lang="en-US" smtClean="0">
                <a:latin typeface="Courier New" pitchFamily="49" charset="0"/>
                <a:cs typeface="Courier New" pitchFamily="49" charset="0"/>
              </a:rPr>
              <a:t>GET</a:t>
            </a:r>
            <a:r>
              <a:rPr lang="en-US" smtClean="0"/>
              <a:t>, </a:t>
            </a:r>
            <a:r>
              <a:rPr lang="en-US" smtClean="0">
                <a:latin typeface="Courier New" pitchFamily="49" charset="0"/>
                <a:cs typeface="Courier New" pitchFamily="49" charset="0"/>
              </a:rPr>
              <a:t>PUT</a:t>
            </a:r>
            <a:r>
              <a:rPr lang="en-US" smtClean="0"/>
              <a:t>, </a:t>
            </a:r>
            <a:r>
              <a:rPr lang="en-US" smtClean="0">
                <a:latin typeface="Courier New" pitchFamily="49" charset="0"/>
                <a:cs typeface="Courier New" pitchFamily="49" charset="0"/>
              </a:rPr>
              <a:t>POST</a:t>
            </a:r>
            <a:r>
              <a:rPr lang="en-US" smtClean="0"/>
              <a:t>, </a:t>
            </a:r>
            <a:r>
              <a:rPr lang="en-US" smtClean="0">
                <a:latin typeface="Courier New" pitchFamily="49" charset="0"/>
                <a:cs typeface="Courier New" pitchFamily="49" charset="0"/>
              </a:rPr>
              <a:t>DELETE</a:t>
            </a:r>
            <a:r>
              <a:rPr lang="en-US" smtClean="0"/>
              <a:t>).</a:t>
            </a:r>
          </a:p>
          <a:p>
            <a:pPr lvl="1"/>
            <a:r>
              <a:rPr lang="en-US" smtClean="0"/>
              <a:t>A resource is uniquely identified by a URL.</a:t>
            </a:r>
          </a:p>
          <a:p>
            <a:pPr lvl="1">
              <a:buFont typeface="Arial" charset="0"/>
              <a:buNone/>
            </a:pPr>
            <a:r>
              <a:rPr lang="en-US" smtClean="0">
                <a:hlinkClick r:id="rId3"/>
              </a:rPr>
              <a:t>http://llocalhost:7001/myapp/resources/users</a:t>
            </a:r>
            <a:endParaRPr lang="en-US" smtClean="0"/>
          </a:p>
          <a:p>
            <a:pPr lvl="1">
              <a:buFont typeface="Arial" charset="0"/>
              <a:buNone/>
            </a:pPr>
            <a:endParaRPr lang="en-US" smtClean="0">
              <a:hlinkClick r:id="rId4"/>
            </a:endParaRPr>
          </a:p>
          <a:p>
            <a:pPr lvl="1">
              <a:buFont typeface="Arial" charset="0"/>
              <a:buNone/>
            </a:pPr>
            <a:r>
              <a:rPr lang="en-US" smtClean="0">
                <a:hlinkClick r:id="rId4"/>
              </a:rPr>
              <a:t>http://llocalhost:7001/myapp/resources/users/matt</a:t>
            </a:r>
            <a:endParaRPr lang="en-US" smtClean="0"/>
          </a:p>
          <a:p>
            <a:pPr lvl="1">
              <a:buFont typeface="Arial" charset="0"/>
              <a:buNone/>
            </a:pPr>
            <a:endParaRPr lang="en-US" smtClean="0"/>
          </a:p>
        </p:txBody>
      </p:sp>
      <p:sp>
        <p:nvSpPr>
          <p:cNvPr id="8194" name="Title 1"/>
          <p:cNvSpPr>
            <a:spLocks noGrp="1"/>
          </p:cNvSpPr>
          <p:nvPr>
            <p:ph type="title"/>
          </p:nvPr>
        </p:nvSpPr>
        <p:spPr/>
        <p:txBody>
          <a:bodyPr/>
          <a:lstStyle/>
          <a:p>
            <a:r>
              <a:rPr lang="en-US" smtClean="0"/>
              <a:t>Resource Design</a:t>
            </a:r>
          </a:p>
        </p:txBody>
      </p:sp>
      <p:sp>
        <p:nvSpPr>
          <p:cNvPr id="8196" name="AutoShape 41"/>
          <p:cNvSpPr>
            <a:spLocks noChangeArrowheads="1"/>
          </p:cNvSpPr>
          <p:nvPr/>
        </p:nvSpPr>
        <p:spPr bwMode="auto">
          <a:xfrm>
            <a:off x="6553200" y="4572000"/>
            <a:ext cx="2209800" cy="307975"/>
          </a:xfrm>
          <a:prstGeom prst="wedgeRectCallout">
            <a:avLst>
              <a:gd name="adj1" fmla="val -55338"/>
              <a:gd name="adj2" fmla="val 146199"/>
            </a:avLst>
          </a:prstGeom>
          <a:solidFill>
            <a:srgbClr val="FFFFCC"/>
          </a:solidFill>
          <a:ln w="9525">
            <a:solidFill>
              <a:srgbClr val="808080"/>
            </a:solidFill>
            <a:miter lim="800000"/>
            <a:headEnd/>
            <a:tailEnd/>
          </a:ln>
        </p:spPr>
        <p:txBody>
          <a:bodyPr lIns="91432" tIns="45716" rIns="91432" bIns="45716" anchor="ctr">
            <a:spAutoFit/>
          </a:bodyPr>
          <a:lstStyle/>
          <a:p>
            <a:pPr eaLnBrk="0" hangingPunct="0"/>
            <a:r>
              <a:rPr lang="en-US" sz="1400"/>
              <a:t>A collection is a resource.</a:t>
            </a:r>
          </a:p>
        </p:txBody>
      </p:sp>
      <p:sp>
        <p:nvSpPr>
          <p:cNvPr id="8197" name="AutoShape 41"/>
          <p:cNvSpPr>
            <a:spLocks noChangeArrowheads="1"/>
          </p:cNvSpPr>
          <p:nvPr/>
        </p:nvSpPr>
        <p:spPr bwMode="auto">
          <a:xfrm>
            <a:off x="7010400" y="5181600"/>
            <a:ext cx="1752600" cy="523875"/>
          </a:xfrm>
          <a:prstGeom prst="wedgeRectCallout">
            <a:avLst>
              <a:gd name="adj1" fmla="val -45556"/>
              <a:gd name="adj2" fmla="val 99778"/>
            </a:avLst>
          </a:prstGeom>
          <a:solidFill>
            <a:srgbClr val="FFFFCC"/>
          </a:solidFill>
          <a:ln w="9525">
            <a:solidFill>
              <a:srgbClr val="808080"/>
            </a:solidFill>
            <a:miter lim="800000"/>
            <a:headEnd/>
            <a:tailEnd/>
          </a:ln>
        </p:spPr>
        <p:txBody>
          <a:bodyPr lIns="91432" tIns="45716" rIns="91432" bIns="45716" anchor="ctr">
            <a:spAutoFit/>
          </a:bodyPr>
          <a:lstStyle/>
          <a:p>
            <a:pPr eaLnBrk="0" hangingPunct="0"/>
            <a:r>
              <a:rPr lang="en-US" sz="1400"/>
              <a:t>A specific resource in a collection.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Content Placeholder 2"/>
          <p:cNvSpPr>
            <a:spLocks noGrp="1"/>
          </p:cNvSpPr>
          <p:nvPr>
            <p:ph idx="1"/>
          </p:nvPr>
        </p:nvSpPr>
        <p:spPr>
          <a:xfrm>
            <a:off x="609600" y="1447800"/>
            <a:ext cx="7918450" cy="4765675"/>
          </a:xfrm>
        </p:spPr>
        <p:txBody>
          <a:bodyPr>
            <a:normAutofit fontScale="92500" lnSpcReduction="10000"/>
          </a:bodyPr>
          <a:lstStyle/>
          <a:p>
            <a:r>
              <a:rPr lang="en-US" smtClean="0">
                <a:latin typeface="Arial" charset="0"/>
              </a:rPr>
              <a:t>Sometimes when designing noun-only resources, you may have a use-case that spans resources or does not map to a standard operation. An action resource can be used in this situation.</a:t>
            </a:r>
          </a:p>
          <a:p>
            <a:r>
              <a:rPr lang="en-US" smtClean="0">
                <a:latin typeface="Arial" charset="0"/>
                <a:hlinkClick r:id="rId3"/>
              </a:rPr>
              <a:t>http://localhost/bank/accounts/matt</a:t>
            </a:r>
            <a:endParaRPr lang="en-US" smtClean="0">
              <a:latin typeface="Arial" charset="0"/>
            </a:endParaRPr>
          </a:p>
          <a:p>
            <a:r>
              <a:rPr lang="en-US" smtClean="0">
                <a:latin typeface="Arial" charset="0"/>
                <a:hlinkClick r:id="rId4"/>
              </a:rPr>
              <a:t>http://localhost/bank/accounts/tom</a:t>
            </a:r>
            <a:endParaRPr lang="en-US" smtClean="0">
              <a:latin typeface="Arial" charset="0"/>
            </a:endParaRPr>
          </a:p>
          <a:p>
            <a:pPr lvl="1"/>
            <a:r>
              <a:rPr lang="en-US" smtClean="0"/>
              <a:t>Matt wants to give money to Tom. With two separate resources, you cannot atomically transfer money.</a:t>
            </a:r>
          </a:p>
          <a:p>
            <a:r>
              <a:rPr lang="en-US" smtClean="0">
                <a:latin typeface="Arial" charset="0"/>
                <a:hlinkClick r:id="rId5"/>
              </a:rPr>
              <a:t>http://localhost/bank/transfers</a:t>
            </a:r>
            <a:r>
              <a:rPr lang="en-US" smtClean="0">
                <a:latin typeface="Arial" charset="0"/>
              </a:rPr>
              <a:t> </a:t>
            </a:r>
          </a:p>
          <a:p>
            <a:pPr lvl="1"/>
            <a:r>
              <a:rPr lang="en-US" smtClean="0"/>
              <a:t>The verb in this use-case was transfer; by “nounifying” the verb, you can correctly identify the needed resource—a record of account transfers, which can be added to in order to create a new transfer.</a:t>
            </a:r>
          </a:p>
        </p:txBody>
      </p:sp>
      <p:sp>
        <p:nvSpPr>
          <p:cNvPr id="9218" name="Title 1"/>
          <p:cNvSpPr>
            <a:spLocks noGrp="1"/>
          </p:cNvSpPr>
          <p:nvPr>
            <p:ph type="title"/>
          </p:nvPr>
        </p:nvSpPr>
        <p:spPr/>
        <p:txBody>
          <a:bodyPr/>
          <a:lstStyle/>
          <a:p>
            <a:r>
              <a:rPr lang="en-US" smtClean="0"/>
              <a:t>Action Resources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Content Placeholder 2"/>
          <p:cNvSpPr>
            <a:spLocks noGrp="1"/>
          </p:cNvSpPr>
          <p:nvPr>
            <p:ph idx="1"/>
          </p:nvPr>
        </p:nvSpPr>
        <p:spPr>
          <a:xfrm>
            <a:off x="609600" y="1295400"/>
            <a:ext cx="7918450" cy="5035550"/>
          </a:xfrm>
        </p:spPr>
        <p:txBody>
          <a:bodyPr>
            <a:normAutofit fontScale="92500" lnSpcReduction="20000"/>
          </a:bodyPr>
          <a:lstStyle/>
          <a:p>
            <a:r>
              <a:rPr lang="en-US" dirty="0" smtClean="0">
                <a:latin typeface="Arial" charset="0"/>
              </a:rPr>
              <a:t>A web service needs input data to perform operations. Because HTTP is typically used by </a:t>
            </a:r>
            <a:r>
              <a:rPr lang="en-US" dirty="0" err="1" smtClean="0">
                <a:latin typeface="Arial" charset="0"/>
              </a:rPr>
              <a:t>RESTful</a:t>
            </a:r>
            <a:r>
              <a:rPr lang="en-US" dirty="0" smtClean="0">
                <a:latin typeface="Arial" charset="0"/>
              </a:rPr>
              <a:t> web services, there are several options for attaching input data to a request.</a:t>
            </a:r>
          </a:p>
          <a:p>
            <a:pPr lvl="1"/>
            <a:r>
              <a:rPr lang="en-US" b="1" dirty="0" smtClean="0"/>
              <a:t>URL Path Parameter: </a:t>
            </a:r>
            <a:r>
              <a:rPr lang="en-US" dirty="0" smtClean="0">
                <a:hlinkClick r:id="rId3"/>
              </a:rPr>
              <a:t>http://host/collection/{id}</a:t>
            </a:r>
            <a:r>
              <a:rPr lang="en-US" dirty="0" smtClean="0"/>
              <a:t> Use the URL to identify a resource or a collection of resources. Don’t use </a:t>
            </a:r>
            <a:r>
              <a:rPr lang="en-US" dirty="0" smtClean="0">
                <a:hlinkClick r:id="rId4"/>
              </a:rPr>
              <a:t>http://host/collection/filterA/filterC/filterB</a:t>
            </a:r>
            <a:r>
              <a:rPr lang="en-US" dirty="0" smtClean="0"/>
              <a:t>.</a:t>
            </a:r>
          </a:p>
          <a:p>
            <a:pPr lvl="1"/>
            <a:r>
              <a:rPr lang="en-US" b="1" dirty="0" smtClean="0"/>
              <a:t>Query Parameters: </a:t>
            </a:r>
            <a:r>
              <a:rPr lang="en-US" dirty="0" smtClean="0">
                <a:hlinkClick r:id="rId5"/>
              </a:rPr>
              <a:t>http://host/collection?filter=A&amp;filter=B</a:t>
            </a:r>
            <a:r>
              <a:rPr lang="en-US" dirty="0" smtClean="0"/>
              <a:t> Use query parameters to sort, filter, or limit collections.</a:t>
            </a:r>
          </a:p>
          <a:p>
            <a:pPr lvl="1"/>
            <a:r>
              <a:rPr lang="en-US" b="1" dirty="0" smtClean="0"/>
              <a:t>Resource Representation (the HTTP body): </a:t>
            </a:r>
            <a:r>
              <a:rPr lang="en-US" dirty="0" smtClean="0"/>
              <a:t>To update a resource client, download a representation, modify it, and send the modified version to the server that validates the changes.</a:t>
            </a:r>
          </a:p>
          <a:p>
            <a:pPr lvl="1"/>
            <a:r>
              <a:rPr lang="en-US" b="1" dirty="0" smtClean="0"/>
              <a:t>Headers: </a:t>
            </a:r>
            <a:r>
              <a:rPr lang="en-US" dirty="0" smtClean="0"/>
              <a:t>Use HTTP headers to add metadata or links to resources that do not support hypermedia (images).</a:t>
            </a:r>
          </a:p>
        </p:txBody>
      </p:sp>
      <p:sp>
        <p:nvSpPr>
          <p:cNvPr id="10242" name="Title 1"/>
          <p:cNvSpPr>
            <a:spLocks noGrp="1"/>
          </p:cNvSpPr>
          <p:nvPr>
            <p:ph type="title"/>
          </p:nvPr>
        </p:nvSpPr>
        <p:spPr/>
        <p:txBody>
          <a:bodyPr/>
          <a:lstStyle/>
          <a:p>
            <a:r>
              <a:rPr lang="en-US" smtClean="0"/>
              <a:t>Data Input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3">
                                            <p:txEl>
                                              <p:pRg st="1" end="1"/>
                                            </p:txEl>
                                          </p:spTgt>
                                        </p:tgtEl>
                                        <p:attrNameLst>
                                          <p:attrName>style.visibility</p:attrName>
                                        </p:attrNameLst>
                                      </p:cBhvr>
                                      <p:to>
                                        <p:strVal val="visible"/>
                                      </p:to>
                                    </p:set>
                                    <p:anim calcmode="lin" valueType="num">
                                      <p:cBhvr additive="base">
                                        <p:cTn id="7" dur="5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anim calcmode="lin" valueType="num">
                                      <p:cBhvr additive="base">
                                        <p:cTn id="13" dur="5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43">
                                            <p:txEl>
                                              <p:pRg st="3" end="3"/>
                                            </p:txEl>
                                          </p:spTgt>
                                        </p:tgtEl>
                                        <p:attrNameLst>
                                          <p:attrName>style.visibility</p:attrName>
                                        </p:attrNameLst>
                                      </p:cBhvr>
                                      <p:to>
                                        <p:strVal val="visible"/>
                                      </p:to>
                                    </p:set>
                                    <p:anim calcmode="lin" valueType="num">
                                      <p:cBhvr additive="base">
                                        <p:cTn id="19" dur="5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2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43">
                                            <p:txEl>
                                              <p:pRg st="4" end="4"/>
                                            </p:txEl>
                                          </p:spTgt>
                                        </p:tgtEl>
                                        <p:attrNameLst>
                                          <p:attrName>style.visibility</p:attrName>
                                        </p:attrNameLst>
                                      </p:cBhvr>
                                      <p:to>
                                        <p:strVal val="visible"/>
                                      </p:to>
                                    </p:set>
                                    <p:anim calcmode="lin" valueType="num">
                                      <p:cBhvr additive="base">
                                        <p:cTn id="25" dur="500" fill="hold"/>
                                        <p:tgtEl>
                                          <p:spTgt spid="1024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24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Content Placeholder 2"/>
          <p:cNvSpPr>
            <a:spLocks noGrp="1"/>
          </p:cNvSpPr>
          <p:nvPr>
            <p:ph idx="1"/>
          </p:nvPr>
        </p:nvSpPr>
        <p:spPr>
          <a:xfrm>
            <a:off x="609600" y="1447800"/>
            <a:ext cx="7918450" cy="4932363"/>
          </a:xfrm>
        </p:spPr>
        <p:txBody>
          <a:bodyPr>
            <a:normAutofit fontScale="92500" lnSpcReduction="10000"/>
          </a:bodyPr>
          <a:lstStyle/>
          <a:p>
            <a:r>
              <a:rPr lang="en-US" smtClean="0">
                <a:latin typeface="Arial" charset="0"/>
              </a:rPr>
              <a:t>A RESTful web service may support one or more representational formats. The </a:t>
            </a:r>
            <a:r>
              <a:rPr lang="en-US" smtClean="0">
                <a:latin typeface="Courier New" pitchFamily="49" charset="0"/>
                <a:cs typeface="Courier New" pitchFamily="49" charset="0"/>
              </a:rPr>
              <a:t>Accept</a:t>
            </a:r>
            <a:r>
              <a:rPr lang="en-US" smtClean="0">
                <a:latin typeface="Arial" charset="0"/>
              </a:rPr>
              <a:t> and </a:t>
            </a:r>
            <a:r>
              <a:rPr lang="en-US" smtClean="0">
                <a:latin typeface="Courier New" pitchFamily="49" charset="0"/>
                <a:cs typeface="Courier New" pitchFamily="49" charset="0"/>
              </a:rPr>
              <a:t>Context-Type</a:t>
            </a:r>
            <a:r>
              <a:rPr lang="en-US" smtClean="0">
                <a:latin typeface="Arial" charset="0"/>
              </a:rPr>
              <a:t> HTTP headers are used to negotiate and identify formats.</a:t>
            </a:r>
          </a:p>
          <a:p>
            <a:pPr lvl="1"/>
            <a:r>
              <a:rPr lang="en-US" b="1" smtClean="0"/>
              <a:t>JSON: </a:t>
            </a:r>
            <a:r>
              <a:rPr lang="en-US" smtClean="0"/>
              <a:t>A web browser (JavaScript) is commonly used as a web service client. </a:t>
            </a:r>
          </a:p>
          <a:p>
            <a:pPr lvl="2"/>
            <a:r>
              <a:rPr lang="en-US" smtClean="0"/>
              <a:t>By returning a data format that is easily understood by JavaScript, you enable cleaner and more efficient applications.</a:t>
            </a:r>
          </a:p>
          <a:p>
            <a:pPr lvl="2"/>
            <a:r>
              <a:rPr lang="en-US" smtClean="0"/>
              <a:t>JSON is not as verbose as XML, but can usually convey similar structure.</a:t>
            </a:r>
          </a:p>
          <a:p>
            <a:pPr lvl="1"/>
            <a:r>
              <a:rPr lang="en-US" b="1" smtClean="0"/>
              <a:t>XML: </a:t>
            </a:r>
            <a:r>
              <a:rPr lang="en-US" smtClean="0"/>
              <a:t>XML does have features that make it desirable including:</a:t>
            </a:r>
          </a:p>
          <a:p>
            <a:pPr lvl="2"/>
            <a:r>
              <a:rPr lang="en-US" smtClean="0"/>
              <a:t>XML Schemas</a:t>
            </a:r>
          </a:p>
          <a:p>
            <a:pPr lvl="2"/>
            <a:r>
              <a:rPr lang="en-US" smtClean="0"/>
              <a:t>Robust library support in programming libraries</a:t>
            </a:r>
          </a:p>
        </p:txBody>
      </p:sp>
      <p:sp>
        <p:nvSpPr>
          <p:cNvPr id="11266" name="Title 1"/>
          <p:cNvSpPr>
            <a:spLocks noGrp="1"/>
          </p:cNvSpPr>
          <p:nvPr>
            <p:ph type="title"/>
          </p:nvPr>
        </p:nvSpPr>
        <p:spPr/>
        <p:txBody>
          <a:bodyPr>
            <a:normAutofit fontScale="90000"/>
          </a:bodyPr>
          <a:lstStyle/>
          <a:p>
            <a:r>
              <a:rPr lang="en-US" smtClean="0"/>
              <a:t>Resource Representation Formats</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74</TotalTime>
  <Words>2999</Words>
  <Application>Microsoft Office PowerPoint</Application>
  <PresentationFormat>On-screen Show (4:3)</PresentationFormat>
  <Paragraphs>332</Paragraphs>
  <Slides>28</Slides>
  <Notes>28</Notes>
  <HiddenSlides>1</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Concourse</vt:lpstr>
      <vt:lpstr>RESTful Web Services: Overview</vt:lpstr>
      <vt:lpstr>Objectives</vt:lpstr>
      <vt:lpstr>REST</vt:lpstr>
      <vt:lpstr>REST Constraints</vt:lpstr>
      <vt:lpstr>REST Resources</vt:lpstr>
      <vt:lpstr>Resource Design</vt:lpstr>
      <vt:lpstr>Action Resources</vt:lpstr>
      <vt:lpstr>Data Input</vt:lpstr>
      <vt:lpstr>Resource Representation Formats</vt:lpstr>
      <vt:lpstr>HATEOAS Principle</vt:lpstr>
      <vt:lpstr>Hyperlinking</vt:lpstr>
      <vt:lpstr>HTTP Methods </vt:lpstr>
      <vt:lpstr>HTTP Status Codes</vt:lpstr>
      <vt:lpstr>HTTP Status Codes: 2xx Status Codes</vt:lpstr>
      <vt:lpstr>HTTP Status Codes: 3xx Status Codes</vt:lpstr>
      <vt:lpstr>HTTP Status Codes: 4xx Status Codes</vt:lpstr>
      <vt:lpstr>HTTP Status Codes: 4xx Status Codes</vt:lpstr>
      <vt:lpstr>HTTP Status Codes: 4xx Status Codes</vt:lpstr>
      <vt:lpstr>Idempotence</vt:lpstr>
      <vt:lpstr>Resource Collections</vt:lpstr>
      <vt:lpstr>Reliable HTTP</vt:lpstr>
      <vt:lpstr>Chattiness and Caching</vt:lpstr>
      <vt:lpstr>RESTful Web Service Documentation</vt:lpstr>
      <vt:lpstr>Richardson Maturity Model</vt:lpstr>
      <vt:lpstr>Versioning</vt:lpstr>
      <vt:lpstr>Quiz</vt:lpstr>
      <vt:lpstr>Quiz</vt:lpstr>
      <vt:lpstr>Resources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RESTful Web Services: Overview</dc:title>
  <dc:creator>Bhimsen</dc:creator>
  <cp:lastModifiedBy>Bhimsen</cp:lastModifiedBy>
  <cp:revision>4</cp:revision>
  <dcterms:created xsi:type="dcterms:W3CDTF">2006-08-16T00:00:00Z</dcterms:created>
  <dcterms:modified xsi:type="dcterms:W3CDTF">2019-09-13T06:21:05Z</dcterms:modified>
</cp:coreProperties>
</file>