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42"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1AFC4F-33DA-4EB0-84CD-E30C2B48170F}" type="datetimeFigureOut">
              <a:rPr lang="en-US" smtClean="0"/>
              <a:t>5/13/2019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994E78-76DD-4715-8A0F-09CD25A381D9}" type="slidenum">
              <a:rPr lang="en-US" smtClean="0"/>
              <a:t>‹#›</a:t>
            </a:fld>
            <a:endParaRPr lang="en-US"/>
          </a:p>
        </p:txBody>
      </p:sp>
    </p:spTree>
    <p:extLst>
      <p:ext uri="{BB962C8B-B14F-4D97-AF65-F5344CB8AC3E}">
        <p14:creationId xmlns:p14="http://schemas.microsoft.com/office/powerpoint/2010/main" val="171869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Rot="1" noChangeAspect="1" noChangeArrowheads="1" noTextEdit="1"/>
          </p:cNvSpPr>
          <p:nvPr>
            <p:ph type="sldImg"/>
          </p:nvPr>
        </p:nvSpPr>
        <p:spPr>
          <a:ln/>
        </p:spPr>
      </p:sp>
      <p:sp>
        <p:nvSpPr>
          <p:cNvPr id="34819" name="Notes Placeholder 3"/>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charset="0"/>
            </a:endParaRPr>
          </a:p>
        </p:txBody>
      </p:sp>
      <p:sp>
        <p:nvSpPr>
          <p:cNvPr id="44036" name="Footer Placeholder 3"/>
          <p:cNvSpPr>
            <a:spLocks noGrp="1"/>
          </p:cNvSpPr>
          <p:nvPr>
            <p:ph type="ftr" sz="quarter" idx="4"/>
          </p:nvPr>
        </p:nvSpPr>
        <p:spPr>
          <a:noFill/>
        </p:spPr>
        <p:txBody>
          <a:bodyPr/>
          <a:lstStyle/>
          <a:p>
            <a:r>
              <a:rPr lang="en-US" smtClean="0">
                <a:latin typeface="Arial" charset="0"/>
              </a:rPr>
              <a:t>Java EE 6: Develop Web Services with JAX-WS &amp; JAX-RS   4 - </a:t>
            </a:r>
            <a:fld id="{2E68CB6C-E991-4237-97A7-75F95EE7ADD8}" type="slidenum">
              <a:rPr lang="en-US" smtClean="0">
                <a:latin typeface="Arial" charset="0"/>
              </a:rPr>
              <a:pPr/>
              <a:t>10</a:t>
            </a:fld>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45059"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28D072C5-1225-44FD-ABCE-45CBF11E56E3}" type="slidenum">
              <a:rPr lang="en-US" smtClean="0">
                <a:latin typeface="Arial" charset="0"/>
              </a:rPr>
              <a:pPr/>
              <a:t>11</a:t>
            </a:fld>
            <a:endParaRPr lang="en-US" smtClean="0">
              <a:latin typeface="Arial" charset="0"/>
            </a:endParaRPr>
          </a:p>
        </p:txBody>
      </p:sp>
      <p:sp>
        <p:nvSpPr>
          <p:cNvPr id="45060" name="Slide Image Placeholder 5"/>
          <p:cNvSpPr>
            <a:spLocks noGrp="1" noRot="1" noChangeAspect="1" noTextEdit="1"/>
          </p:cNvSpPr>
          <p:nvPr>
            <p:ph type="sldImg"/>
          </p:nvPr>
        </p:nvSpPr>
        <p:spPr>
          <a:ln/>
        </p:spPr>
      </p:sp>
      <p:sp>
        <p:nvSpPr>
          <p:cNvPr id="45061" name="Notes Placeholder 6"/>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charset="0"/>
            </a:endParaRPr>
          </a:p>
        </p:txBody>
      </p:sp>
      <p:sp>
        <p:nvSpPr>
          <p:cNvPr id="46084" name="Footer Placeholder 3"/>
          <p:cNvSpPr>
            <a:spLocks noGrp="1"/>
          </p:cNvSpPr>
          <p:nvPr>
            <p:ph type="ftr" sz="quarter" idx="4"/>
          </p:nvPr>
        </p:nvSpPr>
        <p:spPr>
          <a:noFill/>
        </p:spPr>
        <p:txBody>
          <a:bodyPr/>
          <a:lstStyle/>
          <a:p>
            <a:r>
              <a:rPr lang="en-US" smtClean="0">
                <a:latin typeface="Arial" charset="0"/>
              </a:rPr>
              <a:t>Java EE 6: Develop Web Services with JAX-WS &amp; JAX-RS   4 - </a:t>
            </a:r>
            <a:fld id="{81A58A01-68DA-48A7-B75E-8389FDC6EDBF}" type="slidenum">
              <a:rPr lang="en-US" smtClean="0">
                <a:latin typeface="Arial" charset="0"/>
              </a:rPr>
              <a:pPr/>
              <a:t>12</a:t>
            </a:fld>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charset="0"/>
            </a:endParaRPr>
          </a:p>
        </p:txBody>
      </p:sp>
      <p:sp>
        <p:nvSpPr>
          <p:cNvPr id="47108" name="Footer Placeholder 3"/>
          <p:cNvSpPr>
            <a:spLocks noGrp="1"/>
          </p:cNvSpPr>
          <p:nvPr>
            <p:ph type="ftr" sz="quarter" idx="4"/>
          </p:nvPr>
        </p:nvSpPr>
        <p:spPr>
          <a:noFill/>
        </p:spPr>
        <p:txBody>
          <a:bodyPr/>
          <a:lstStyle/>
          <a:p>
            <a:r>
              <a:rPr lang="en-US" smtClean="0">
                <a:latin typeface="Arial" charset="0"/>
              </a:rPr>
              <a:t>Java EE 6: Develop Web Services with JAX-WS &amp; JAX-RS   4 - </a:t>
            </a:r>
            <a:fld id="{76F8D7B0-F9E2-46BF-8FBD-6623C3B366FD}" type="slidenum">
              <a:rPr lang="en-US" smtClean="0">
                <a:latin typeface="Arial" charset="0"/>
              </a:rPr>
              <a:pPr/>
              <a:t>13</a:t>
            </a:fld>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latin typeface="Arial" charset="0"/>
            </a:endParaRPr>
          </a:p>
        </p:txBody>
      </p:sp>
      <p:sp>
        <p:nvSpPr>
          <p:cNvPr id="48132" name="Footer Placeholder 3"/>
          <p:cNvSpPr>
            <a:spLocks noGrp="1"/>
          </p:cNvSpPr>
          <p:nvPr>
            <p:ph type="ftr" sz="quarter" idx="4"/>
          </p:nvPr>
        </p:nvSpPr>
        <p:spPr>
          <a:noFill/>
        </p:spPr>
        <p:txBody>
          <a:bodyPr/>
          <a:lstStyle/>
          <a:p>
            <a:r>
              <a:rPr lang="en-US" smtClean="0">
                <a:latin typeface="Arial" charset="0"/>
              </a:rPr>
              <a:t>Java EE 6: Develop Web Services with JAX-WS &amp; JAX-RS   4 - </a:t>
            </a:r>
            <a:fld id="{6AE78532-F8FD-4ED0-9721-2D587E72C95E}" type="slidenum">
              <a:rPr lang="en-US" smtClean="0">
                <a:latin typeface="Arial" charset="0"/>
              </a:rPr>
              <a:pPr/>
              <a:t>14</a:t>
            </a:fld>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latin typeface="Arial" charset="0"/>
            </a:endParaRPr>
          </a:p>
        </p:txBody>
      </p:sp>
      <p:sp>
        <p:nvSpPr>
          <p:cNvPr id="49156" name="Footer Placeholder 3"/>
          <p:cNvSpPr>
            <a:spLocks noGrp="1"/>
          </p:cNvSpPr>
          <p:nvPr>
            <p:ph type="ftr" sz="quarter" idx="4"/>
          </p:nvPr>
        </p:nvSpPr>
        <p:spPr>
          <a:noFill/>
        </p:spPr>
        <p:txBody>
          <a:bodyPr/>
          <a:lstStyle/>
          <a:p>
            <a:r>
              <a:rPr lang="en-US" smtClean="0">
                <a:latin typeface="Arial" charset="0"/>
              </a:rPr>
              <a:t>Java EE 6: Develop Web Services with JAX-WS &amp; JAX-RS   4 - </a:t>
            </a:r>
            <a:fld id="{4C13B89A-81E9-4BBA-B9F6-17B40DC2D74A}" type="slidenum">
              <a:rPr lang="en-US" smtClean="0">
                <a:latin typeface="Arial" charset="0"/>
              </a:rPr>
              <a:pPr/>
              <a:t>15</a:t>
            </a:fld>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50179"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41C52D00-E18B-4C04-9B6A-6E85DE5C13E6}" type="slidenum">
              <a:rPr lang="en-US" smtClean="0">
                <a:latin typeface="Arial" charset="0"/>
              </a:rPr>
              <a:pPr/>
              <a:t>16</a:t>
            </a:fld>
            <a:endParaRPr lang="en-US" smtClean="0">
              <a:latin typeface="Arial" charset="0"/>
            </a:endParaRPr>
          </a:p>
        </p:txBody>
      </p:sp>
      <p:sp>
        <p:nvSpPr>
          <p:cNvPr id="50180" name="Slide Image Placeholder 5"/>
          <p:cNvSpPr>
            <a:spLocks noGrp="1" noRot="1" noChangeAspect="1" noTextEdit="1"/>
          </p:cNvSpPr>
          <p:nvPr>
            <p:ph type="sldImg"/>
          </p:nvPr>
        </p:nvSpPr>
        <p:spPr>
          <a:ln/>
        </p:spPr>
      </p:sp>
      <p:sp>
        <p:nvSpPr>
          <p:cNvPr id="50181" name="Notes Placeholder 6"/>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51203"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DE1273F2-D4C3-41AB-B595-48850301D6D3}" type="slidenum">
              <a:rPr lang="en-US" smtClean="0">
                <a:latin typeface="Arial" charset="0"/>
              </a:rPr>
              <a:pPr/>
              <a:t>17</a:t>
            </a:fld>
            <a:endParaRPr lang="en-US" smtClean="0">
              <a:latin typeface="Arial" charset="0"/>
            </a:endParaRPr>
          </a:p>
        </p:txBody>
      </p:sp>
      <p:sp>
        <p:nvSpPr>
          <p:cNvPr id="51204" name="Slide Image Placeholder 5"/>
          <p:cNvSpPr>
            <a:spLocks noGrp="1" noRot="1" noChangeAspect="1" noTextEdit="1"/>
          </p:cNvSpPr>
          <p:nvPr>
            <p:ph type="sldImg"/>
          </p:nvPr>
        </p:nvSpPr>
        <p:spPr>
          <a:ln/>
        </p:spPr>
      </p:sp>
      <p:sp>
        <p:nvSpPr>
          <p:cNvPr id="51205" name="Notes Placeholder 6"/>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52227"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43971B18-09C5-4FF2-B626-04AF6FBF494B}" type="slidenum">
              <a:rPr lang="en-US" smtClean="0">
                <a:latin typeface="Arial" charset="0"/>
              </a:rPr>
              <a:pPr/>
              <a:t>18</a:t>
            </a:fld>
            <a:endParaRPr lang="en-US" smtClean="0">
              <a:latin typeface="Arial" charset="0"/>
            </a:endParaRPr>
          </a:p>
        </p:txBody>
      </p:sp>
      <p:sp>
        <p:nvSpPr>
          <p:cNvPr id="52228" name="Slide Image Placeholder 5"/>
          <p:cNvSpPr>
            <a:spLocks noGrp="1" noRot="1" noChangeAspect="1" noTextEdit="1"/>
          </p:cNvSpPr>
          <p:nvPr>
            <p:ph type="sldImg"/>
          </p:nvPr>
        </p:nvSpPr>
        <p:spPr>
          <a:ln/>
        </p:spPr>
      </p:sp>
      <p:sp>
        <p:nvSpPr>
          <p:cNvPr id="52229" name="Notes Placeholder 6"/>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53251"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9417100A-B17B-4DCA-BC6E-1719FDA4B63F}" type="slidenum">
              <a:rPr lang="en-US" smtClean="0">
                <a:latin typeface="Arial" charset="0"/>
              </a:rPr>
              <a:pPr/>
              <a:t>19</a:t>
            </a:fld>
            <a:endParaRPr lang="en-US" smtClean="0">
              <a:latin typeface="Arial" charset="0"/>
            </a:endParaRPr>
          </a:p>
        </p:txBody>
      </p:sp>
      <p:sp>
        <p:nvSpPr>
          <p:cNvPr id="53252" name="Slide Image Placeholder 5"/>
          <p:cNvSpPr>
            <a:spLocks noGrp="1" noRot="1" noChangeAspect="1" noTextEdit="1"/>
          </p:cNvSpPr>
          <p:nvPr>
            <p:ph type="sldImg"/>
          </p:nvPr>
        </p:nvSpPr>
        <p:spPr>
          <a:ln/>
        </p:spPr>
      </p:sp>
      <p:sp>
        <p:nvSpPr>
          <p:cNvPr id="53253" name="Notes Placeholder 6"/>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35843"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8915F60E-C990-4202-9FF0-F482090C68AC}" type="slidenum">
              <a:rPr lang="en-US" smtClean="0">
                <a:latin typeface="Arial" charset="0"/>
              </a:rPr>
              <a:pPr/>
              <a:t>2</a:t>
            </a:fld>
            <a:endParaRPr lang="en-US" smtClean="0">
              <a:latin typeface="Arial" charset="0"/>
            </a:endParaRPr>
          </a:p>
        </p:txBody>
      </p:sp>
      <p:sp>
        <p:nvSpPr>
          <p:cNvPr id="35844" name="Slide Image Placeholder 5"/>
          <p:cNvSpPr>
            <a:spLocks noGrp="1" noRot="1" noChangeAspect="1" noTextEdit="1"/>
          </p:cNvSpPr>
          <p:nvPr>
            <p:ph type="sldImg"/>
          </p:nvPr>
        </p:nvSpPr>
        <p:spPr>
          <a:ln/>
        </p:spPr>
      </p:sp>
      <p:sp>
        <p:nvSpPr>
          <p:cNvPr id="35845" name="Notes Placeholder 6"/>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54275"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86047BAE-F4DB-4275-BFF8-02E6B92BA3A4}" type="slidenum">
              <a:rPr lang="en-US" smtClean="0">
                <a:latin typeface="Arial" charset="0"/>
              </a:rPr>
              <a:pPr/>
              <a:t>20</a:t>
            </a:fld>
            <a:endParaRPr lang="en-US" smtClean="0">
              <a:latin typeface="Arial" charset="0"/>
            </a:endParaRPr>
          </a:p>
        </p:txBody>
      </p:sp>
      <p:sp>
        <p:nvSpPr>
          <p:cNvPr id="54276" name="Notes Placeholder 4"/>
          <p:cNvSpPr>
            <a:spLocks noGrp="1"/>
          </p:cNvSpPr>
          <p:nvPr>
            <p:ph type="body" idx="1"/>
          </p:nvPr>
        </p:nvSpPr>
        <p:spPr>
          <a:noFill/>
          <a:ln/>
        </p:spPr>
        <p:txBody>
          <a:bodyPr/>
          <a:lstStyle/>
          <a:p>
            <a:pPr lvl="1"/>
            <a:r>
              <a:rPr lang="en-US" smtClean="0">
                <a:latin typeface="Arial" charset="0"/>
              </a:rPr>
              <a:t>The WS-I Basic Profile 1.2 and 2.0 profiles were tested between WebLogic web services JAX-WS and the Microsoft .NET Framework 4.0. No interoperability restrictions were found. For more information, see http://docs.oracle.com/cd/E24329_01/web.1211/e24963/interop.htm. </a:t>
            </a:r>
          </a:p>
        </p:txBody>
      </p:sp>
      <p:sp>
        <p:nvSpPr>
          <p:cNvPr id="54277" name="Slide Image Placeholder 7"/>
          <p:cNvSpPr>
            <a:spLocks noGrp="1" noRot="1" noChangeAspect="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Rot="1" noChangeAspect="1" noChangeArrowheads="1" noTextEdit="1"/>
          </p:cNvSpPr>
          <p:nvPr>
            <p:ph type="sldImg"/>
          </p:nvPr>
        </p:nvSpPr>
        <p:spPr>
          <a:ln/>
        </p:spPr>
      </p:sp>
      <p:sp>
        <p:nvSpPr>
          <p:cNvPr id="55299"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55300"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611A398E-31A7-4C62-A246-CB85F483B994}" type="slidenum">
              <a:rPr lang="en-US" smtClean="0">
                <a:latin typeface="Arial" charset="0"/>
              </a:rPr>
              <a:pPr/>
              <a:t>21</a:t>
            </a:fld>
            <a:endParaRPr lang="en-US" smtClean="0">
              <a:latin typeface="Arial" charset="0"/>
            </a:endParaRPr>
          </a:p>
        </p:txBody>
      </p:sp>
      <p:sp>
        <p:nvSpPr>
          <p:cNvPr id="55301" name="Notes Placeholder 4"/>
          <p:cNvSpPr>
            <a:spLocks noGrp="1"/>
          </p:cNvSpPr>
          <p:nvPr>
            <p:ph type="body" idx="1"/>
          </p:nvPr>
        </p:nvSpPr>
        <p:spPr>
          <a:noFill/>
          <a:ln/>
        </p:spPr>
        <p:txBody>
          <a:bodyPr/>
          <a:lstStyle/>
          <a:p>
            <a:pPr lvl="1"/>
            <a:r>
              <a:rPr lang="en-US" smtClean="0">
                <a:latin typeface="Arial" charset="0"/>
              </a:rPr>
              <a:t>JAX-WS web services use SOAP 1.1 and WSDL 1.0 by default for the greatest compatibility. Currently, WSDL 2.0 is not supported by the JAX-WS reference implementation.</a:t>
            </a:r>
          </a:p>
          <a:p>
            <a:pPr lvl="1"/>
            <a:r>
              <a:rPr lang="en-US" smtClean="0">
                <a:latin typeface="Arial" charset="0"/>
              </a:rPr>
              <a:t>Changes in WSDL 2.0</a:t>
            </a:r>
          </a:p>
          <a:p>
            <a:pPr lvl="2">
              <a:buFont typeface="Arial" charset="0"/>
              <a:buChar char="•"/>
            </a:pPr>
            <a:r>
              <a:rPr lang="en-US" smtClean="0">
                <a:latin typeface="Arial" charset="0"/>
              </a:rPr>
              <a:t>Addition of further semantics to the description language</a:t>
            </a:r>
          </a:p>
          <a:p>
            <a:pPr lvl="2">
              <a:buFont typeface="Arial" charset="0"/>
              <a:buChar char="•"/>
            </a:pPr>
            <a:r>
              <a:rPr lang="en-US" smtClean="0">
                <a:latin typeface="Arial" charset="0"/>
              </a:rPr>
              <a:t>Removal of </a:t>
            </a:r>
            <a:r>
              <a:rPr lang="en-US" smtClean="0">
                <a:latin typeface="Courier New" pitchFamily="49" charset="0"/>
                <a:cs typeface="Courier New" pitchFamily="49" charset="0"/>
              </a:rPr>
              <a:t>message</a:t>
            </a:r>
            <a:r>
              <a:rPr lang="en-US" smtClean="0">
                <a:latin typeface="Arial" charset="0"/>
              </a:rPr>
              <a:t> constructs</a:t>
            </a:r>
          </a:p>
          <a:p>
            <a:pPr lvl="2">
              <a:buFont typeface="Arial" charset="0"/>
              <a:buChar char="•"/>
            </a:pPr>
            <a:r>
              <a:rPr lang="en-US" smtClean="0">
                <a:latin typeface="Arial" charset="0"/>
              </a:rPr>
              <a:t>No support for operator overloading</a:t>
            </a:r>
          </a:p>
          <a:p>
            <a:pPr lvl="2">
              <a:buFont typeface="Arial" charset="0"/>
              <a:buChar char="•"/>
            </a:pPr>
            <a:r>
              <a:rPr lang="en-US" smtClean="0">
                <a:latin typeface="Courier New" pitchFamily="49" charset="0"/>
                <a:cs typeface="Courier New" pitchFamily="49" charset="0"/>
              </a:rPr>
              <a:t>portType</a:t>
            </a:r>
            <a:r>
              <a:rPr lang="en-US" smtClean="0">
                <a:latin typeface="Arial" charset="0"/>
              </a:rPr>
              <a:t> renamed to </a:t>
            </a:r>
            <a:r>
              <a:rPr lang="en-US" smtClean="0">
                <a:latin typeface="Courier New" pitchFamily="49" charset="0"/>
                <a:cs typeface="Courier New" pitchFamily="49" charset="0"/>
              </a:rPr>
              <a:t>interface</a:t>
            </a:r>
          </a:p>
          <a:p>
            <a:pPr lvl="2">
              <a:buFont typeface="Arial" charset="0"/>
              <a:buChar char="•"/>
            </a:pPr>
            <a:r>
              <a:rPr lang="en-US" smtClean="0">
                <a:latin typeface="Courier New" pitchFamily="49" charset="0"/>
                <a:cs typeface="Courier New" pitchFamily="49" charset="0"/>
              </a:rPr>
              <a:t>Port</a:t>
            </a:r>
            <a:r>
              <a:rPr lang="en-US" smtClean="0">
                <a:latin typeface="Arial" charset="0"/>
              </a:rPr>
              <a:t> renamed to </a:t>
            </a:r>
            <a:r>
              <a:rPr lang="en-US" smtClean="0">
                <a:latin typeface="Courier New" pitchFamily="49" charset="0"/>
                <a:cs typeface="Courier New" pitchFamily="49" charset="0"/>
              </a:rPr>
              <a:t>endpoint</a:t>
            </a:r>
          </a:p>
          <a:p>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2"/>
          <p:cNvSpPr>
            <a:spLocks noGrp="1"/>
          </p:cNvSpPr>
          <p:nvPr>
            <p:ph type="body" idx="1"/>
          </p:nvPr>
        </p:nvSpPr>
        <p:spPr>
          <a:noFill/>
          <a:ln/>
        </p:spPr>
        <p:txBody>
          <a:bodyPr/>
          <a:lstStyle/>
          <a:p>
            <a:pPr lvl="1"/>
            <a:r>
              <a:rPr lang="en-US" smtClean="0">
                <a:latin typeface="Arial" charset="0"/>
              </a:rPr>
              <a:t>The SOAPAction HTTP header has been inconsistently supported and some frameworks do not require it when using SOAP 1.1.</a:t>
            </a:r>
          </a:p>
        </p:txBody>
      </p:sp>
      <p:sp>
        <p:nvSpPr>
          <p:cNvPr id="56323" name="Footer Placeholder 3"/>
          <p:cNvSpPr>
            <a:spLocks noGrp="1"/>
          </p:cNvSpPr>
          <p:nvPr>
            <p:ph type="ftr" sz="quarter" idx="4"/>
          </p:nvPr>
        </p:nvSpPr>
        <p:spPr>
          <a:noFill/>
        </p:spPr>
        <p:txBody>
          <a:bodyPr/>
          <a:lstStyle/>
          <a:p>
            <a:r>
              <a:rPr lang="en-US" smtClean="0">
                <a:latin typeface="Arial" charset="0"/>
              </a:rPr>
              <a:t>Java EE 6: Develop Web Services with JAX-WS &amp; JAX-RS   4 - </a:t>
            </a:r>
            <a:fld id="{450CEF5B-6404-47C0-8A15-DFDDFFBC0B8D}" type="slidenum">
              <a:rPr lang="en-US" smtClean="0">
                <a:latin typeface="Arial" charset="0"/>
              </a:rPr>
              <a:pPr/>
              <a:t>22</a:t>
            </a:fld>
            <a:endParaRPr lang="en-US" smtClean="0">
              <a:latin typeface="Arial" charset="0"/>
            </a:endParaRPr>
          </a:p>
        </p:txBody>
      </p:sp>
      <p:sp>
        <p:nvSpPr>
          <p:cNvPr id="56324" name="Slide Image Placeholder 6"/>
          <p:cNvSpPr>
            <a:spLocks noGrp="1" noRot="1" noChangeAspect="1" noTextEdit="1"/>
          </p:cNvSpPr>
          <p:nvPr>
            <p:ph type="sldImg"/>
          </p:nvPr>
        </p:nvSpPr>
        <p:spPr>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2"/>
          <p:cNvSpPr>
            <a:spLocks noGrp="1"/>
          </p:cNvSpPr>
          <p:nvPr>
            <p:ph type="body" idx="1"/>
          </p:nvPr>
        </p:nvSpPr>
        <p:spPr>
          <a:noFill/>
          <a:ln/>
        </p:spPr>
        <p:txBody>
          <a:bodyPr/>
          <a:lstStyle/>
          <a:p>
            <a:pPr lvl="2"/>
            <a:r>
              <a:rPr lang="en-US" smtClean="0">
                <a:latin typeface="Arial" charset="0"/>
              </a:rPr>
              <a:t>Right-clicking the web service in NetBeans presents a Test Web Service option, which will open a web browser and load the WebLogic Server Test Client.</a:t>
            </a:r>
          </a:p>
          <a:p>
            <a:pPr lvl="2"/>
            <a:r>
              <a:rPr lang="en-US" smtClean="0">
                <a:latin typeface="Arial" charset="0"/>
              </a:rPr>
              <a:t>cURL and the Firefox RESTClient extension can generate HTTP POST requests with any HTTP body content.</a:t>
            </a:r>
          </a:p>
          <a:p>
            <a:endParaRPr lang="en-US" smtClean="0">
              <a:latin typeface="Arial" charset="0"/>
            </a:endParaRPr>
          </a:p>
        </p:txBody>
      </p:sp>
      <p:sp>
        <p:nvSpPr>
          <p:cNvPr id="57347" name="Footer Placeholder 3"/>
          <p:cNvSpPr>
            <a:spLocks noGrp="1"/>
          </p:cNvSpPr>
          <p:nvPr>
            <p:ph type="ftr" sz="quarter" idx="4"/>
          </p:nvPr>
        </p:nvSpPr>
        <p:spPr>
          <a:noFill/>
        </p:spPr>
        <p:txBody>
          <a:bodyPr/>
          <a:lstStyle/>
          <a:p>
            <a:r>
              <a:rPr lang="en-US" smtClean="0">
                <a:latin typeface="Arial" charset="0"/>
              </a:rPr>
              <a:t>Java EE 6: Develop Web Services with JAX-WS &amp; JAX-RS   4 - </a:t>
            </a:r>
            <a:fld id="{85330751-5245-49F8-9E57-76DF60E9B6C8}" type="slidenum">
              <a:rPr lang="en-US" smtClean="0">
                <a:latin typeface="Arial" charset="0"/>
              </a:rPr>
              <a:pPr/>
              <a:t>23</a:t>
            </a:fld>
            <a:endParaRPr lang="en-US" smtClean="0">
              <a:latin typeface="Arial" charset="0"/>
            </a:endParaRPr>
          </a:p>
        </p:txBody>
      </p:sp>
      <p:sp>
        <p:nvSpPr>
          <p:cNvPr id="57348" name="Slide Image Placeholder 6"/>
          <p:cNvSpPr>
            <a:spLocks noGrp="1" noRot="1" noChangeAspect="1" noTextEdit="1"/>
          </p:cNvSpPr>
          <p:nvPr>
            <p:ph type="sldImg"/>
          </p:nvPr>
        </p:nvSpPr>
        <p:spPr>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Notes Placeholder 2"/>
          <p:cNvSpPr>
            <a:spLocks noGrp="1"/>
          </p:cNvSpPr>
          <p:nvPr>
            <p:ph type="body" idx="1"/>
          </p:nvPr>
        </p:nvSpPr>
        <p:spPr>
          <a:noFill/>
          <a:ln/>
        </p:spPr>
        <p:txBody>
          <a:bodyPr/>
          <a:lstStyle/>
          <a:p>
            <a:pPr lvl="1"/>
            <a:r>
              <a:rPr lang="en-US" smtClean="0">
                <a:latin typeface="Arial" charset="0"/>
              </a:rPr>
              <a:t>In the slide are just some of the web service enhancements that the WebLogic Web Services Stack supports. The WebLogic Web Services Stack is based on the Metro implementation from project GlassFish. Project Metro also supports a large number of WS-* extensions. Not all web service stacks support the same extensions (and versions of those extensions). When selecting WS-* extensions, you must balance additional features with interoperability.</a:t>
            </a:r>
          </a:p>
        </p:txBody>
      </p:sp>
      <p:sp>
        <p:nvSpPr>
          <p:cNvPr id="58371" name="Footer Placeholder 3"/>
          <p:cNvSpPr>
            <a:spLocks noGrp="1"/>
          </p:cNvSpPr>
          <p:nvPr>
            <p:ph type="ftr" sz="quarter" idx="4"/>
          </p:nvPr>
        </p:nvSpPr>
        <p:spPr>
          <a:noFill/>
        </p:spPr>
        <p:txBody>
          <a:bodyPr/>
          <a:lstStyle/>
          <a:p>
            <a:r>
              <a:rPr lang="en-US" smtClean="0">
                <a:latin typeface="Arial" charset="0"/>
              </a:rPr>
              <a:t>Java EE 6: Develop Web Services with JAX-WS &amp; JAX-RS   4 - </a:t>
            </a:r>
            <a:fld id="{21FB2C46-B584-4445-9787-08539A62D5D8}" type="slidenum">
              <a:rPr lang="en-US" smtClean="0">
                <a:latin typeface="Arial" charset="0"/>
              </a:rPr>
              <a:pPr/>
              <a:t>24</a:t>
            </a:fld>
            <a:endParaRPr lang="en-US" smtClean="0">
              <a:latin typeface="Arial" charset="0"/>
            </a:endParaRPr>
          </a:p>
        </p:txBody>
      </p:sp>
      <p:sp>
        <p:nvSpPr>
          <p:cNvPr id="58372" name="Slide Image Placeholder 6"/>
          <p:cNvSpPr>
            <a:spLocks noGrp="1" noRot="1" noChangeAspect="1" noTextEdit="1"/>
          </p:cNvSpPr>
          <p:nvPr>
            <p:ph type="sldImg"/>
          </p:nvPr>
        </p:nvSpPr>
        <p:spPr>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charset="0"/>
            </a:endParaRPr>
          </a:p>
        </p:txBody>
      </p:sp>
      <p:sp>
        <p:nvSpPr>
          <p:cNvPr id="59396" name="Footer Placeholder 3"/>
          <p:cNvSpPr>
            <a:spLocks noGrp="1"/>
          </p:cNvSpPr>
          <p:nvPr>
            <p:ph type="ftr" sz="quarter" idx="4"/>
          </p:nvPr>
        </p:nvSpPr>
        <p:spPr>
          <a:noFill/>
        </p:spPr>
        <p:txBody>
          <a:bodyPr/>
          <a:lstStyle/>
          <a:p>
            <a:r>
              <a:rPr lang="en-US" smtClean="0">
                <a:latin typeface="Arial" charset="0"/>
              </a:rPr>
              <a:t>Java EE 6: Develop Web Services with JAX-WS &amp; JAX-RS   4 - </a:t>
            </a:r>
            <a:fld id="{F1CFA066-1435-4546-B69F-26CCF9402D8E}" type="slidenum">
              <a:rPr lang="en-US" smtClean="0">
                <a:latin typeface="Arial" charset="0"/>
              </a:rPr>
              <a:pPr/>
              <a:t>25</a:t>
            </a:fld>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4"/>
          </p:nvPr>
        </p:nvSpPr>
        <p:spPr>
          <a:noFill/>
        </p:spPr>
        <p:txBody>
          <a:bodyPr/>
          <a:lstStyle/>
          <a:p>
            <a:r>
              <a:rPr lang="en-US" smtClean="0">
                <a:latin typeface="Arial" charset="0"/>
              </a:rPr>
              <a:t>Java EE 6: Develop Web Services with JAX-WS &amp; JAX-RS   4 - </a:t>
            </a:r>
            <a:fld id="{51E2AE49-78E7-4043-BB3D-32C0546E773C}" type="slidenum">
              <a:rPr lang="en-US" smtClean="0">
                <a:latin typeface="Arial" charset="0"/>
              </a:rPr>
              <a:pPr/>
              <a:t>26</a:t>
            </a:fld>
            <a:endParaRPr lang="en-US" smtClean="0">
              <a:latin typeface="Arial" charset="0"/>
            </a:endParaRPr>
          </a:p>
        </p:txBody>
      </p:sp>
      <p:sp>
        <p:nvSpPr>
          <p:cNvPr id="60419" name="Slide Image Placeholder 5"/>
          <p:cNvSpPr>
            <a:spLocks noGrp="1" noRot="1" noChangeAspect="1" noTextEdit="1"/>
          </p:cNvSpPr>
          <p:nvPr>
            <p:ph type="sldImg"/>
          </p:nvPr>
        </p:nvSpPr>
        <p:spPr>
          <a:ln/>
        </p:spPr>
      </p:sp>
      <p:sp>
        <p:nvSpPr>
          <p:cNvPr id="60420" name="Notes Placeholder 6"/>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1"/>
          <p:cNvSpPr>
            <a:spLocks noGrp="1" noChangeArrowheads="1"/>
          </p:cNvSpPr>
          <p:nvPr>
            <p:ph type="ftr" sz="quarter" idx="4"/>
          </p:nvPr>
        </p:nvSpPr>
        <p:spPr>
          <a:noFill/>
        </p:spPr>
        <p:txBody>
          <a:bodyPr/>
          <a:lstStyle/>
          <a:p>
            <a:r>
              <a:rPr lang="en-US" smtClean="0">
                <a:latin typeface="Arial" charset="0"/>
              </a:rPr>
              <a:t>Java EE 6: Develop Web Services with JAX-WS &amp; JAX-RS   4 - </a:t>
            </a:r>
            <a:fld id="{4C4AC9F3-50DD-4A39-AB2D-627405CB28D0}" type="slidenum">
              <a:rPr lang="en-US" smtClean="0">
                <a:latin typeface="Arial" charset="0"/>
              </a:rPr>
              <a:pPr/>
              <a:t>27</a:t>
            </a:fld>
            <a:endParaRPr lang="en-US" smtClean="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537241" y="5199898"/>
            <a:ext cx="5828677" cy="3052691"/>
          </a:xfrm>
          <a:noFill/>
          <a:ln/>
        </p:spPr>
        <p:txBody>
          <a:bodyPr/>
          <a:lstStyle/>
          <a:p>
            <a:pPr eaLnBrk="1" hangingPunct="1"/>
            <a:r>
              <a:rPr lang="en-US" smtClean="0">
                <a:latin typeface="Arial" charset="0"/>
                <a:cs typeface="Arial" charset="0"/>
              </a:rPr>
              <a:t>Answer: b</a:t>
            </a:r>
          </a:p>
          <a:p>
            <a:pPr eaLnBrk="1" hangingPunct="1">
              <a:spcBef>
                <a:spcPct val="0"/>
              </a:spcBef>
            </a:pPr>
            <a:endParaRPr lang="en-US" alt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1"/>
          <p:cNvSpPr>
            <a:spLocks noGrp="1" noChangeArrowheads="1"/>
          </p:cNvSpPr>
          <p:nvPr>
            <p:ph type="ftr" sz="quarter" idx="4"/>
          </p:nvPr>
        </p:nvSpPr>
        <p:spPr>
          <a:noFill/>
        </p:spPr>
        <p:txBody>
          <a:bodyPr/>
          <a:lstStyle/>
          <a:p>
            <a:r>
              <a:rPr lang="en-US" smtClean="0">
                <a:latin typeface="Arial" charset="0"/>
              </a:rPr>
              <a:t>Java EE 6: Develop Web Services with JAX-WS &amp; JAX-RS   4 - </a:t>
            </a:r>
            <a:fld id="{FE2F69A1-E637-4C3A-9797-42AA161645C0}" type="slidenum">
              <a:rPr lang="en-US" smtClean="0">
                <a:latin typeface="Arial" charset="0"/>
              </a:rPr>
              <a:pPr/>
              <a:t>28</a:t>
            </a:fld>
            <a:endParaRPr lang="en-US" smtClean="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537241" y="5199898"/>
            <a:ext cx="5828677" cy="3052691"/>
          </a:xfrm>
          <a:noFill/>
          <a:ln/>
        </p:spPr>
        <p:txBody>
          <a:bodyPr/>
          <a:lstStyle/>
          <a:p>
            <a:pPr eaLnBrk="1" hangingPunct="1"/>
            <a:r>
              <a:rPr lang="en-US" smtClean="0">
                <a:latin typeface="Arial" charset="0"/>
                <a:cs typeface="Arial" charset="0"/>
              </a:rPr>
              <a:t>Answer: a</a:t>
            </a:r>
          </a:p>
          <a:p>
            <a:pPr eaLnBrk="1" hangingPunct="1">
              <a:spcBef>
                <a:spcPct val="0"/>
              </a:spcBef>
            </a:pPr>
            <a:endParaRPr lang="en-US" alt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4"/>
          </p:nvPr>
        </p:nvSpPr>
        <p:spPr>
          <a:noFill/>
        </p:spPr>
        <p:txBody>
          <a:bodyPr/>
          <a:lstStyle/>
          <a:p>
            <a:r>
              <a:rPr lang="en-US" smtClean="0">
                <a:latin typeface="Arial" charset="0"/>
              </a:rPr>
              <a:t>Java EE 6: Develop Web Services with JAX-WS &amp; JAX-RS   4 - </a:t>
            </a:r>
            <a:fld id="{6AA75C11-4D51-4D34-B37B-780D980166AF}" type="slidenum">
              <a:rPr lang="en-US" smtClean="0">
                <a:latin typeface="Arial" charset="0"/>
              </a:rPr>
              <a:pPr/>
              <a:t>29</a:t>
            </a:fld>
            <a:endParaRPr lang="en-US" smtClean="0">
              <a:latin typeface="Arial" charset="0"/>
            </a:endParaRPr>
          </a:p>
        </p:txBody>
      </p:sp>
      <p:sp>
        <p:nvSpPr>
          <p:cNvPr id="63491" name="Slide Image Placeholder 5"/>
          <p:cNvSpPr>
            <a:spLocks noGrp="1" noRot="1" noChangeAspect="1" noTextEdit="1"/>
          </p:cNvSpPr>
          <p:nvPr>
            <p:ph type="sldImg"/>
          </p:nvPr>
        </p:nvSpPr>
        <p:spPr>
          <a:ln/>
        </p:spPr>
      </p:sp>
      <p:sp>
        <p:nvSpPr>
          <p:cNvPr id="63492" name="Notes Placeholder 6"/>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36867"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2F8E4753-1ACC-42CD-B77F-A6D8CA45D914}" type="slidenum">
              <a:rPr lang="en-US" smtClean="0">
                <a:latin typeface="Arial" charset="0"/>
              </a:rPr>
              <a:pPr/>
              <a:t>3</a:t>
            </a:fld>
            <a:endParaRPr lang="en-US" smtClean="0">
              <a:latin typeface="Arial" charset="0"/>
            </a:endParaRPr>
          </a:p>
        </p:txBody>
      </p:sp>
      <p:sp>
        <p:nvSpPr>
          <p:cNvPr id="36868" name="Notes Placeholder 4"/>
          <p:cNvSpPr>
            <a:spLocks noGrp="1"/>
          </p:cNvSpPr>
          <p:nvPr>
            <p:ph type="body" idx="1"/>
          </p:nvPr>
        </p:nvSpPr>
        <p:spPr>
          <a:noFill/>
          <a:ln/>
        </p:spPr>
        <p:txBody>
          <a:bodyPr/>
          <a:lstStyle/>
          <a:p>
            <a:pPr lvl="1"/>
            <a:r>
              <a:rPr lang="en-US" smtClean="0">
                <a:latin typeface="Arial" charset="0"/>
              </a:rPr>
              <a:t>SOAP was originally an acronym for Simple Object Access Protocol. In SOAP 1.2 the term SOAP is no longer an acronym. This course primarily uses SOAP 1.1.</a:t>
            </a:r>
          </a:p>
        </p:txBody>
      </p:sp>
      <p:sp>
        <p:nvSpPr>
          <p:cNvPr id="36869" name="Slide Image Placeholder 7"/>
          <p:cNvSpPr>
            <a:spLocks noGrp="1" noRot="1" noChangeAspect="1" noTextEdit="1"/>
          </p:cNvSpPr>
          <p:nvPr>
            <p:ph type="sldImg"/>
          </p:nvPr>
        </p:nvSpPr>
        <p:spPr>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latin typeface="Arial" charset="0"/>
            </a:endParaRPr>
          </a:p>
        </p:txBody>
      </p:sp>
      <p:sp>
        <p:nvSpPr>
          <p:cNvPr id="64516"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C9C83412-4DCA-42B7-ACE6-9A52CED1C10B}" type="slidenum">
              <a:rPr lang="en-US" smtClean="0">
                <a:latin typeface="Arial" charset="0"/>
              </a:rPr>
              <a:pPr/>
              <a:t>30</a:t>
            </a:fld>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37891"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5DE5A254-32B9-43DC-97F5-621CAEFABED8}" type="slidenum">
              <a:rPr lang="en-US" smtClean="0">
                <a:latin typeface="Arial" charset="0"/>
              </a:rPr>
              <a:pPr/>
              <a:t>4</a:t>
            </a:fld>
            <a:endParaRPr lang="en-US" smtClean="0">
              <a:latin typeface="Arial" charset="0"/>
            </a:endParaRPr>
          </a:p>
        </p:txBody>
      </p:sp>
      <p:sp>
        <p:nvSpPr>
          <p:cNvPr id="37892" name="Slide Image Placeholder 5"/>
          <p:cNvSpPr>
            <a:spLocks noGrp="1" noRot="1" noChangeAspect="1" noTextEdit="1"/>
          </p:cNvSpPr>
          <p:nvPr>
            <p:ph type="sldImg"/>
          </p:nvPr>
        </p:nvSpPr>
        <p:spPr>
          <a:ln/>
        </p:spPr>
      </p:sp>
      <p:sp>
        <p:nvSpPr>
          <p:cNvPr id="37893" name="Notes Placeholder 6"/>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38915"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6C75CFCE-6B41-442F-9122-DAC5806B39B8}" type="slidenum">
              <a:rPr lang="en-US" smtClean="0">
                <a:latin typeface="Arial" charset="0"/>
              </a:rPr>
              <a:pPr/>
              <a:t>5</a:t>
            </a:fld>
            <a:endParaRPr lang="en-US" smtClean="0">
              <a:latin typeface="Arial" charset="0"/>
            </a:endParaRPr>
          </a:p>
        </p:txBody>
      </p:sp>
      <p:sp>
        <p:nvSpPr>
          <p:cNvPr id="38916" name="Slide Image Placeholder 5"/>
          <p:cNvSpPr>
            <a:spLocks noGrp="1" noRot="1" noChangeAspect="1" noTextEdit="1"/>
          </p:cNvSpPr>
          <p:nvPr>
            <p:ph type="sldImg"/>
          </p:nvPr>
        </p:nvSpPr>
        <p:spPr>
          <a:ln/>
        </p:spPr>
      </p:sp>
      <p:sp>
        <p:nvSpPr>
          <p:cNvPr id="38917" name="Notes Placeholder 6"/>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39939"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709599E1-FAB0-4072-856E-9963CB446728}" type="slidenum">
              <a:rPr lang="en-US" smtClean="0">
                <a:latin typeface="Arial" charset="0"/>
              </a:rPr>
              <a:pPr/>
              <a:t>6</a:t>
            </a:fld>
            <a:endParaRPr lang="en-US" smtClean="0">
              <a:latin typeface="Arial" charset="0"/>
            </a:endParaRPr>
          </a:p>
        </p:txBody>
      </p:sp>
      <p:sp>
        <p:nvSpPr>
          <p:cNvPr id="39940" name="Slide Image Placeholder 5"/>
          <p:cNvSpPr>
            <a:spLocks noGrp="1" noRot="1" noChangeAspect="1" noTextEdit="1"/>
          </p:cNvSpPr>
          <p:nvPr>
            <p:ph type="sldImg"/>
          </p:nvPr>
        </p:nvSpPr>
        <p:spPr>
          <a:ln/>
        </p:spPr>
      </p:sp>
      <p:sp>
        <p:nvSpPr>
          <p:cNvPr id="39941" name="Notes Placeholder 6"/>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40963"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C85321F2-4871-4B33-9121-AAC50A446A23}" type="slidenum">
              <a:rPr lang="en-US" smtClean="0">
                <a:latin typeface="Arial" charset="0"/>
              </a:rPr>
              <a:pPr/>
              <a:t>7</a:t>
            </a:fld>
            <a:endParaRPr lang="en-US" smtClean="0">
              <a:latin typeface="Arial" charset="0"/>
            </a:endParaRPr>
          </a:p>
        </p:txBody>
      </p:sp>
      <p:sp>
        <p:nvSpPr>
          <p:cNvPr id="40964" name="Slide Image Placeholder 5"/>
          <p:cNvSpPr>
            <a:spLocks noGrp="1" noRot="1" noChangeAspect="1" noTextEdit="1"/>
          </p:cNvSpPr>
          <p:nvPr>
            <p:ph type="sldImg"/>
          </p:nvPr>
        </p:nvSpPr>
        <p:spPr>
          <a:ln/>
        </p:spPr>
      </p:sp>
      <p:sp>
        <p:nvSpPr>
          <p:cNvPr id="40965" name="Notes Placeholder 6"/>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41987"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C854A44D-2F26-4C10-B221-2E7B1BD266D4}" type="slidenum">
              <a:rPr lang="en-US" smtClean="0">
                <a:latin typeface="Arial" charset="0"/>
              </a:rPr>
              <a:pPr/>
              <a:t>8</a:t>
            </a:fld>
            <a:endParaRPr lang="en-US" smtClean="0">
              <a:latin typeface="Arial" charset="0"/>
            </a:endParaRPr>
          </a:p>
        </p:txBody>
      </p:sp>
      <p:sp>
        <p:nvSpPr>
          <p:cNvPr id="41988" name="Slide Image Placeholder 5"/>
          <p:cNvSpPr>
            <a:spLocks noGrp="1" noRot="1" noChangeAspect="1" noTextEdit="1"/>
          </p:cNvSpPr>
          <p:nvPr>
            <p:ph type="sldImg"/>
          </p:nvPr>
        </p:nvSpPr>
        <p:spPr>
          <a:ln/>
        </p:spPr>
      </p:sp>
      <p:sp>
        <p:nvSpPr>
          <p:cNvPr id="41989" name="Notes Placeholder 6"/>
          <p:cNvSpPr>
            <a:spLocks noGrp="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4"/>
          <p:cNvSpPr>
            <a:spLocks noGrp="1"/>
          </p:cNvSpPr>
          <p:nvPr/>
        </p:nvSpPr>
        <p:spPr bwMode="auto">
          <a:xfrm>
            <a:off x="537241" y="5199898"/>
            <a:ext cx="5828677" cy="3151215"/>
          </a:xfrm>
          <a:prstGeom prst="rect">
            <a:avLst/>
          </a:prstGeom>
          <a:noFill/>
          <a:ln w="9525">
            <a:noFill/>
            <a:miter lim="800000"/>
            <a:headEnd/>
            <a:tailEnd/>
          </a:ln>
        </p:spPr>
        <p:txBody>
          <a:bodyPr lIns="12699" tIns="12699" rIns="12699" bIns="12699"/>
          <a:lstStyle/>
          <a:p>
            <a:pPr defTabSz="449565" eaLnBrk="0" hangingPunct="0">
              <a:spcBef>
                <a:spcPts val="393"/>
              </a:spcBef>
              <a:buSzPct val="100000"/>
            </a:pPr>
            <a:endParaRPr lang="en-US" sz="1200" b="1" dirty="0"/>
          </a:p>
        </p:txBody>
      </p:sp>
      <p:sp>
        <p:nvSpPr>
          <p:cNvPr id="43011" name="Footer Placeholder 4"/>
          <p:cNvSpPr>
            <a:spLocks noGrp="1"/>
          </p:cNvSpPr>
          <p:nvPr>
            <p:ph type="ftr" sz="quarter" idx="4"/>
          </p:nvPr>
        </p:nvSpPr>
        <p:spPr>
          <a:noFill/>
        </p:spPr>
        <p:txBody>
          <a:bodyPr/>
          <a:lstStyle/>
          <a:p>
            <a:r>
              <a:rPr lang="en-US" smtClean="0">
                <a:latin typeface="Arial" charset="0"/>
              </a:rPr>
              <a:t>Java EE 6: Develop Web Services with JAX-WS &amp; JAX-RS   4 - </a:t>
            </a:r>
            <a:fld id="{BB7D1587-864C-4756-93FF-138B2E28FD52}" type="slidenum">
              <a:rPr lang="en-US" smtClean="0">
                <a:latin typeface="Arial" charset="0"/>
              </a:rPr>
              <a:pPr/>
              <a:t>9</a:t>
            </a:fld>
            <a:endParaRPr lang="en-US" smtClean="0">
              <a:latin typeface="Arial" charset="0"/>
            </a:endParaRPr>
          </a:p>
        </p:txBody>
      </p:sp>
      <p:sp>
        <p:nvSpPr>
          <p:cNvPr id="43012" name="Notes Placeholder 4"/>
          <p:cNvSpPr>
            <a:spLocks noGrp="1"/>
          </p:cNvSpPr>
          <p:nvPr>
            <p:ph type="body" idx="1"/>
          </p:nvPr>
        </p:nvSpPr>
        <p:spPr>
          <a:noFill/>
          <a:ln/>
        </p:spPr>
        <p:txBody>
          <a:bodyPr/>
          <a:lstStyle/>
          <a:p>
            <a:pPr lvl="1"/>
            <a:r>
              <a:rPr lang="en-US" smtClean="0">
                <a:latin typeface="Arial" charset="0"/>
              </a:rPr>
              <a:t>The WSDL file for a SOAP service can be downloaded by making an HTTP </a:t>
            </a:r>
            <a:r>
              <a:rPr lang="en-US" smtClean="0">
                <a:latin typeface="Courier New" pitchFamily="49" charset="0"/>
                <a:cs typeface="Courier New" pitchFamily="49" charset="0"/>
              </a:rPr>
              <a:t>GET</a:t>
            </a:r>
            <a:r>
              <a:rPr lang="en-US" smtClean="0">
                <a:latin typeface="Arial" charset="0"/>
              </a:rPr>
              <a:t> request to the URL of the web service with a </a:t>
            </a:r>
            <a:r>
              <a:rPr lang="en-US" smtClean="0">
                <a:latin typeface="Courier New" pitchFamily="49" charset="0"/>
                <a:cs typeface="Courier New" pitchFamily="49" charset="0"/>
              </a:rPr>
              <a:t>wsdl</a:t>
            </a:r>
            <a:r>
              <a:rPr lang="en-US" smtClean="0">
                <a:latin typeface="Arial" charset="0"/>
              </a:rPr>
              <a:t> query parameter, for example:</a:t>
            </a:r>
          </a:p>
          <a:p>
            <a:pPr lvl="1"/>
            <a:r>
              <a:rPr lang="en-US" smtClean="0">
                <a:latin typeface="Courier New" pitchFamily="49" charset="0"/>
                <a:cs typeface="Courier New" pitchFamily="49" charset="0"/>
              </a:rPr>
              <a:t>http://localhost:7001/HelloWS/HelloService?wsdl</a:t>
            </a:r>
          </a:p>
        </p:txBody>
      </p:sp>
      <p:sp>
        <p:nvSpPr>
          <p:cNvPr id="43013" name="Slide Image Placeholder 7"/>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3F85F5B-3F0B-425B-B5FF-AD05F623CD67}"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9D9D2-DAE4-40AC-BABE-B49F7A8ECF51}" type="slidenum">
              <a:rPr lang="en-US" smtClean="0"/>
              <a:t>‹#›</a:t>
            </a:fld>
            <a:endParaRPr lang="en-US"/>
          </a:p>
        </p:txBody>
      </p:sp>
    </p:spTree>
    <p:extLst>
      <p:ext uri="{BB962C8B-B14F-4D97-AF65-F5344CB8AC3E}">
        <p14:creationId xmlns:p14="http://schemas.microsoft.com/office/powerpoint/2010/main" val="283072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F85F5B-3F0B-425B-B5FF-AD05F623CD67}"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9D9D2-DAE4-40AC-BABE-B49F7A8ECF51}" type="slidenum">
              <a:rPr lang="en-US" smtClean="0"/>
              <a:t>‹#›</a:t>
            </a:fld>
            <a:endParaRPr lang="en-US"/>
          </a:p>
        </p:txBody>
      </p:sp>
    </p:spTree>
    <p:extLst>
      <p:ext uri="{BB962C8B-B14F-4D97-AF65-F5344CB8AC3E}">
        <p14:creationId xmlns:p14="http://schemas.microsoft.com/office/powerpoint/2010/main" val="265888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F85F5B-3F0B-425B-B5FF-AD05F623CD67}"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9D9D2-DAE4-40AC-BABE-B49F7A8ECF51}" type="slidenum">
              <a:rPr lang="en-US" smtClean="0"/>
              <a:t>‹#›</a:t>
            </a:fld>
            <a:endParaRPr lang="en-US"/>
          </a:p>
        </p:txBody>
      </p:sp>
    </p:spTree>
    <p:extLst>
      <p:ext uri="{BB962C8B-B14F-4D97-AF65-F5344CB8AC3E}">
        <p14:creationId xmlns:p14="http://schemas.microsoft.com/office/powerpoint/2010/main" val="186516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F85F5B-3F0B-425B-B5FF-AD05F623CD67}"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9D9D2-DAE4-40AC-BABE-B49F7A8ECF51}" type="slidenum">
              <a:rPr lang="en-US" smtClean="0"/>
              <a:t>‹#›</a:t>
            </a:fld>
            <a:endParaRPr lang="en-US"/>
          </a:p>
        </p:txBody>
      </p:sp>
    </p:spTree>
    <p:extLst>
      <p:ext uri="{BB962C8B-B14F-4D97-AF65-F5344CB8AC3E}">
        <p14:creationId xmlns:p14="http://schemas.microsoft.com/office/powerpoint/2010/main" val="97107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F85F5B-3F0B-425B-B5FF-AD05F623CD67}"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9D9D2-DAE4-40AC-BABE-B49F7A8ECF51}" type="slidenum">
              <a:rPr lang="en-US" smtClean="0"/>
              <a:t>‹#›</a:t>
            </a:fld>
            <a:endParaRPr lang="en-US"/>
          </a:p>
        </p:txBody>
      </p:sp>
    </p:spTree>
    <p:extLst>
      <p:ext uri="{BB962C8B-B14F-4D97-AF65-F5344CB8AC3E}">
        <p14:creationId xmlns:p14="http://schemas.microsoft.com/office/powerpoint/2010/main" val="241907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3F85F5B-3F0B-425B-B5FF-AD05F623CD67}"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9D9D2-DAE4-40AC-BABE-B49F7A8ECF51}" type="slidenum">
              <a:rPr lang="en-US" smtClean="0"/>
              <a:t>‹#›</a:t>
            </a:fld>
            <a:endParaRPr lang="en-US"/>
          </a:p>
        </p:txBody>
      </p:sp>
    </p:spTree>
    <p:extLst>
      <p:ext uri="{BB962C8B-B14F-4D97-AF65-F5344CB8AC3E}">
        <p14:creationId xmlns:p14="http://schemas.microsoft.com/office/powerpoint/2010/main" val="288922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3F85F5B-3F0B-425B-B5FF-AD05F623CD67}"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39D9D2-DAE4-40AC-BABE-B49F7A8ECF51}" type="slidenum">
              <a:rPr lang="en-US" smtClean="0"/>
              <a:t>‹#›</a:t>
            </a:fld>
            <a:endParaRPr lang="en-US"/>
          </a:p>
        </p:txBody>
      </p:sp>
    </p:spTree>
    <p:extLst>
      <p:ext uri="{BB962C8B-B14F-4D97-AF65-F5344CB8AC3E}">
        <p14:creationId xmlns:p14="http://schemas.microsoft.com/office/powerpoint/2010/main" val="47501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3F85F5B-3F0B-425B-B5FF-AD05F623CD67}"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39D9D2-DAE4-40AC-BABE-B49F7A8ECF51}" type="slidenum">
              <a:rPr lang="en-US" smtClean="0"/>
              <a:t>‹#›</a:t>
            </a:fld>
            <a:endParaRPr lang="en-US"/>
          </a:p>
        </p:txBody>
      </p:sp>
    </p:spTree>
    <p:extLst>
      <p:ext uri="{BB962C8B-B14F-4D97-AF65-F5344CB8AC3E}">
        <p14:creationId xmlns:p14="http://schemas.microsoft.com/office/powerpoint/2010/main" val="1507640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85F5B-3F0B-425B-B5FF-AD05F623CD67}"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39D9D2-DAE4-40AC-BABE-B49F7A8ECF51}" type="slidenum">
              <a:rPr lang="en-US" smtClean="0"/>
              <a:t>‹#›</a:t>
            </a:fld>
            <a:endParaRPr lang="en-US"/>
          </a:p>
        </p:txBody>
      </p:sp>
    </p:spTree>
    <p:extLst>
      <p:ext uri="{BB962C8B-B14F-4D97-AF65-F5344CB8AC3E}">
        <p14:creationId xmlns:p14="http://schemas.microsoft.com/office/powerpoint/2010/main" val="401555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F85F5B-3F0B-425B-B5FF-AD05F623CD67}"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9D9D2-DAE4-40AC-BABE-B49F7A8ECF51}" type="slidenum">
              <a:rPr lang="en-US" smtClean="0"/>
              <a:t>‹#›</a:t>
            </a:fld>
            <a:endParaRPr lang="en-US"/>
          </a:p>
        </p:txBody>
      </p:sp>
    </p:spTree>
    <p:extLst>
      <p:ext uri="{BB962C8B-B14F-4D97-AF65-F5344CB8AC3E}">
        <p14:creationId xmlns:p14="http://schemas.microsoft.com/office/powerpoint/2010/main" val="185820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F85F5B-3F0B-425B-B5FF-AD05F623CD67}"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9D9D2-DAE4-40AC-BABE-B49F7A8ECF51}" type="slidenum">
              <a:rPr lang="en-US" smtClean="0"/>
              <a:t>‹#›</a:t>
            </a:fld>
            <a:endParaRPr lang="en-US"/>
          </a:p>
        </p:txBody>
      </p:sp>
    </p:spTree>
    <p:extLst>
      <p:ext uri="{BB962C8B-B14F-4D97-AF65-F5344CB8AC3E}">
        <p14:creationId xmlns:p14="http://schemas.microsoft.com/office/powerpoint/2010/main" val="3980571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F85F5B-3F0B-425B-B5FF-AD05F623CD67}" type="datetimeFigureOut">
              <a:rPr lang="en-US" smtClean="0"/>
              <a:t>5/13/2019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9D9D2-DAE4-40AC-BABE-B49F7A8ECF51}" type="slidenum">
              <a:rPr lang="en-US" smtClean="0"/>
              <a:t>‹#›</a:t>
            </a:fld>
            <a:endParaRPr lang="en-US"/>
          </a:p>
        </p:txBody>
      </p:sp>
    </p:spTree>
    <p:extLst>
      <p:ext uri="{BB962C8B-B14F-4D97-AF65-F5344CB8AC3E}">
        <p14:creationId xmlns:p14="http://schemas.microsoft.com/office/powerpoint/2010/main" val="2584372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www.w3.org/TR/soapjm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7001/wls_utc/"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ocs.oracle.com/cd/E24329_01/apirefs.1211/e24401/taskhelp/webservices/ConfigureWSPolicyFile.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w3.org/TR/2000/NOTE-SOAP-20000508/"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www.w3.org/TR/ws-policy/" TargetMode="External"/><Relationship Id="rId4" Type="http://schemas.openxmlformats.org/officeDocument/2006/relationships/hyperlink" Target="http://www.w3.org/TR/2002/WD-wsdl12-2002070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p:txBody>
          <a:bodyPr/>
          <a:lstStyle/>
          <a:p>
            <a:r>
              <a:rPr lang="en-US" smtClean="0"/>
              <a:t>SOAP Web Services: Overview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ChangeArrowheads="1"/>
          </p:cNvSpPr>
          <p:nvPr/>
        </p:nvSpPr>
        <p:spPr bwMode="auto">
          <a:xfrm>
            <a:off x="609600" y="2819400"/>
            <a:ext cx="7924800" cy="16764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p>
            <a:endParaRPr lang="en-US"/>
          </a:p>
        </p:txBody>
      </p:sp>
      <p:sp>
        <p:nvSpPr>
          <p:cNvPr id="12291" name="Title 1"/>
          <p:cNvSpPr>
            <a:spLocks noGrp="1"/>
          </p:cNvSpPr>
          <p:nvPr>
            <p:ph type="title"/>
          </p:nvPr>
        </p:nvSpPr>
        <p:spPr/>
        <p:txBody>
          <a:bodyPr/>
          <a:lstStyle/>
          <a:p>
            <a:r>
              <a:rPr lang="en-US" smtClean="0"/>
              <a:t>WSDL </a:t>
            </a:r>
            <a:r>
              <a:rPr lang="en-US" smtClean="0">
                <a:latin typeface="Courier New" pitchFamily="49" charset="0"/>
                <a:cs typeface="Courier New" pitchFamily="49" charset="0"/>
              </a:rPr>
              <a:t>types</a:t>
            </a:r>
            <a:r>
              <a:rPr lang="en-US" smtClean="0"/>
              <a:t>: Sample</a:t>
            </a:r>
          </a:p>
        </p:txBody>
      </p:sp>
      <p:sp>
        <p:nvSpPr>
          <p:cNvPr id="12292" name="Content Placeholder 3"/>
          <p:cNvSpPr>
            <a:spLocks noGrp="1"/>
          </p:cNvSpPr>
          <p:nvPr>
            <p:ph idx="1"/>
          </p:nvPr>
        </p:nvSpPr>
        <p:spPr>
          <a:xfrm>
            <a:off x="609600" y="1447800"/>
            <a:ext cx="7918450" cy="2955925"/>
          </a:xfrm>
        </p:spPr>
        <p:txBody>
          <a:bodyPr>
            <a:normAutofit fontScale="85000" lnSpcReduction="20000"/>
          </a:bodyPr>
          <a:lstStyle/>
          <a:p>
            <a:r>
              <a:rPr lang="en-US" smtClean="0">
                <a:latin typeface="Arial" charset="0"/>
              </a:rPr>
              <a:t>The </a:t>
            </a:r>
            <a:r>
              <a:rPr lang="en-US" smtClean="0">
                <a:latin typeface="Courier New" pitchFamily="49" charset="0"/>
                <a:cs typeface="Courier New" pitchFamily="49" charset="0"/>
              </a:rPr>
              <a:t>types</a:t>
            </a:r>
            <a:r>
              <a:rPr lang="en-US" smtClean="0">
                <a:latin typeface="Arial" charset="0"/>
              </a:rPr>
              <a:t> element documents the XML Schema for the message parts. Schema information can be nested or (more likely) imported.</a:t>
            </a:r>
          </a:p>
          <a:p>
            <a:endParaRPr lang="en-US" smtClean="0">
              <a:latin typeface="Arial" charset="0"/>
            </a:endParaRPr>
          </a:p>
          <a:p>
            <a:r>
              <a:rPr lang="en-US" sz="1400" smtClean="0">
                <a:latin typeface="Courier New" pitchFamily="49" charset="0"/>
                <a:cs typeface="Courier New" pitchFamily="49" charset="0"/>
              </a:rPr>
              <a:t>&lt;types&gt;</a:t>
            </a:r>
          </a:p>
          <a:p>
            <a:r>
              <a:rPr lang="en-US" sz="1400" smtClean="0">
                <a:latin typeface="Courier New" pitchFamily="49" charset="0"/>
                <a:cs typeface="Courier New" pitchFamily="49" charset="0"/>
              </a:rPr>
              <a:t>    &lt;xsd:schema&gt;</a:t>
            </a:r>
          </a:p>
          <a:p>
            <a:r>
              <a:rPr lang="en-US" sz="1400" smtClean="0">
                <a:latin typeface="Courier New" pitchFamily="49" charset="0"/>
                <a:cs typeface="Courier New" pitchFamily="49" charset="0"/>
              </a:rPr>
              <a:t>        &lt;xsd:import namespace="http://ou/" schemaLocation="http://localhost:7001/HelloWS/HelloService?xsd=1"/&gt;</a:t>
            </a:r>
          </a:p>
          <a:p>
            <a:r>
              <a:rPr lang="en-US" sz="1400" smtClean="0">
                <a:latin typeface="Courier New" pitchFamily="49" charset="0"/>
                <a:cs typeface="Courier New" pitchFamily="49" charset="0"/>
              </a:rPr>
              <a:t>    &lt;/xsd:schema&gt;</a:t>
            </a:r>
          </a:p>
          <a:p>
            <a:r>
              <a:rPr lang="en-US" sz="1400" smtClean="0">
                <a:latin typeface="Courier New" pitchFamily="49" charset="0"/>
                <a:cs typeface="Courier New" pitchFamily="49" charset="0"/>
              </a:rPr>
              <a:t>&lt;/types&gt;</a:t>
            </a:r>
          </a:p>
        </p:txBody>
      </p:sp>
      <p:sp>
        <p:nvSpPr>
          <p:cNvPr id="12293" name="AutoShape 40"/>
          <p:cNvSpPr>
            <a:spLocks noChangeArrowheads="1"/>
          </p:cNvSpPr>
          <p:nvPr/>
        </p:nvSpPr>
        <p:spPr bwMode="auto">
          <a:xfrm>
            <a:off x="5867400" y="4648200"/>
            <a:ext cx="2362200" cy="685800"/>
          </a:xfrm>
          <a:prstGeom prst="wedgeRectCallout">
            <a:avLst>
              <a:gd name="adj1" fmla="val -21639"/>
              <a:gd name="adj2" fmla="val -153370"/>
            </a:avLst>
          </a:prstGeom>
          <a:solidFill>
            <a:srgbClr val="FFFFCC"/>
          </a:solidFill>
          <a:ln w="9525">
            <a:solidFill>
              <a:srgbClr val="808080"/>
            </a:solidFill>
            <a:miter lim="800000"/>
            <a:headEnd/>
            <a:tailEnd/>
          </a:ln>
        </p:spPr>
        <p:txBody>
          <a:bodyPr lIns="91432" tIns="45716" rIns="91432" bIns="45716" anchor="ctr"/>
          <a:lstStyle/>
          <a:p>
            <a:pPr eaLnBrk="0" hangingPunct="0">
              <a:spcBef>
                <a:spcPct val="0"/>
              </a:spcBef>
              <a:buClrTx/>
              <a:buFontTx/>
              <a:buNone/>
            </a:pPr>
            <a:r>
              <a:rPr lang="en-US" sz="1400"/>
              <a:t>Make another HTTP </a:t>
            </a:r>
            <a:r>
              <a:rPr lang="en-US" sz="1400">
                <a:latin typeface="Courier New" pitchFamily="49" charset="0"/>
                <a:cs typeface="Courier New" pitchFamily="49" charset="0"/>
              </a:rPr>
              <a:t>GET</a:t>
            </a:r>
            <a:r>
              <a:rPr lang="en-US" sz="1400"/>
              <a:t> request to obtain the XML Schema.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p:txBody>
          <a:bodyPr/>
          <a:lstStyle/>
          <a:p>
            <a:r>
              <a:rPr lang="en-US" smtClean="0"/>
              <a:t>WSDL </a:t>
            </a:r>
            <a:r>
              <a:rPr lang="en-US" smtClean="0">
                <a:latin typeface="Courier New" pitchFamily="49" charset="0"/>
                <a:cs typeface="Courier New" pitchFamily="49" charset="0"/>
              </a:rPr>
              <a:t>types</a:t>
            </a:r>
            <a:r>
              <a:rPr lang="en-US" smtClean="0"/>
              <a:t>: Sample Schema</a:t>
            </a:r>
          </a:p>
        </p:txBody>
      </p:sp>
      <p:sp>
        <p:nvSpPr>
          <p:cNvPr id="13315" name="Rectangle 5"/>
          <p:cNvSpPr>
            <a:spLocks noChangeArrowheads="1"/>
          </p:cNvSpPr>
          <p:nvPr/>
        </p:nvSpPr>
        <p:spPr bwMode="gray">
          <a:xfrm>
            <a:off x="622300" y="1524000"/>
            <a:ext cx="7886700" cy="4648200"/>
          </a:xfrm>
          <a:prstGeom prst="rect">
            <a:avLst/>
          </a:prstGeom>
          <a:solidFill>
            <a:srgbClr val="CCCCCC"/>
          </a:solidFill>
          <a:ln w="28575">
            <a:solidFill>
              <a:srgbClr val="000000"/>
            </a:solidFill>
            <a:miter lim="800000"/>
            <a:headEnd/>
            <a:tailEnd/>
          </a:ln>
        </p:spPr>
        <p:txBody>
          <a:bodyPr lIns="92075" tIns="9144" rIns="92075" bIns="9144" anchor="ctr"/>
          <a:lstStyle/>
          <a:p>
            <a:pPr marL="342900" indent="-342900" algn="l"/>
            <a:r>
              <a:rPr lang="en-US" sz="1400">
                <a:latin typeface="Courier New" pitchFamily="49" charset="0"/>
                <a:cs typeface="Courier New" pitchFamily="49" charset="0"/>
              </a:rPr>
              <a:t>&lt;?xml version='1.0' encoding='UTF-8'?&gt;</a:t>
            </a:r>
          </a:p>
          <a:p>
            <a:pPr marL="342900" indent="-342900" algn="l"/>
            <a:r>
              <a:rPr lang="en-US" sz="1400">
                <a:latin typeface="Courier New" pitchFamily="49" charset="0"/>
                <a:cs typeface="Courier New" pitchFamily="49" charset="0"/>
              </a:rPr>
              <a:t>&lt;xs:schema xmlns:tns="http://ou/" xmlns:xs="http://www.w3.org/2001/XMLSchema" version="1.0" targetNamespace="http://ou/"&gt;</a:t>
            </a:r>
          </a:p>
          <a:p>
            <a:pPr marL="342900" indent="-342900" algn="l"/>
            <a:r>
              <a:rPr lang="en-US" sz="1400">
                <a:latin typeface="Courier New" pitchFamily="49" charset="0"/>
                <a:cs typeface="Courier New" pitchFamily="49" charset="0"/>
              </a:rPr>
              <a:t>    &lt;xs:element name="getHello" type="tns:getHello"/&gt;</a:t>
            </a:r>
          </a:p>
          <a:p>
            <a:pPr marL="342900" indent="-342900" algn="l"/>
            <a:r>
              <a:rPr lang="en-US" sz="1400">
                <a:latin typeface="Courier New" pitchFamily="49" charset="0"/>
                <a:cs typeface="Courier New" pitchFamily="49" charset="0"/>
              </a:rPr>
              <a:t>    &lt;xs:element name="getHelloResponse" type="tns:getHelloResponse"/&gt;</a:t>
            </a:r>
          </a:p>
          <a:p>
            <a:pPr marL="342900" indent="-342900" algn="l"/>
            <a:r>
              <a:rPr lang="en-US" sz="1400">
                <a:latin typeface="Courier New" pitchFamily="49" charset="0"/>
                <a:cs typeface="Courier New" pitchFamily="49" charset="0"/>
              </a:rPr>
              <a:t>    &lt;xs:complexType name="getHello"&gt;</a:t>
            </a:r>
          </a:p>
          <a:p>
            <a:pPr marL="342900" indent="-342900" algn="l"/>
            <a:r>
              <a:rPr lang="en-US" sz="1400">
                <a:latin typeface="Courier New" pitchFamily="49" charset="0"/>
                <a:cs typeface="Courier New" pitchFamily="49" charset="0"/>
              </a:rPr>
              <a:t>        &lt;xs:sequence&gt;</a:t>
            </a:r>
          </a:p>
          <a:p>
            <a:pPr marL="342900" indent="-342900" algn="l"/>
            <a:r>
              <a:rPr lang="en-US" sz="1400">
                <a:latin typeface="Courier New" pitchFamily="49" charset="0"/>
                <a:cs typeface="Courier New" pitchFamily="49" charset="0"/>
              </a:rPr>
              <a:t>            &lt;xs:element name="arg0" type="xs:string" minOccurs="0"/&gt;</a:t>
            </a:r>
          </a:p>
          <a:p>
            <a:pPr marL="342900" indent="-342900" algn="l"/>
            <a:r>
              <a:rPr lang="en-US" sz="1400">
                <a:latin typeface="Courier New" pitchFamily="49" charset="0"/>
                <a:cs typeface="Courier New" pitchFamily="49" charset="0"/>
              </a:rPr>
              <a:t>        &lt;/xs:sequence&gt;</a:t>
            </a:r>
          </a:p>
          <a:p>
            <a:pPr marL="342900" indent="-342900" algn="l"/>
            <a:r>
              <a:rPr lang="en-US" sz="1400">
                <a:latin typeface="Courier New" pitchFamily="49" charset="0"/>
                <a:cs typeface="Courier New" pitchFamily="49" charset="0"/>
              </a:rPr>
              <a:t>    &lt;/xs:complexType&gt;</a:t>
            </a:r>
          </a:p>
          <a:p>
            <a:pPr marL="342900" indent="-342900" algn="l"/>
            <a:r>
              <a:rPr lang="en-US" sz="1400">
                <a:latin typeface="Courier New" pitchFamily="49" charset="0"/>
                <a:cs typeface="Courier New" pitchFamily="49" charset="0"/>
              </a:rPr>
              <a:t>    &lt;xs:complexType name="getHelloResponse"&gt;</a:t>
            </a:r>
          </a:p>
          <a:p>
            <a:pPr marL="342900" indent="-342900" algn="l"/>
            <a:r>
              <a:rPr lang="en-US" sz="1400">
                <a:latin typeface="Courier New" pitchFamily="49" charset="0"/>
                <a:cs typeface="Courier New" pitchFamily="49" charset="0"/>
              </a:rPr>
              <a:t>        &lt;xs:sequence&gt;</a:t>
            </a:r>
          </a:p>
          <a:p>
            <a:pPr marL="342900" indent="-342900" algn="l"/>
            <a:r>
              <a:rPr lang="en-US" sz="1400">
                <a:latin typeface="Courier New" pitchFamily="49" charset="0"/>
                <a:cs typeface="Courier New" pitchFamily="49" charset="0"/>
              </a:rPr>
              <a:t>            &lt;xs:element name="return" type="xs:string" minOccurs="0"/&gt;</a:t>
            </a:r>
          </a:p>
          <a:p>
            <a:pPr marL="342900" indent="-342900" algn="l"/>
            <a:r>
              <a:rPr lang="en-US" sz="1400">
                <a:latin typeface="Courier New" pitchFamily="49" charset="0"/>
                <a:cs typeface="Courier New" pitchFamily="49" charset="0"/>
              </a:rPr>
              <a:t>        &lt;/xs:sequence&gt;</a:t>
            </a:r>
          </a:p>
          <a:p>
            <a:pPr marL="342900" indent="-342900" algn="l"/>
            <a:r>
              <a:rPr lang="en-US" sz="1400">
                <a:latin typeface="Courier New" pitchFamily="49" charset="0"/>
                <a:cs typeface="Courier New" pitchFamily="49" charset="0"/>
              </a:rPr>
              <a:t>    &lt;/xs:complexType&gt;</a:t>
            </a:r>
          </a:p>
          <a:p>
            <a:pPr marL="342900" indent="-342900" algn="l"/>
            <a:r>
              <a:rPr lang="en-US" sz="1400">
                <a:latin typeface="Courier New" pitchFamily="49" charset="0"/>
                <a:cs typeface="Courier New" pitchFamily="49" charset="0"/>
              </a:rPr>
              <a:t>&lt;/xs:schema&gt;</a:t>
            </a:r>
          </a:p>
        </p:txBody>
      </p:sp>
      <p:sp>
        <p:nvSpPr>
          <p:cNvPr id="13316" name="AutoShape 40"/>
          <p:cNvSpPr>
            <a:spLocks noChangeArrowheads="1"/>
          </p:cNvSpPr>
          <p:nvPr/>
        </p:nvSpPr>
        <p:spPr bwMode="auto">
          <a:xfrm>
            <a:off x="5943600" y="4114800"/>
            <a:ext cx="2362200" cy="685800"/>
          </a:xfrm>
          <a:prstGeom prst="wedgeRectCallout">
            <a:avLst>
              <a:gd name="adj1" fmla="val -15463"/>
              <a:gd name="adj2" fmla="val -48403"/>
            </a:avLst>
          </a:prstGeom>
          <a:solidFill>
            <a:srgbClr val="FFFFCC"/>
          </a:solidFill>
          <a:ln w="9525">
            <a:solidFill>
              <a:srgbClr val="808080"/>
            </a:solidFill>
            <a:miter lim="800000"/>
            <a:headEnd/>
            <a:tailEnd/>
          </a:ln>
        </p:spPr>
        <p:txBody>
          <a:bodyPr lIns="91432" tIns="45716" rIns="91432" bIns="45716" anchor="ctr"/>
          <a:lstStyle/>
          <a:p>
            <a:pPr eaLnBrk="0" hangingPunct="0">
              <a:spcBef>
                <a:spcPct val="0"/>
              </a:spcBef>
              <a:buClrTx/>
              <a:buFontTx/>
              <a:buNone/>
            </a:pPr>
            <a:r>
              <a:rPr lang="en-US" sz="1400"/>
              <a:t>This defines what the content of the SOAP body will look like.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0"/>
          <p:cNvSpPr>
            <a:spLocks noChangeArrowheads="1"/>
          </p:cNvSpPr>
          <p:nvPr/>
        </p:nvSpPr>
        <p:spPr bwMode="auto">
          <a:xfrm>
            <a:off x="609600" y="3810000"/>
            <a:ext cx="7924800" cy="23622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p>
            <a:endParaRPr lang="en-US"/>
          </a:p>
        </p:txBody>
      </p:sp>
      <p:sp>
        <p:nvSpPr>
          <p:cNvPr id="14339" name="Title 3"/>
          <p:cNvSpPr>
            <a:spLocks noGrp="1"/>
          </p:cNvSpPr>
          <p:nvPr>
            <p:ph type="title"/>
          </p:nvPr>
        </p:nvSpPr>
        <p:spPr/>
        <p:txBody>
          <a:bodyPr/>
          <a:lstStyle/>
          <a:p>
            <a:r>
              <a:rPr lang="en-US" smtClean="0"/>
              <a:t>WSDL </a:t>
            </a:r>
            <a:r>
              <a:rPr lang="en-US" smtClean="0">
                <a:latin typeface="Courier New" pitchFamily="49" charset="0"/>
                <a:cs typeface="Courier New" pitchFamily="49" charset="0"/>
              </a:rPr>
              <a:t>message</a:t>
            </a:r>
            <a:r>
              <a:rPr lang="en-US" smtClean="0"/>
              <a:t>: Sample</a:t>
            </a:r>
          </a:p>
        </p:txBody>
      </p:sp>
      <p:sp>
        <p:nvSpPr>
          <p:cNvPr id="14340" name="Content Placeholder 4"/>
          <p:cNvSpPr>
            <a:spLocks noGrp="1"/>
          </p:cNvSpPr>
          <p:nvPr>
            <p:ph idx="1"/>
          </p:nvPr>
        </p:nvSpPr>
        <p:spPr>
          <a:xfrm>
            <a:off x="609600" y="1447800"/>
            <a:ext cx="7918450" cy="4568825"/>
          </a:xfrm>
        </p:spPr>
        <p:txBody>
          <a:bodyPr>
            <a:normAutofit fontScale="92500" lnSpcReduction="20000"/>
          </a:bodyPr>
          <a:lstStyle/>
          <a:p>
            <a:r>
              <a:rPr lang="en-US" smtClean="0">
                <a:latin typeface="Arial" charset="0"/>
              </a:rPr>
              <a:t>The message elements list the parts that make up a message. </a:t>
            </a:r>
          </a:p>
          <a:p>
            <a:pPr lvl="1"/>
            <a:r>
              <a:rPr lang="en-US" smtClean="0"/>
              <a:t>Each part corresponds to an element in the XML Schema located in the </a:t>
            </a:r>
            <a:r>
              <a:rPr lang="en-US" smtClean="0">
                <a:latin typeface="Courier New" pitchFamily="49" charset="0"/>
                <a:cs typeface="Courier New" pitchFamily="49" charset="0"/>
              </a:rPr>
              <a:t>types</a:t>
            </a:r>
            <a:r>
              <a:rPr lang="en-US" smtClean="0"/>
              <a:t> section.</a:t>
            </a:r>
          </a:p>
          <a:p>
            <a:pPr lvl="1"/>
            <a:r>
              <a:rPr lang="en-US" smtClean="0"/>
              <a:t>Older styles of SOAP messaging did not have a one-to-one mapping of messages to parts.</a:t>
            </a:r>
          </a:p>
          <a:p>
            <a:endParaRPr lang="en-US" sz="1200" smtClean="0">
              <a:latin typeface="Courier New" pitchFamily="49" charset="0"/>
              <a:cs typeface="Courier New" pitchFamily="49" charset="0"/>
            </a:endParaRPr>
          </a:p>
          <a:p>
            <a:endParaRPr lang="en-US" sz="1200" smtClean="0">
              <a:latin typeface="Courier New" pitchFamily="49" charset="0"/>
              <a:cs typeface="Courier New" pitchFamily="49" charset="0"/>
            </a:endParaRPr>
          </a:p>
          <a:p>
            <a:r>
              <a:rPr lang="en-US" sz="1800" smtClean="0">
                <a:latin typeface="Courier New" pitchFamily="49" charset="0"/>
                <a:cs typeface="Courier New" pitchFamily="49" charset="0"/>
              </a:rPr>
              <a:t>&lt;message name="getHello"&gt;</a:t>
            </a:r>
          </a:p>
          <a:p>
            <a:r>
              <a:rPr lang="en-US" sz="1800" smtClean="0">
                <a:latin typeface="Courier New" pitchFamily="49" charset="0"/>
                <a:cs typeface="Courier New" pitchFamily="49" charset="0"/>
              </a:rPr>
              <a:t>    &lt;part name="parameters" element="tns:getHello"/&gt;</a:t>
            </a:r>
          </a:p>
          <a:p>
            <a:r>
              <a:rPr lang="en-US" sz="1800" smtClean="0">
                <a:latin typeface="Courier New" pitchFamily="49" charset="0"/>
                <a:cs typeface="Courier New" pitchFamily="49" charset="0"/>
              </a:rPr>
              <a:t>&lt;/message&gt;</a:t>
            </a:r>
          </a:p>
          <a:p>
            <a:r>
              <a:rPr lang="en-US" sz="1800" smtClean="0">
                <a:latin typeface="Courier New" pitchFamily="49" charset="0"/>
                <a:cs typeface="Courier New" pitchFamily="49" charset="0"/>
              </a:rPr>
              <a:t>&lt;message name="getHelloResponse"&gt;</a:t>
            </a:r>
          </a:p>
          <a:p>
            <a:r>
              <a:rPr lang="en-US" sz="1800" smtClean="0">
                <a:latin typeface="Courier New" pitchFamily="49" charset="0"/>
                <a:cs typeface="Courier New" pitchFamily="49" charset="0"/>
              </a:rPr>
              <a:t>    &lt;part name="parameters" element="tns:getHelloResponse"/&gt;</a:t>
            </a:r>
          </a:p>
          <a:p>
            <a:r>
              <a:rPr lang="en-US" sz="1800" smtClean="0">
                <a:latin typeface="Courier New" pitchFamily="49" charset="0"/>
                <a:cs typeface="Courier New" pitchFamily="49" charset="0"/>
              </a:rPr>
              <a:t>&lt;/message&gt;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50"/>
          <p:cNvSpPr>
            <a:spLocks noChangeArrowheads="1"/>
          </p:cNvSpPr>
          <p:nvPr/>
        </p:nvSpPr>
        <p:spPr bwMode="auto">
          <a:xfrm>
            <a:off x="609600" y="2362200"/>
            <a:ext cx="7924800" cy="35052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p>
            <a:endParaRPr lang="en-US"/>
          </a:p>
        </p:txBody>
      </p:sp>
      <p:sp>
        <p:nvSpPr>
          <p:cNvPr id="15363" name="Title 3"/>
          <p:cNvSpPr>
            <a:spLocks noGrp="1"/>
          </p:cNvSpPr>
          <p:nvPr>
            <p:ph type="title"/>
          </p:nvPr>
        </p:nvSpPr>
        <p:spPr/>
        <p:txBody>
          <a:bodyPr/>
          <a:lstStyle/>
          <a:p>
            <a:r>
              <a:rPr lang="en-US" smtClean="0"/>
              <a:t>WSDL </a:t>
            </a:r>
            <a:r>
              <a:rPr lang="en-US" smtClean="0">
                <a:latin typeface="Courier New" pitchFamily="49" charset="0"/>
                <a:cs typeface="Courier New" pitchFamily="49" charset="0"/>
              </a:rPr>
              <a:t>portType</a:t>
            </a:r>
            <a:r>
              <a:rPr lang="en-US" smtClean="0"/>
              <a:t>: Sample</a:t>
            </a:r>
          </a:p>
        </p:txBody>
      </p:sp>
      <p:sp>
        <p:nvSpPr>
          <p:cNvPr id="15364" name="Content Placeholder 4"/>
          <p:cNvSpPr>
            <a:spLocks noGrp="1"/>
          </p:cNvSpPr>
          <p:nvPr>
            <p:ph idx="1"/>
          </p:nvPr>
        </p:nvSpPr>
        <p:spPr>
          <a:xfrm>
            <a:off x="609600" y="1447800"/>
            <a:ext cx="7918450" cy="4359275"/>
          </a:xfrm>
        </p:spPr>
        <p:txBody>
          <a:bodyPr>
            <a:normAutofit fontScale="92500" lnSpcReduction="10000"/>
          </a:bodyPr>
          <a:lstStyle/>
          <a:p>
            <a:r>
              <a:rPr lang="en-US" smtClean="0">
                <a:latin typeface="Arial" charset="0"/>
              </a:rPr>
              <a:t>Roughly, a </a:t>
            </a:r>
            <a:r>
              <a:rPr lang="en-US" smtClean="0">
                <a:latin typeface="Courier New" pitchFamily="49" charset="0"/>
                <a:cs typeface="Courier New" pitchFamily="49" charset="0"/>
              </a:rPr>
              <a:t>portType</a:t>
            </a:r>
            <a:r>
              <a:rPr lang="en-US" smtClean="0">
                <a:latin typeface="Arial" charset="0"/>
              </a:rPr>
              <a:t> corresponds to a Java class that is part of a web service.</a:t>
            </a:r>
            <a:endParaRPr lang="en-US" sz="1800" smtClean="0">
              <a:latin typeface="Courier New" pitchFamily="49" charset="0"/>
              <a:cs typeface="Courier New" pitchFamily="49" charset="0"/>
            </a:endParaRPr>
          </a:p>
          <a:p>
            <a:endParaRPr lang="en-US" sz="1800" smtClean="0">
              <a:latin typeface="Courier New" pitchFamily="49" charset="0"/>
              <a:cs typeface="Courier New" pitchFamily="49" charset="0"/>
            </a:endParaRPr>
          </a:p>
          <a:p>
            <a:r>
              <a:rPr lang="en-US" sz="1800" smtClean="0">
                <a:latin typeface="Courier New" pitchFamily="49" charset="0"/>
                <a:cs typeface="Courier New" pitchFamily="49" charset="0"/>
              </a:rPr>
              <a:t>&lt;portType name="Hello"&gt;</a:t>
            </a:r>
          </a:p>
          <a:p>
            <a:r>
              <a:rPr lang="en-US" sz="1800" smtClean="0">
                <a:latin typeface="Courier New" pitchFamily="49" charset="0"/>
                <a:cs typeface="Courier New" pitchFamily="49" charset="0"/>
              </a:rPr>
              <a:t>    &lt;operation name="getHello"&gt;</a:t>
            </a:r>
          </a:p>
          <a:p>
            <a:r>
              <a:rPr lang="en-US" sz="1800" smtClean="0">
                <a:latin typeface="Courier New" pitchFamily="49" charset="0"/>
                <a:cs typeface="Courier New" pitchFamily="49" charset="0"/>
              </a:rPr>
              <a:t>        &lt;input </a:t>
            </a:r>
          </a:p>
          <a:p>
            <a:r>
              <a:rPr lang="en-US" sz="1800" smtClean="0">
                <a:latin typeface="Courier New" pitchFamily="49" charset="0"/>
                <a:cs typeface="Courier New" pitchFamily="49" charset="0"/>
              </a:rPr>
              <a:t>          wsam:Action="http://ou/Hello/getHelloRequest" </a:t>
            </a:r>
          </a:p>
          <a:p>
            <a:r>
              <a:rPr lang="en-US" sz="1800" smtClean="0">
                <a:latin typeface="Courier New" pitchFamily="49" charset="0"/>
                <a:cs typeface="Courier New" pitchFamily="49" charset="0"/>
              </a:rPr>
              <a:t>          message="tns:getHello"/&gt;</a:t>
            </a:r>
          </a:p>
          <a:p>
            <a:r>
              <a:rPr lang="en-US" sz="1800" smtClean="0">
                <a:latin typeface="Courier New" pitchFamily="49" charset="0"/>
                <a:cs typeface="Courier New" pitchFamily="49" charset="0"/>
              </a:rPr>
              <a:t>        &lt;output </a:t>
            </a:r>
          </a:p>
          <a:p>
            <a:r>
              <a:rPr lang="en-US" sz="1800" smtClean="0">
                <a:latin typeface="Courier New" pitchFamily="49" charset="0"/>
                <a:cs typeface="Courier New" pitchFamily="49" charset="0"/>
              </a:rPr>
              <a:t>          wsam:Action="http://ou/Hello/getHelloResponse"  </a:t>
            </a:r>
          </a:p>
          <a:p>
            <a:r>
              <a:rPr lang="en-US" sz="1800" smtClean="0">
                <a:latin typeface="Courier New" pitchFamily="49" charset="0"/>
                <a:cs typeface="Courier New" pitchFamily="49" charset="0"/>
              </a:rPr>
              <a:t>          message="tns:getHelloResponse"/&gt;</a:t>
            </a:r>
          </a:p>
          <a:p>
            <a:r>
              <a:rPr lang="en-US" sz="1800" smtClean="0">
                <a:latin typeface="Courier New" pitchFamily="49" charset="0"/>
                <a:cs typeface="Courier New" pitchFamily="49" charset="0"/>
              </a:rPr>
              <a:t>    &lt;/operation&gt;</a:t>
            </a:r>
          </a:p>
          <a:p>
            <a:r>
              <a:rPr lang="en-US" sz="1800" smtClean="0">
                <a:latin typeface="Courier New" pitchFamily="49" charset="0"/>
                <a:cs typeface="Courier New" pitchFamily="49" charset="0"/>
              </a:rPr>
              <a:t>&lt;/portType&gt;</a:t>
            </a:r>
          </a:p>
        </p:txBody>
      </p:sp>
      <p:sp>
        <p:nvSpPr>
          <p:cNvPr id="15365" name="AutoShape 40"/>
          <p:cNvSpPr>
            <a:spLocks noChangeArrowheads="1"/>
          </p:cNvSpPr>
          <p:nvPr/>
        </p:nvSpPr>
        <p:spPr bwMode="auto">
          <a:xfrm>
            <a:off x="5334000" y="2438400"/>
            <a:ext cx="2362200" cy="685800"/>
          </a:xfrm>
          <a:prstGeom prst="wedgeRectCallout">
            <a:avLst>
              <a:gd name="adj1" fmla="val -65704"/>
              <a:gd name="adj2" fmla="val 22519"/>
            </a:avLst>
          </a:prstGeom>
          <a:solidFill>
            <a:srgbClr val="FFFFCC"/>
          </a:solidFill>
          <a:ln w="9525">
            <a:solidFill>
              <a:srgbClr val="808080"/>
            </a:solidFill>
            <a:miter lim="800000"/>
            <a:headEnd/>
            <a:tailEnd/>
          </a:ln>
        </p:spPr>
        <p:txBody>
          <a:bodyPr lIns="91432" tIns="45716" rIns="91432" bIns="45716" anchor="ctr"/>
          <a:lstStyle/>
          <a:p>
            <a:pPr eaLnBrk="0" hangingPunct="0">
              <a:spcBef>
                <a:spcPct val="0"/>
              </a:spcBef>
              <a:buClrTx/>
              <a:buFontTx/>
              <a:buNone/>
            </a:pPr>
            <a:r>
              <a:rPr lang="en-US" sz="1400"/>
              <a:t>An operation corresponds to a web method in the Java class.</a:t>
            </a:r>
          </a:p>
        </p:txBody>
      </p:sp>
      <p:sp>
        <p:nvSpPr>
          <p:cNvPr id="15366" name="AutoShape 40"/>
          <p:cNvSpPr>
            <a:spLocks noChangeArrowheads="1"/>
          </p:cNvSpPr>
          <p:nvPr/>
        </p:nvSpPr>
        <p:spPr bwMode="auto">
          <a:xfrm>
            <a:off x="228600" y="3505200"/>
            <a:ext cx="1600200" cy="457200"/>
          </a:xfrm>
          <a:prstGeom prst="wedgeRectCallout">
            <a:avLst>
              <a:gd name="adj1" fmla="val 41583"/>
              <a:gd name="adj2" fmla="val -87412"/>
            </a:avLst>
          </a:prstGeom>
          <a:solidFill>
            <a:srgbClr val="FFFFCC"/>
          </a:solidFill>
          <a:ln w="9525">
            <a:solidFill>
              <a:srgbClr val="808080"/>
            </a:solidFill>
            <a:miter lim="800000"/>
            <a:headEnd/>
            <a:tailEnd/>
          </a:ln>
        </p:spPr>
        <p:txBody>
          <a:bodyPr lIns="91432" tIns="45716" rIns="91432" bIns="45716" anchor="ctr"/>
          <a:lstStyle/>
          <a:p>
            <a:pPr eaLnBrk="0" hangingPunct="0">
              <a:spcBef>
                <a:spcPct val="0"/>
              </a:spcBef>
              <a:buClrTx/>
              <a:buFontTx/>
              <a:buNone/>
            </a:pPr>
            <a:r>
              <a:rPr lang="en-US" sz="1400"/>
              <a:t>Method parameters</a:t>
            </a:r>
          </a:p>
        </p:txBody>
      </p:sp>
      <p:sp>
        <p:nvSpPr>
          <p:cNvPr id="15367" name="AutoShape 40"/>
          <p:cNvSpPr>
            <a:spLocks noChangeArrowheads="1"/>
          </p:cNvSpPr>
          <p:nvPr/>
        </p:nvSpPr>
        <p:spPr bwMode="auto">
          <a:xfrm>
            <a:off x="304800" y="4572000"/>
            <a:ext cx="1447800" cy="533400"/>
          </a:xfrm>
          <a:prstGeom prst="wedgeRectCallout">
            <a:avLst>
              <a:gd name="adj1" fmla="val 44875"/>
              <a:gd name="adj2" fmla="val -96833"/>
            </a:avLst>
          </a:prstGeom>
          <a:solidFill>
            <a:srgbClr val="FFFFCC"/>
          </a:solidFill>
          <a:ln w="9525">
            <a:solidFill>
              <a:srgbClr val="808080"/>
            </a:solidFill>
            <a:miter lim="800000"/>
            <a:headEnd/>
            <a:tailEnd/>
          </a:ln>
        </p:spPr>
        <p:txBody>
          <a:bodyPr lIns="91432" tIns="45716" rIns="91432" bIns="45716" anchor="ctr"/>
          <a:lstStyle/>
          <a:p>
            <a:pPr eaLnBrk="0" hangingPunct="0">
              <a:spcBef>
                <a:spcPct val="0"/>
              </a:spcBef>
              <a:buClrTx/>
              <a:buFontTx/>
              <a:buNone/>
            </a:pPr>
            <a:r>
              <a:rPr lang="en-US" sz="1400"/>
              <a:t>Method return type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0"/>
          <p:cNvSpPr>
            <a:spLocks noChangeArrowheads="1"/>
          </p:cNvSpPr>
          <p:nvPr/>
        </p:nvSpPr>
        <p:spPr bwMode="auto">
          <a:xfrm>
            <a:off x="609600" y="2667000"/>
            <a:ext cx="7924800" cy="35052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p>
            <a:endParaRPr lang="en-US"/>
          </a:p>
        </p:txBody>
      </p:sp>
      <p:sp>
        <p:nvSpPr>
          <p:cNvPr id="16387" name="Title 3"/>
          <p:cNvSpPr>
            <a:spLocks noGrp="1"/>
          </p:cNvSpPr>
          <p:nvPr>
            <p:ph type="title"/>
          </p:nvPr>
        </p:nvSpPr>
        <p:spPr/>
        <p:txBody>
          <a:bodyPr/>
          <a:lstStyle/>
          <a:p>
            <a:r>
              <a:rPr lang="en-US" smtClean="0"/>
              <a:t>WSDL </a:t>
            </a:r>
            <a:r>
              <a:rPr lang="en-US" smtClean="0">
                <a:latin typeface="Courier New" pitchFamily="49" charset="0"/>
                <a:cs typeface="Courier New" pitchFamily="49" charset="0"/>
              </a:rPr>
              <a:t>binding</a:t>
            </a:r>
            <a:r>
              <a:rPr lang="en-US" smtClean="0"/>
              <a:t>: Sample</a:t>
            </a:r>
          </a:p>
        </p:txBody>
      </p:sp>
      <p:sp>
        <p:nvSpPr>
          <p:cNvPr id="16388" name="Content Placeholder 4"/>
          <p:cNvSpPr>
            <a:spLocks noGrp="1"/>
          </p:cNvSpPr>
          <p:nvPr>
            <p:ph idx="1"/>
          </p:nvPr>
        </p:nvSpPr>
        <p:spPr>
          <a:xfrm>
            <a:off x="609600" y="1447800"/>
            <a:ext cx="7918450" cy="4733925"/>
          </a:xfrm>
        </p:spPr>
        <p:txBody>
          <a:bodyPr>
            <a:normAutofit fontScale="92500"/>
          </a:bodyPr>
          <a:lstStyle/>
          <a:p>
            <a:r>
              <a:rPr lang="en-US" sz="2600" dirty="0" smtClean="0">
                <a:latin typeface="Arial" charset="0"/>
              </a:rPr>
              <a:t>The </a:t>
            </a:r>
            <a:r>
              <a:rPr lang="en-US" sz="2600" dirty="0" smtClean="0">
                <a:latin typeface="Courier New" pitchFamily="49" charset="0"/>
                <a:cs typeface="Courier New" pitchFamily="49" charset="0"/>
              </a:rPr>
              <a:t>binding</a:t>
            </a:r>
            <a:r>
              <a:rPr lang="en-US" sz="2600" dirty="0" smtClean="0">
                <a:latin typeface="Arial" charset="0"/>
              </a:rPr>
              <a:t> element controls how a SOAP request is structured. Using the wrong type means clients may not be able to construct messages for your service. </a:t>
            </a:r>
            <a:endParaRPr lang="en-US" sz="1500" dirty="0" smtClean="0">
              <a:latin typeface="Courier New" pitchFamily="49" charset="0"/>
              <a:cs typeface="Courier New" pitchFamily="49" charset="0"/>
            </a:endParaRPr>
          </a:p>
          <a:p>
            <a:endParaRPr lang="en-US" sz="18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&lt;binding name="</a:t>
            </a:r>
            <a:r>
              <a:rPr lang="en-US" sz="1400" dirty="0" err="1" smtClean="0">
                <a:latin typeface="Courier New" pitchFamily="49" charset="0"/>
                <a:cs typeface="Courier New" pitchFamily="49" charset="0"/>
              </a:rPr>
              <a:t>HelloPortBinding</a:t>
            </a:r>
            <a:r>
              <a:rPr lang="en-US" sz="1400" dirty="0" smtClean="0">
                <a:latin typeface="Courier New" pitchFamily="49" charset="0"/>
                <a:cs typeface="Courier New" pitchFamily="49" charset="0"/>
              </a:rPr>
              <a:t>" type="</a:t>
            </a:r>
            <a:r>
              <a:rPr lang="en-US" sz="1400" dirty="0" err="1" smtClean="0">
                <a:latin typeface="Courier New" pitchFamily="49" charset="0"/>
                <a:cs typeface="Courier New" pitchFamily="49" charset="0"/>
              </a:rPr>
              <a:t>tns:Hello</a:t>
            </a:r>
            <a:r>
              <a:rPr lang="en-US" sz="1400" dirty="0" smtClean="0">
                <a:latin typeface="Courier New" pitchFamily="49" charset="0"/>
                <a:cs typeface="Courier New" pitchFamily="49" charset="0"/>
              </a:rPr>
              <a:t>"&gt;</a:t>
            </a:r>
          </a:p>
          <a:p>
            <a:r>
              <a:rPr lang="en-US" sz="1400" dirty="0" smtClean="0">
                <a:latin typeface="Courier New" pitchFamily="49" charset="0"/>
                <a:cs typeface="Courier New" pitchFamily="49" charset="0"/>
              </a:rPr>
              <a:t>    &lt;</a:t>
            </a:r>
            <a:r>
              <a:rPr lang="en-US" sz="1400" dirty="0" err="1" smtClean="0">
                <a:latin typeface="Courier New" pitchFamily="49" charset="0"/>
                <a:cs typeface="Courier New" pitchFamily="49" charset="0"/>
              </a:rPr>
              <a:t>soap:binding</a:t>
            </a:r>
            <a:r>
              <a:rPr lang="en-US" sz="1400" dirty="0" smtClean="0">
                <a:latin typeface="Courier New" pitchFamily="49" charset="0"/>
                <a:cs typeface="Courier New" pitchFamily="49" charset="0"/>
              </a:rPr>
              <a:t> transport="http://schemas.xmlsoap.org/soap/http" </a:t>
            </a:r>
          </a:p>
          <a:p>
            <a:r>
              <a:rPr lang="en-US" sz="1400" dirty="0" smtClean="0">
                <a:latin typeface="Courier New" pitchFamily="49" charset="0"/>
                <a:cs typeface="Courier New" pitchFamily="49" charset="0"/>
              </a:rPr>
              <a:t>                                                       style="document"/&gt;</a:t>
            </a:r>
          </a:p>
          <a:p>
            <a:r>
              <a:rPr lang="en-US" sz="1400" dirty="0" smtClean="0">
                <a:latin typeface="Courier New" pitchFamily="49" charset="0"/>
                <a:cs typeface="Courier New" pitchFamily="49" charset="0"/>
              </a:rPr>
              <a:t>    &lt;operation name="</a:t>
            </a:r>
            <a:r>
              <a:rPr lang="en-US" sz="1400" dirty="0" err="1" smtClean="0">
                <a:latin typeface="Courier New" pitchFamily="49" charset="0"/>
                <a:cs typeface="Courier New" pitchFamily="49" charset="0"/>
              </a:rPr>
              <a:t>getHello</a:t>
            </a:r>
            <a:r>
              <a:rPr lang="en-US" sz="1400" dirty="0" smtClean="0">
                <a:latin typeface="Courier New" pitchFamily="49" charset="0"/>
                <a:cs typeface="Courier New" pitchFamily="49" charset="0"/>
              </a:rPr>
              <a:t>"&gt;</a:t>
            </a:r>
          </a:p>
          <a:p>
            <a:r>
              <a:rPr lang="en-US" sz="1400" dirty="0" smtClean="0">
                <a:latin typeface="Courier New" pitchFamily="49" charset="0"/>
                <a:cs typeface="Courier New" pitchFamily="49" charset="0"/>
              </a:rPr>
              <a:t>        &lt;</a:t>
            </a:r>
            <a:r>
              <a:rPr lang="en-US" sz="1400" dirty="0" err="1" smtClean="0">
                <a:latin typeface="Courier New" pitchFamily="49" charset="0"/>
                <a:cs typeface="Courier New" pitchFamily="49" charset="0"/>
              </a:rPr>
              <a:t>soap:operation</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soapAction</a:t>
            </a:r>
            <a:r>
              <a:rPr lang="en-US" sz="1400" dirty="0" smtClean="0">
                <a:latin typeface="Courier New" pitchFamily="49" charset="0"/>
                <a:cs typeface="Courier New" pitchFamily="49" charset="0"/>
              </a:rPr>
              <a:t>=""/&gt;</a:t>
            </a:r>
          </a:p>
          <a:p>
            <a:r>
              <a:rPr lang="en-US" sz="1400" dirty="0" smtClean="0">
                <a:latin typeface="Courier New" pitchFamily="49" charset="0"/>
                <a:cs typeface="Courier New" pitchFamily="49" charset="0"/>
              </a:rPr>
              <a:t>        &lt;input&gt;</a:t>
            </a:r>
          </a:p>
          <a:p>
            <a:r>
              <a:rPr lang="en-US" sz="1400" dirty="0" smtClean="0">
                <a:latin typeface="Courier New" pitchFamily="49" charset="0"/>
                <a:cs typeface="Courier New" pitchFamily="49" charset="0"/>
              </a:rPr>
              <a:t>            &lt;</a:t>
            </a:r>
            <a:r>
              <a:rPr lang="en-US" sz="1400" dirty="0" err="1" smtClean="0">
                <a:latin typeface="Courier New" pitchFamily="49" charset="0"/>
                <a:cs typeface="Courier New" pitchFamily="49" charset="0"/>
              </a:rPr>
              <a:t>soap:body</a:t>
            </a:r>
            <a:r>
              <a:rPr lang="en-US" sz="1400" dirty="0" smtClean="0">
                <a:latin typeface="Courier New" pitchFamily="49" charset="0"/>
                <a:cs typeface="Courier New" pitchFamily="49" charset="0"/>
              </a:rPr>
              <a:t> use="literal"/&gt;</a:t>
            </a:r>
          </a:p>
          <a:p>
            <a:r>
              <a:rPr lang="en-US" sz="1400" dirty="0" smtClean="0">
                <a:latin typeface="Courier New" pitchFamily="49" charset="0"/>
                <a:cs typeface="Courier New" pitchFamily="49" charset="0"/>
              </a:rPr>
              <a:t>        &lt;/input&gt;</a:t>
            </a:r>
          </a:p>
          <a:p>
            <a:r>
              <a:rPr lang="en-US" sz="1400" dirty="0" smtClean="0">
                <a:latin typeface="Courier New" pitchFamily="49" charset="0"/>
                <a:cs typeface="Courier New" pitchFamily="49" charset="0"/>
              </a:rPr>
              <a:t>        &lt;output&gt;</a:t>
            </a:r>
          </a:p>
          <a:p>
            <a:r>
              <a:rPr lang="en-US" sz="1400" dirty="0" smtClean="0">
                <a:latin typeface="Courier New" pitchFamily="49" charset="0"/>
                <a:cs typeface="Courier New" pitchFamily="49" charset="0"/>
              </a:rPr>
              <a:t>            &lt;</a:t>
            </a:r>
            <a:r>
              <a:rPr lang="en-US" sz="1400" dirty="0" err="1" smtClean="0">
                <a:latin typeface="Courier New" pitchFamily="49" charset="0"/>
                <a:cs typeface="Courier New" pitchFamily="49" charset="0"/>
              </a:rPr>
              <a:t>soap:body</a:t>
            </a:r>
            <a:r>
              <a:rPr lang="en-US" sz="1400" dirty="0" smtClean="0">
                <a:latin typeface="Courier New" pitchFamily="49" charset="0"/>
                <a:cs typeface="Courier New" pitchFamily="49" charset="0"/>
              </a:rPr>
              <a:t> use="literal"/&gt;</a:t>
            </a:r>
          </a:p>
          <a:p>
            <a:r>
              <a:rPr lang="en-US" sz="1400" dirty="0" smtClean="0">
                <a:latin typeface="Courier New" pitchFamily="49" charset="0"/>
                <a:cs typeface="Courier New" pitchFamily="49" charset="0"/>
              </a:rPr>
              <a:t>        &lt;/output&gt;</a:t>
            </a:r>
          </a:p>
          <a:p>
            <a:r>
              <a:rPr lang="en-US" sz="1400" dirty="0" smtClean="0">
                <a:latin typeface="Courier New" pitchFamily="49" charset="0"/>
                <a:cs typeface="Courier New" pitchFamily="49" charset="0"/>
              </a:rPr>
              <a:t>    &lt;/operation&gt;</a:t>
            </a:r>
          </a:p>
          <a:p>
            <a:r>
              <a:rPr lang="en-US" sz="1400" dirty="0" smtClean="0">
                <a:latin typeface="Courier New" pitchFamily="49" charset="0"/>
                <a:cs typeface="Courier New" pitchFamily="49" charset="0"/>
              </a:rPr>
              <a:t>&lt;/binding&gt;</a:t>
            </a:r>
          </a:p>
        </p:txBody>
      </p:sp>
      <p:sp>
        <p:nvSpPr>
          <p:cNvPr id="16389" name="AutoShape 40"/>
          <p:cNvSpPr>
            <a:spLocks noChangeArrowheads="1"/>
          </p:cNvSpPr>
          <p:nvPr/>
        </p:nvSpPr>
        <p:spPr bwMode="auto">
          <a:xfrm>
            <a:off x="6400800" y="3810000"/>
            <a:ext cx="1828800" cy="838200"/>
          </a:xfrm>
          <a:prstGeom prst="wedgeRectCallout">
            <a:avLst>
              <a:gd name="adj1" fmla="val 27069"/>
              <a:gd name="adj2" fmla="val -82384"/>
            </a:avLst>
          </a:prstGeom>
          <a:solidFill>
            <a:srgbClr val="FFFFCC"/>
          </a:solidFill>
          <a:ln w="9525">
            <a:solidFill>
              <a:srgbClr val="808080"/>
            </a:solidFill>
            <a:miter lim="800000"/>
            <a:headEnd/>
            <a:tailEnd/>
          </a:ln>
        </p:spPr>
        <p:txBody>
          <a:bodyPr lIns="91432" tIns="45716" rIns="91432" bIns="45716" anchor="ctr"/>
          <a:lstStyle/>
          <a:p>
            <a:pPr eaLnBrk="0" hangingPunct="0">
              <a:spcBef>
                <a:spcPct val="0"/>
              </a:spcBef>
              <a:buClrTx/>
              <a:buFontTx/>
              <a:buNone/>
            </a:pPr>
            <a:r>
              <a:rPr lang="en-US" sz="1400"/>
              <a:t>The SOAP body is a “document” instead of an rpc call. </a:t>
            </a:r>
          </a:p>
        </p:txBody>
      </p:sp>
      <p:sp>
        <p:nvSpPr>
          <p:cNvPr id="16390" name="AutoShape 40"/>
          <p:cNvSpPr>
            <a:spLocks noChangeArrowheads="1"/>
          </p:cNvSpPr>
          <p:nvPr/>
        </p:nvSpPr>
        <p:spPr bwMode="auto">
          <a:xfrm>
            <a:off x="5257800" y="4724400"/>
            <a:ext cx="1981200" cy="762000"/>
          </a:xfrm>
          <a:prstGeom prst="wedgeRectCallout">
            <a:avLst>
              <a:gd name="adj1" fmla="val -82111"/>
              <a:gd name="adj2" fmla="val -64009"/>
            </a:avLst>
          </a:prstGeom>
          <a:solidFill>
            <a:srgbClr val="FFFFCC"/>
          </a:solidFill>
          <a:ln w="9525">
            <a:solidFill>
              <a:srgbClr val="808080"/>
            </a:solidFill>
            <a:miter lim="800000"/>
            <a:headEnd/>
            <a:tailEnd/>
          </a:ln>
        </p:spPr>
        <p:txBody>
          <a:bodyPr lIns="91432" tIns="45716" rIns="91432" bIns="45716" anchor="ctr"/>
          <a:lstStyle/>
          <a:p>
            <a:pPr eaLnBrk="0" hangingPunct="0">
              <a:spcBef>
                <a:spcPct val="0"/>
              </a:spcBef>
              <a:buClrTx/>
              <a:buFontTx/>
              <a:buNone/>
            </a:pPr>
            <a:r>
              <a:rPr lang="en-US" sz="1400"/>
              <a:t>Use XML data types instead of broken SOAP section 5 types.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50"/>
          <p:cNvSpPr>
            <a:spLocks noChangeArrowheads="1"/>
          </p:cNvSpPr>
          <p:nvPr/>
        </p:nvSpPr>
        <p:spPr bwMode="auto">
          <a:xfrm>
            <a:off x="609600" y="2667000"/>
            <a:ext cx="7924800" cy="18288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p>
            <a:endParaRPr lang="en-US"/>
          </a:p>
        </p:txBody>
      </p:sp>
      <p:sp>
        <p:nvSpPr>
          <p:cNvPr id="17411" name="Title 3"/>
          <p:cNvSpPr>
            <a:spLocks noGrp="1"/>
          </p:cNvSpPr>
          <p:nvPr>
            <p:ph type="title"/>
          </p:nvPr>
        </p:nvSpPr>
        <p:spPr/>
        <p:txBody>
          <a:bodyPr/>
          <a:lstStyle/>
          <a:p>
            <a:r>
              <a:rPr lang="en-US" smtClean="0"/>
              <a:t>WSDL </a:t>
            </a:r>
            <a:r>
              <a:rPr lang="en-US" smtClean="0">
                <a:latin typeface="Courier New" pitchFamily="49" charset="0"/>
                <a:cs typeface="Courier New" pitchFamily="49" charset="0"/>
              </a:rPr>
              <a:t>service</a:t>
            </a:r>
            <a:r>
              <a:rPr lang="en-US" smtClean="0"/>
              <a:t>: Sample</a:t>
            </a:r>
          </a:p>
        </p:txBody>
      </p:sp>
      <p:sp>
        <p:nvSpPr>
          <p:cNvPr id="17412" name="Content Placeholder 4"/>
          <p:cNvSpPr>
            <a:spLocks noGrp="1"/>
          </p:cNvSpPr>
          <p:nvPr>
            <p:ph idx="1"/>
          </p:nvPr>
        </p:nvSpPr>
        <p:spPr>
          <a:xfrm>
            <a:off x="609600" y="1447800"/>
            <a:ext cx="7918450" cy="2924175"/>
          </a:xfrm>
        </p:spPr>
        <p:txBody>
          <a:bodyPr>
            <a:normAutofit fontScale="85000" lnSpcReduction="10000"/>
          </a:bodyPr>
          <a:lstStyle/>
          <a:p>
            <a:r>
              <a:rPr lang="en-US" smtClean="0">
                <a:latin typeface="Arial" charset="0"/>
              </a:rPr>
              <a:t>The </a:t>
            </a:r>
            <a:r>
              <a:rPr lang="en-US" smtClean="0">
                <a:latin typeface="Courier New" pitchFamily="49" charset="0"/>
                <a:cs typeface="Courier New" pitchFamily="49" charset="0"/>
              </a:rPr>
              <a:t>service</a:t>
            </a:r>
            <a:r>
              <a:rPr lang="en-US" smtClean="0">
                <a:latin typeface="Arial" charset="0"/>
              </a:rPr>
              <a:t> element controls what URLs your ports are available at. In practice, there is a one-to-one mapping of ports to services.</a:t>
            </a:r>
            <a:endParaRPr lang="en-US" sz="1800" smtClean="0">
              <a:latin typeface="Courier New" pitchFamily="49" charset="0"/>
              <a:cs typeface="Courier New" pitchFamily="49" charset="0"/>
            </a:endParaRPr>
          </a:p>
          <a:p>
            <a:endParaRPr lang="en-US" sz="1800" smtClean="0">
              <a:latin typeface="Courier New" pitchFamily="49" charset="0"/>
              <a:cs typeface="Courier New" pitchFamily="49" charset="0"/>
            </a:endParaRPr>
          </a:p>
          <a:p>
            <a:r>
              <a:rPr lang="en-US" sz="1400" smtClean="0">
                <a:latin typeface="Courier New" pitchFamily="49" charset="0"/>
                <a:cs typeface="Courier New" pitchFamily="49" charset="0"/>
              </a:rPr>
              <a:t>&lt;service name="HelloService"&gt;</a:t>
            </a:r>
          </a:p>
          <a:p>
            <a:r>
              <a:rPr lang="en-US" sz="1400" smtClean="0">
                <a:latin typeface="Courier New" pitchFamily="49" charset="0"/>
                <a:cs typeface="Courier New" pitchFamily="49" charset="0"/>
              </a:rPr>
              <a:t>    &lt;port name="HelloPort" binding="tns:HelloPortBinding"&gt;</a:t>
            </a:r>
          </a:p>
          <a:p>
            <a:r>
              <a:rPr lang="en-US" sz="1400" smtClean="0">
                <a:latin typeface="Courier New" pitchFamily="49" charset="0"/>
                <a:cs typeface="Courier New" pitchFamily="49" charset="0"/>
              </a:rPr>
              <a:t>        &lt;soap:address </a:t>
            </a:r>
          </a:p>
          <a:p>
            <a:r>
              <a:rPr lang="en-US" sz="1400" smtClean="0">
                <a:latin typeface="Courier New" pitchFamily="49" charset="0"/>
                <a:cs typeface="Courier New" pitchFamily="49" charset="0"/>
              </a:rPr>
              <a:t>             location="http://localhost:7001/HelloWS/HelloService"/&gt;</a:t>
            </a:r>
          </a:p>
          <a:p>
            <a:r>
              <a:rPr lang="en-US" sz="1400" smtClean="0">
                <a:latin typeface="Courier New" pitchFamily="49" charset="0"/>
                <a:cs typeface="Courier New" pitchFamily="49" charset="0"/>
              </a:rPr>
              <a:t>    &lt;/port&gt;</a:t>
            </a:r>
          </a:p>
          <a:p>
            <a:r>
              <a:rPr lang="en-US" sz="1400" smtClean="0">
                <a:latin typeface="Courier New" pitchFamily="49" charset="0"/>
                <a:cs typeface="Courier New" pitchFamily="49" charset="0"/>
              </a:rPr>
              <a:t>&lt;/service&gt;</a:t>
            </a:r>
          </a:p>
        </p:txBody>
      </p:sp>
      <p:sp>
        <p:nvSpPr>
          <p:cNvPr id="17413" name="AutoShape 40"/>
          <p:cNvSpPr>
            <a:spLocks noChangeArrowheads="1"/>
          </p:cNvSpPr>
          <p:nvPr/>
        </p:nvSpPr>
        <p:spPr bwMode="auto">
          <a:xfrm>
            <a:off x="3276600" y="4343400"/>
            <a:ext cx="2286000" cy="609600"/>
          </a:xfrm>
          <a:prstGeom prst="wedgeRectCallout">
            <a:avLst>
              <a:gd name="adj1" fmla="val -73782"/>
              <a:gd name="adj2" fmla="val -130546"/>
            </a:avLst>
          </a:prstGeom>
          <a:solidFill>
            <a:srgbClr val="FFFFCC"/>
          </a:solidFill>
          <a:ln w="9525">
            <a:solidFill>
              <a:srgbClr val="808080"/>
            </a:solidFill>
            <a:miter lim="800000"/>
            <a:headEnd/>
            <a:tailEnd/>
          </a:ln>
        </p:spPr>
        <p:txBody>
          <a:bodyPr lIns="91432" tIns="45716" rIns="91432" bIns="45716" anchor="ctr"/>
          <a:lstStyle/>
          <a:p>
            <a:pPr eaLnBrk="0" hangingPunct="0">
              <a:spcBef>
                <a:spcPct val="0"/>
              </a:spcBef>
              <a:buClrTx/>
              <a:buFontTx/>
              <a:buNone/>
            </a:pPr>
            <a:r>
              <a:rPr lang="en-US" sz="1400"/>
              <a:t>Where SOAP over HTTP request are sent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lang="en-US" smtClean="0"/>
              <a:t>Defining a Web Service in WSDL</a:t>
            </a:r>
          </a:p>
        </p:txBody>
      </p:sp>
      <p:grpSp>
        <p:nvGrpSpPr>
          <p:cNvPr id="2" name="Group 31"/>
          <p:cNvGrpSpPr>
            <a:grpSpLocks/>
          </p:cNvGrpSpPr>
          <p:nvPr/>
        </p:nvGrpSpPr>
        <p:grpSpPr bwMode="auto">
          <a:xfrm>
            <a:off x="1447800" y="1447800"/>
            <a:ext cx="6248400" cy="4191000"/>
            <a:chOff x="1447800" y="1447800"/>
            <a:chExt cx="6248400" cy="4191000"/>
          </a:xfrm>
        </p:grpSpPr>
        <p:cxnSp>
          <p:nvCxnSpPr>
            <p:cNvPr id="18436" name="Straight Arrow Connector 27"/>
            <p:cNvCxnSpPr>
              <a:cxnSpLocks noChangeShapeType="1"/>
            </p:cNvCxnSpPr>
            <p:nvPr/>
          </p:nvCxnSpPr>
          <p:spPr bwMode="auto">
            <a:xfrm>
              <a:off x="5562478" y="5181612"/>
              <a:ext cx="609582" cy="0"/>
            </a:xfrm>
            <a:prstGeom prst="straightConnector1">
              <a:avLst/>
            </a:prstGeom>
            <a:noFill/>
            <a:ln w="28575" algn="ctr">
              <a:solidFill>
                <a:schemeClr val="tx1"/>
              </a:solidFill>
              <a:round/>
              <a:headEnd/>
              <a:tailEnd type="triangle" w="med" len="med"/>
            </a:ln>
          </p:spPr>
        </p:cxnSp>
        <p:cxnSp>
          <p:nvCxnSpPr>
            <p:cNvPr id="18437" name="Straight Arrow Connector 28"/>
            <p:cNvCxnSpPr>
              <a:cxnSpLocks noChangeShapeType="1"/>
            </p:cNvCxnSpPr>
            <p:nvPr/>
          </p:nvCxnSpPr>
          <p:spPr bwMode="auto">
            <a:xfrm>
              <a:off x="3352744" y="5181612"/>
              <a:ext cx="685780" cy="0"/>
            </a:xfrm>
            <a:prstGeom prst="straightConnector1">
              <a:avLst/>
            </a:prstGeom>
            <a:noFill/>
            <a:ln w="28575" algn="ctr">
              <a:solidFill>
                <a:schemeClr val="tx1"/>
              </a:solidFill>
              <a:round/>
              <a:headEnd/>
              <a:tailEnd type="triangle" w="med" len="med"/>
            </a:ln>
          </p:spPr>
        </p:cxnSp>
        <p:sp>
          <p:nvSpPr>
            <p:cNvPr id="18438" name="Rectangle 3"/>
            <p:cNvSpPr>
              <a:spLocks noChangeArrowheads="1"/>
            </p:cNvSpPr>
            <p:nvPr/>
          </p:nvSpPr>
          <p:spPr bwMode="auto">
            <a:xfrm>
              <a:off x="1447800" y="1447800"/>
              <a:ext cx="1524139" cy="304797"/>
            </a:xfrm>
            <a:prstGeom prst="rect">
              <a:avLst/>
            </a:prstGeom>
            <a:solidFill>
              <a:srgbClr val="92D050"/>
            </a:solidFill>
            <a:ln w="28575" algn="ctr">
              <a:solidFill>
                <a:schemeClr val="tx1"/>
              </a:solidFill>
              <a:round/>
              <a:headEnd type="none" w="sm" len="sm"/>
              <a:tailEnd type="none" w="sm" len="sm"/>
            </a:ln>
          </p:spPr>
          <p:txBody>
            <a:bodyPr/>
            <a:lstStyle/>
            <a:p>
              <a:pPr defTabSz="228600"/>
              <a:r>
                <a:rPr lang="en-US" sz="1400"/>
                <a:t>service</a:t>
              </a:r>
            </a:p>
          </p:txBody>
        </p:sp>
        <p:sp>
          <p:nvSpPr>
            <p:cNvPr id="18439" name="Rectangle 4"/>
            <p:cNvSpPr>
              <a:spLocks noChangeArrowheads="1"/>
            </p:cNvSpPr>
            <p:nvPr/>
          </p:nvSpPr>
          <p:spPr bwMode="auto">
            <a:xfrm>
              <a:off x="1447800" y="1752597"/>
              <a:ext cx="1524139" cy="685792"/>
            </a:xfrm>
            <a:prstGeom prst="rect">
              <a:avLst/>
            </a:prstGeom>
            <a:solidFill>
              <a:srgbClr val="FFCC66"/>
            </a:solidFill>
            <a:ln w="28575" algn="ctr">
              <a:solidFill>
                <a:schemeClr val="tx1"/>
              </a:solidFill>
              <a:round/>
              <a:headEnd type="none" w="sm" len="sm"/>
              <a:tailEnd type="none" w="sm" len="sm"/>
            </a:ln>
          </p:spPr>
          <p:txBody>
            <a:bodyPr/>
            <a:lstStyle/>
            <a:p>
              <a:pPr algn="l" defTabSz="228600"/>
              <a:r>
                <a:rPr lang="en-US" sz="1400"/>
                <a:t>name</a:t>
              </a:r>
            </a:p>
          </p:txBody>
        </p:sp>
        <p:sp>
          <p:nvSpPr>
            <p:cNvPr id="18440" name="Rectangle 5"/>
            <p:cNvSpPr>
              <a:spLocks noChangeArrowheads="1"/>
            </p:cNvSpPr>
            <p:nvPr/>
          </p:nvSpPr>
          <p:spPr bwMode="auto">
            <a:xfrm>
              <a:off x="4038837" y="1447800"/>
              <a:ext cx="1524139" cy="304797"/>
            </a:xfrm>
            <a:prstGeom prst="rect">
              <a:avLst/>
            </a:prstGeom>
            <a:solidFill>
              <a:srgbClr val="92D050"/>
            </a:solidFill>
            <a:ln w="28575" algn="ctr">
              <a:solidFill>
                <a:schemeClr val="tx1"/>
              </a:solidFill>
              <a:round/>
              <a:headEnd type="none" w="sm" len="sm"/>
              <a:tailEnd type="none" w="sm" len="sm"/>
            </a:ln>
          </p:spPr>
          <p:txBody>
            <a:bodyPr/>
            <a:lstStyle/>
            <a:p>
              <a:pPr defTabSz="228600"/>
              <a:r>
                <a:rPr lang="en-US" sz="1400"/>
                <a:t>port</a:t>
              </a:r>
            </a:p>
          </p:txBody>
        </p:sp>
        <p:sp>
          <p:nvSpPr>
            <p:cNvPr id="18441" name="Rectangle 6"/>
            <p:cNvSpPr>
              <a:spLocks noChangeArrowheads="1"/>
            </p:cNvSpPr>
            <p:nvPr/>
          </p:nvSpPr>
          <p:spPr bwMode="auto">
            <a:xfrm>
              <a:off x="4038837" y="1752597"/>
              <a:ext cx="1524139" cy="685792"/>
            </a:xfrm>
            <a:prstGeom prst="rect">
              <a:avLst/>
            </a:prstGeom>
            <a:solidFill>
              <a:srgbClr val="FFCC66"/>
            </a:solidFill>
            <a:ln w="28575" algn="ctr">
              <a:solidFill>
                <a:schemeClr val="tx1"/>
              </a:solidFill>
              <a:round/>
              <a:headEnd type="none" w="sm" len="sm"/>
              <a:tailEnd type="none" w="sm" len="sm"/>
            </a:ln>
          </p:spPr>
          <p:txBody>
            <a:bodyPr/>
            <a:lstStyle/>
            <a:p>
              <a:pPr algn="l" defTabSz="228600"/>
              <a:r>
                <a:rPr lang="en-US" sz="1400"/>
                <a:t>name</a:t>
              </a:r>
            </a:p>
          </p:txBody>
        </p:sp>
        <p:sp>
          <p:nvSpPr>
            <p:cNvPr id="18442" name="Rectangle 7"/>
            <p:cNvSpPr>
              <a:spLocks noChangeArrowheads="1"/>
            </p:cNvSpPr>
            <p:nvPr/>
          </p:nvSpPr>
          <p:spPr bwMode="auto">
            <a:xfrm>
              <a:off x="5181490" y="2895605"/>
              <a:ext cx="1524139" cy="304797"/>
            </a:xfrm>
            <a:prstGeom prst="rect">
              <a:avLst/>
            </a:prstGeom>
            <a:solidFill>
              <a:srgbClr val="92D050"/>
            </a:solidFill>
            <a:ln w="28575" algn="ctr">
              <a:solidFill>
                <a:schemeClr val="tx1"/>
              </a:solidFill>
              <a:round/>
              <a:headEnd type="none" w="sm" len="sm"/>
              <a:tailEnd type="none" w="sm" len="sm"/>
            </a:ln>
          </p:spPr>
          <p:txBody>
            <a:bodyPr/>
            <a:lstStyle/>
            <a:p>
              <a:pPr defTabSz="228600"/>
              <a:r>
                <a:rPr lang="en-US" sz="1400"/>
                <a:t>binding</a:t>
              </a:r>
            </a:p>
          </p:txBody>
        </p:sp>
        <p:sp>
          <p:nvSpPr>
            <p:cNvPr id="18443" name="Rectangle 8"/>
            <p:cNvSpPr>
              <a:spLocks noChangeArrowheads="1"/>
            </p:cNvSpPr>
            <p:nvPr/>
          </p:nvSpPr>
          <p:spPr bwMode="auto">
            <a:xfrm>
              <a:off x="5181490" y="3200401"/>
              <a:ext cx="1524139" cy="685792"/>
            </a:xfrm>
            <a:prstGeom prst="rect">
              <a:avLst/>
            </a:prstGeom>
            <a:solidFill>
              <a:srgbClr val="FFCC66"/>
            </a:solidFill>
            <a:ln w="28575" algn="ctr">
              <a:solidFill>
                <a:schemeClr val="tx1"/>
              </a:solidFill>
              <a:round/>
              <a:headEnd type="none" w="sm" len="sm"/>
              <a:tailEnd type="none" w="sm" len="sm"/>
            </a:ln>
          </p:spPr>
          <p:txBody>
            <a:bodyPr/>
            <a:lstStyle/>
            <a:p>
              <a:pPr algn="l" defTabSz="228600"/>
              <a:r>
                <a:rPr lang="en-US" sz="1400"/>
                <a:t>name</a:t>
              </a:r>
            </a:p>
          </p:txBody>
        </p:sp>
        <p:sp>
          <p:nvSpPr>
            <p:cNvPr id="18444" name="Rectangle 9"/>
            <p:cNvSpPr>
              <a:spLocks noChangeArrowheads="1"/>
            </p:cNvSpPr>
            <p:nvPr/>
          </p:nvSpPr>
          <p:spPr bwMode="auto">
            <a:xfrm>
              <a:off x="2971755" y="2895609"/>
              <a:ext cx="1524139" cy="304797"/>
            </a:xfrm>
            <a:prstGeom prst="rect">
              <a:avLst/>
            </a:prstGeom>
            <a:solidFill>
              <a:srgbClr val="92D050"/>
            </a:solidFill>
            <a:ln w="28575" algn="ctr">
              <a:solidFill>
                <a:schemeClr val="tx1"/>
              </a:solidFill>
              <a:round/>
              <a:headEnd type="none" w="sm" len="sm"/>
              <a:tailEnd type="none" w="sm" len="sm"/>
            </a:ln>
          </p:spPr>
          <p:txBody>
            <a:bodyPr/>
            <a:lstStyle/>
            <a:p>
              <a:pPr defTabSz="228600"/>
              <a:r>
                <a:rPr lang="en-US" sz="1400"/>
                <a:t>portType</a:t>
              </a:r>
            </a:p>
          </p:txBody>
        </p:sp>
        <p:sp>
          <p:nvSpPr>
            <p:cNvPr id="18445" name="Rectangle 10"/>
            <p:cNvSpPr>
              <a:spLocks noChangeArrowheads="1"/>
            </p:cNvSpPr>
            <p:nvPr/>
          </p:nvSpPr>
          <p:spPr bwMode="auto">
            <a:xfrm>
              <a:off x="2971755" y="3200406"/>
              <a:ext cx="1524139" cy="685792"/>
            </a:xfrm>
            <a:prstGeom prst="rect">
              <a:avLst/>
            </a:prstGeom>
            <a:solidFill>
              <a:srgbClr val="FFCC66"/>
            </a:solidFill>
            <a:ln w="28575" algn="ctr">
              <a:solidFill>
                <a:schemeClr val="tx1"/>
              </a:solidFill>
              <a:round/>
              <a:headEnd type="none" w="sm" len="sm"/>
              <a:tailEnd type="none" w="sm" len="sm"/>
            </a:ln>
          </p:spPr>
          <p:txBody>
            <a:bodyPr/>
            <a:lstStyle/>
            <a:p>
              <a:pPr algn="l" defTabSz="228600"/>
              <a:r>
                <a:rPr lang="en-US" sz="1400"/>
                <a:t>name</a:t>
              </a:r>
            </a:p>
          </p:txBody>
        </p:sp>
        <p:sp>
          <p:nvSpPr>
            <p:cNvPr id="18446" name="Rectangle 11"/>
            <p:cNvSpPr>
              <a:spLocks noChangeArrowheads="1"/>
            </p:cNvSpPr>
            <p:nvPr/>
          </p:nvSpPr>
          <p:spPr bwMode="auto">
            <a:xfrm>
              <a:off x="1828789" y="4648211"/>
              <a:ext cx="1524139" cy="304797"/>
            </a:xfrm>
            <a:prstGeom prst="rect">
              <a:avLst/>
            </a:prstGeom>
            <a:solidFill>
              <a:srgbClr val="92D050"/>
            </a:solidFill>
            <a:ln w="28575" algn="ctr">
              <a:solidFill>
                <a:schemeClr val="tx1"/>
              </a:solidFill>
              <a:round/>
              <a:headEnd type="none" w="sm" len="sm"/>
              <a:tailEnd type="none" w="sm" len="sm"/>
            </a:ln>
          </p:spPr>
          <p:txBody>
            <a:bodyPr/>
            <a:lstStyle/>
            <a:p>
              <a:pPr defTabSz="228600"/>
              <a:r>
                <a:rPr lang="en-US" sz="1400"/>
                <a:t>operation</a:t>
              </a:r>
            </a:p>
          </p:txBody>
        </p:sp>
        <p:sp>
          <p:nvSpPr>
            <p:cNvPr id="18447" name="Rectangle 12"/>
            <p:cNvSpPr>
              <a:spLocks noChangeArrowheads="1"/>
            </p:cNvSpPr>
            <p:nvPr/>
          </p:nvSpPr>
          <p:spPr bwMode="auto">
            <a:xfrm>
              <a:off x="1828789" y="4953008"/>
              <a:ext cx="1524139" cy="685792"/>
            </a:xfrm>
            <a:prstGeom prst="rect">
              <a:avLst/>
            </a:prstGeom>
            <a:solidFill>
              <a:srgbClr val="FFCC66"/>
            </a:solidFill>
            <a:ln w="28575" algn="ctr">
              <a:solidFill>
                <a:schemeClr val="tx1"/>
              </a:solidFill>
              <a:round/>
              <a:headEnd type="none" w="sm" len="sm"/>
              <a:tailEnd type="none" w="sm" len="sm"/>
            </a:ln>
          </p:spPr>
          <p:txBody>
            <a:bodyPr/>
            <a:lstStyle/>
            <a:p>
              <a:pPr algn="l" defTabSz="228600"/>
              <a:r>
                <a:rPr lang="en-US" sz="1400"/>
                <a:t>name</a:t>
              </a:r>
            </a:p>
            <a:p>
              <a:pPr algn="l" defTabSz="228600"/>
              <a:r>
                <a:rPr lang="en-US" sz="1400"/>
                <a:t>parameterOrder</a:t>
              </a:r>
            </a:p>
          </p:txBody>
        </p:sp>
        <p:sp>
          <p:nvSpPr>
            <p:cNvPr id="18448" name="Rectangle 13"/>
            <p:cNvSpPr>
              <a:spLocks noChangeArrowheads="1"/>
            </p:cNvSpPr>
            <p:nvPr/>
          </p:nvSpPr>
          <p:spPr bwMode="auto">
            <a:xfrm>
              <a:off x="4038524" y="4648211"/>
              <a:ext cx="1524139" cy="304797"/>
            </a:xfrm>
            <a:prstGeom prst="rect">
              <a:avLst/>
            </a:prstGeom>
            <a:solidFill>
              <a:srgbClr val="92D050"/>
            </a:solidFill>
            <a:ln w="28575" algn="ctr">
              <a:solidFill>
                <a:schemeClr val="tx1"/>
              </a:solidFill>
              <a:round/>
              <a:headEnd type="none" w="sm" len="sm"/>
              <a:tailEnd type="none" w="sm" len="sm"/>
            </a:ln>
          </p:spPr>
          <p:txBody>
            <a:bodyPr/>
            <a:lstStyle/>
            <a:p>
              <a:pPr defTabSz="228600"/>
              <a:r>
                <a:rPr lang="en-US" sz="1400"/>
                <a:t>message</a:t>
              </a:r>
            </a:p>
          </p:txBody>
        </p:sp>
        <p:sp>
          <p:nvSpPr>
            <p:cNvPr id="18449" name="Rectangle 14"/>
            <p:cNvSpPr>
              <a:spLocks noChangeArrowheads="1"/>
            </p:cNvSpPr>
            <p:nvPr/>
          </p:nvSpPr>
          <p:spPr bwMode="auto">
            <a:xfrm>
              <a:off x="4038524" y="4953008"/>
              <a:ext cx="1524139" cy="685792"/>
            </a:xfrm>
            <a:prstGeom prst="rect">
              <a:avLst/>
            </a:prstGeom>
            <a:solidFill>
              <a:srgbClr val="FFCC66"/>
            </a:solidFill>
            <a:ln w="28575" algn="ctr">
              <a:solidFill>
                <a:schemeClr val="tx1"/>
              </a:solidFill>
              <a:round/>
              <a:headEnd type="none" w="sm" len="sm"/>
              <a:tailEnd type="none" w="sm" len="sm"/>
            </a:ln>
          </p:spPr>
          <p:txBody>
            <a:bodyPr/>
            <a:lstStyle/>
            <a:p>
              <a:pPr algn="l" defTabSz="228600"/>
              <a:r>
                <a:rPr lang="en-US" sz="1400"/>
                <a:t>name</a:t>
              </a:r>
            </a:p>
          </p:txBody>
        </p:sp>
        <p:sp>
          <p:nvSpPr>
            <p:cNvPr id="18450" name="Rectangle 15"/>
            <p:cNvSpPr>
              <a:spLocks noChangeArrowheads="1"/>
            </p:cNvSpPr>
            <p:nvPr/>
          </p:nvSpPr>
          <p:spPr bwMode="auto">
            <a:xfrm>
              <a:off x="6172061" y="4648211"/>
              <a:ext cx="1524139" cy="304797"/>
            </a:xfrm>
            <a:prstGeom prst="rect">
              <a:avLst/>
            </a:prstGeom>
            <a:solidFill>
              <a:srgbClr val="92D050"/>
            </a:solidFill>
            <a:ln w="28575" algn="ctr">
              <a:solidFill>
                <a:schemeClr val="tx1"/>
              </a:solidFill>
              <a:round/>
              <a:headEnd type="none" w="sm" len="sm"/>
              <a:tailEnd type="none" w="sm" len="sm"/>
            </a:ln>
          </p:spPr>
          <p:txBody>
            <a:bodyPr/>
            <a:lstStyle/>
            <a:p>
              <a:pPr defTabSz="228600"/>
              <a:r>
                <a:rPr lang="en-US" sz="1400"/>
                <a:t>part</a:t>
              </a:r>
            </a:p>
          </p:txBody>
        </p:sp>
        <p:sp>
          <p:nvSpPr>
            <p:cNvPr id="18451" name="Rectangle 16"/>
            <p:cNvSpPr>
              <a:spLocks noChangeArrowheads="1"/>
            </p:cNvSpPr>
            <p:nvPr/>
          </p:nvSpPr>
          <p:spPr bwMode="auto">
            <a:xfrm>
              <a:off x="6172061" y="4953008"/>
              <a:ext cx="1524139" cy="685792"/>
            </a:xfrm>
            <a:prstGeom prst="rect">
              <a:avLst/>
            </a:prstGeom>
            <a:solidFill>
              <a:srgbClr val="FFCC66"/>
            </a:solidFill>
            <a:ln w="28575" algn="ctr">
              <a:solidFill>
                <a:schemeClr val="tx1"/>
              </a:solidFill>
              <a:round/>
              <a:headEnd type="none" w="sm" len="sm"/>
              <a:tailEnd type="none" w="sm" len="sm"/>
            </a:ln>
          </p:spPr>
          <p:txBody>
            <a:bodyPr/>
            <a:lstStyle/>
            <a:p>
              <a:pPr algn="l" defTabSz="228600"/>
              <a:r>
                <a:rPr lang="en-US" sz="1200"/>
                <a:t>name</a:t>
              </a:r>
            </a:p>
            <a:p>
              <a:pPr algn="l" defTabSz="228600"/>
              <a:r>
                <a:rPr lang="en-US" sz="1200"/>
                <a:t>element</a:t>
              </a:r>
            </a:p>
            <a:p>
              <a:pPr algn="l" defTabSz="228600"/>
              <a:r>
                <a:rPr lang="en-US" sz="1200"/>
                <a:t>type</a:t>
              </a:r>
            </a:p>
          </p:txBody>
        </p:sp>
        <p:cxnSp>
          <p:nvCxnSpPr>
            <p:cNvPr id="18452" name="Straight Arrow Connector 18"/>
            <p:cNvCxnSpPr>
              <a:cxnSpLocks noChangeShapeType="1"/>
            </p:cNvCxnSpPr>
            <p:nvPr/>
          </p:nvCxnSpPr>
          <p:spPr bwMode="auto">
            <a:xfrm flipV="1">
              <a:off x="2971755" y="1981202"/>
              <a:ext cx="1066768" cy="2"/>
            </a:xfrm>
            <a:prstGeom prst="straightConnector1">
              <a:avLst/>
            </a:prstGeom>
            <a:noFill/>
            <a:ln w="28575" algn="ctr">
              <a:solidFill>
                <a:schemeClr val="tx1"/>
              </a:solidFill>
              <a:round/>
              <a:headEnd/>
              <a:tailEnd type="triangle" w="med" len="med"/>
            </a:ln>
          </p:spPr>
        </p:cxnSp>
        <p:cxnSp>
          <p:nvCxnSpPr>
            <p:cNvPr id="18453" name="Elbow Connector 24"/>
            <p:cNvCxnSpPr>
              <a:cxnSpLocks noChangeShapeType="1"/>
              <a:stCxn id="18445" idx="1"/>
              <a:endCxn id="18446" idx="0"/>
            </p:cNvCxnSpPr>
            <p:nvPr/>
          </p:nvCxnSpPr>
          <p:spPr bwMode="auto">
            <a:xfrm rot="10800000" flipV="1">
              <a:off x="2590859" y="3543301"/>
              <a:ext cx="380896" cy="1104909"/>
            </a:xfrm>
            <a:prstGeom prst="bentConnector2">
              <a:avLst/>
            </a:prstGeom>
            <a:noFill/>
            <a:ln w="28575" algn="ctr">
              <a:solidFill>
                <a:schemeClr val="tx1"/>
              </a:solidFill>
              <a:round/>
              <a:headEnd/>
              <a:tailEnd type="triangle" w="med" len="med"/>
            </a:ln>
          </p:spPr>
        </p:cxnSp>
        <p:cxnSp>
          <p:nvCxnSpPr>
            <p:cNvPr id="18454" name="Shape 27"/>
            <p:cNvCxnSpPr>
              <a:cxnSpLocks noChangeShapeType="1"/>
              <a:stCxn id="18441" idx="1"/>
              <a:endCxn id="18444" idx="0"/>
            </p:cNvCxnSpPr>
            <p:nvPr/>
          </p:nvCxnSpPr>
          <p:spPr bwMode="auto">
            <a:xfrm rot="10800000" flipV="1">
              <a:off x="3733825" y="2095493"/>
              <a:ext cx="305012" cy="800116"/>
            </a:xfrm>
            <a:prstGeom prst="bentConnector2">
              <a:avLst/>
            </a:prstGeom>
            <a:noFill/>
            <a:ln w="28575" algn="ctr">
              <a:solidFill>
                <a:schemeClr val="tx1"/>
              </a:solidFill>
              <a:prstDash val="sysDash"/>
              <a:round/>
              <a:headEnd type="none" w="sm" len="sm"/>
              <a:tailEnd type="none" w="sm" len="sm"/>
            </a:ln>
          </p:spPr>
        </p:cxnSp>
        <p:cxnSp>
          <p:nvCxnSpPr>
            <p:cNvPr id="18455" name="Shape 30"/>
            <p:cNvCxnSpPr>
              <a:cxnSpLocks noChangeShapeType="1"/>
            </p:cNvCxnSpPr>
            <p:nvPr/>
          </p:nvCxnSpPr>
          <p:spPr bwMode="auto">
            <a:xfrm rot="10800000" flipH="1" flipV="1">
              <a:off x="5573677" y="2095493"/>
              <a:ext cx="305012" cy="800116"/>
            </a:xfrm>
            <a:prstGeom prst="bentConnector2">
              <a:avLst/>
            </a:prstGeom>
            <a:noFill/>
            <a:ln w="28575" algn="ctr">
              <a:solidFill>
                <a:schemeClr val="tx1"/>
              </a:solidFill>
              <a:prstDash val="sysDash"/>
              <a:round/>
              <a:headEnd type="none" w="sm" len="sm"/>
              <a:tailEnd type="none" w="sm" len="sm"/>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US" smtClean="0"/>
              <a:t>WSDL Interaction Scenarios</a:t>
            </a:r>
          </a:p>
        </p:txBody>
      </p:sp>
      <p:grpSp>
        <p:nvGrpSpPr>
          <p:cNvPr id="2" name="Group 43"/>
          <p:cNvGrpSpPr>
            <a:grpSpLocks/>
          </p:cNvGrpSpPr>
          <p:nvPr/>
        </p:nvGrpSpPr>
        <p:grpSpPr bwMode="auto">
          <a:xfrm>
            <a:off x="2286000" y="1371600"/>
            <a:ext cx="4572000" cy="4114800"/>
            <a:chOff x="2286000" y="1343025"/>
            <a:chExt cx="4572000" cy="4114800"/>
          </a:xfrm>
        </p:grpSpPr>
        <p:grpSp>
          <p:nvGrpSpPr>
            <p:cNvPr id="3" name="Group 41"/>
            <p:cNvGrpSpPr>
              <a:grpSpLocks/>
            </p:cNvGrpSpPr>
            <p:nvPr/>
          </p:nvGrpSpPr>
          <p:grpSpPr bwMode="auto">
            <a:xfrm>
              <a:off x="2286000" y="1343025"/>
              <a:ext cx="4572000" cy="1781175"/>
              <a:chOff x="2286000" y="1343025"/>
              <a:chExt cx="4572000" cy="1781175"/>
            </a:xfrm>
          </p:grpSpPr>
          <p:sp>
            <p:nvSpPr>
              <p:cNvPr id="19481" name="Rectangle 3"/>
              <p:cNvSpPr>
                <a:spLocks noChangeArrowheads="1"/>
              </p:cNvSpPr>
              <p:nvPr/>
            </p:nvSpPr>
            <p:spPr bwMode="auto">
              <a:xfrm>
                <a:off x="2286000" y="1676400"/>
                <a:ext cx="762000" cy="304800"/>
              </a:xfrm>
              <a:prstGeom prst="rect">
                <a:avLst/>
              </a:prstGeom>
              <a:solidFill>
                <a:srgbClr val="92D050"/>
              </a:solidFill>
              <a:ln w="28575" algn="ctr">
                <a:solidFill>
                  <a:schemeClr val="tx1"/>
                </a:solidFill>
                <a:round/>
                <a:headEnd type="none" w="sm" len="sm"/>
                <a:tailEnd type="none" w="sm" len="sm"/>
              </a:ln>
            </p:spPr>
            <p:txBody>
              <a:bodyPr anchor="ctr"/>
              <a:lstStyle/>
              <a:p>
                <a:pPr defTabSz="228600"/>
                <a:r>
                  <a:rPr lang="en-US" sz="1200"/>
                  <a:t>Client</a:t>
                </a:r>
              </a:p>
            </p:txBody>
          </p:sp>
          <p:sp>
            <p:nvSpPr>
              <p:cNvPr id="19482" name="Rectangle 4"/>
              <p:cNvSpPr>
                <a:spLocks noChangeArrowheads="1"/>
              </p:cNvSpPr>
              <p:nvPr/>
            </p:nvSpPr>
            <p:spPr bwMode="auto">
              <a:xfrm>
                <a:off x="3276600" y="1676400"/>
                <a:ext cx="762000" cy="304800"/>
              </a:xfrm>
              <a:prstGeom prst="rect">
                <a:avLst/>
              </a:prstGeom>
              <a:solidFill>
                <a:srgbClr val="92D050"/>
              </a:solidFill>
              <a:ln w="28575" algn="ctr">
                <a:solidFill>
                  <a:schemeClr val="tx1"/>
                </a:solidFill>
                <a:round/>
                <a:headEnd type="none" w="sm" len="sm"/>
                <a:tailEnd type="none" w="sm" len="sm"/>
              </a:ln>
            </p:spPr>
            <p:txBody>
              <a:bodyPr anchor="ctr"/>
              <a:lstStyle/>
              <a:p>
                <a:pPr defTabSz="228600"/>
                <a:r>
                  <a:rPr lang="en-US" sz="1200"/>
                  <a:t>Service</a:t>
                </a:r>
              </a:p>
            </p:txBody>
          </p:sp>
          <p:cxnSp>
            <p:nvCxnSpPr>
              <p:cNvPr id="19483" name="Straight Connector 6"/>
              <p:cNvCxnSpPr>
                <a:cxnSpLocks noChangeShapeType="1"/>
              </p:cNvCxnSpPr>
              <p:nvPr/>
            </p:nvCxnSpPr>
            <p:spPr bwMode="auto">
              <a:xfrm>
                <a:off x="2667000" y="1981200"/>
                <a:ext cx="0" cy="1143000"/>
              </a:xfrm>
              <a:prstGeom prst="line">
                <a:avLst/>
              </a:prstGeom>
              <a:noFill/>
              <a:ln w="28575" algn="ctr">
                <a:solidFill>
                  <a:schemeClr val="tx1"/>
                </a:solidFill>
                <a:prstDash val="sysDash"/>
                <a:round/>
                <a:headEnd type="none" w="sm" len="sm"/>
                <a:tailEnd type="none" w="sm" len="sm"/>
              </a:ln>
            </p:spPr>
          </p:cxnSp>
          <p:cxnSp>
            <p:nvCxnSpPr>
              <p:cNvPr id="19484" name="Straight Connector 7"/>
              <p:cNvCxnSpPr>
                <a:cxnSpLocks noChangeShapeType="1"/>
              </p:cNvCxnSpPr>
              <p:nvPr/>
            </p:nvCxnSpPr>
            <p:spPr bwMode="auto">
              <a:xfrm>
                <a:off x="3657600" y="1981200"/>
                <a:ext cx="0" cy="1143000"/>
              </a:xfrm>
              <a:prstGeom prst="line">
                <a:avLst/>
              </a:prstGeom>
              <a:noFill/>
              <a:ln w="28575" algn="ctr">
                <a:solidFill>
                  <a:schemeClr val="tx1"/>
                </a:solidFill>
                <a:prstDash val="sysDash"/>
                <a:round/>
                <a:headEnd type="none" w="sm" len="sm"/>
                <a:tailEnd type="none" w="sm" len="sm"/>
              </a:ln>
            </p:spPr>
          </p:cxnSp>
          <p:sp>
            <p:nvSpPr>
              <p:cNvPr id="19485" name="Rectangle 8"/>
              <p:cNvSpPr>
                <a:spLocks noChangeArrowheads="1"/>
              </p:cNvSpPr>
              <p:nvPr/>
            </p:nvSpPr>
            <p:spPr bwMode="auto">
              <a:xfrm>
                <a:off x="2590800" y="2209800"/>
                <a:ext cx="152400" cy="381000"/>
              </a:xfrm>
              <a:prstGeom prst="rect">
                <a:avLst/>
              </a:prstGeom>
              <a:solidFill>
                <a:srgbClr val="FFCC66"/>
              </a:solidFill>
              <a:ln w="28575" algn="ctr">
                <a:solidFill>
                  <a:schemeClr val="tx1"/>
                </a:solidFill>
                <a:round/>
                <a:headEnd type="none" w="sm" len="sm"/>
                <a:tailEnd type="none" w="sm" len="sm"/>
              </a:ln>
            </p:spPr>
            <p:txBody>
              <a:bodyPr/>
              <a:lstStyle/>
              <a:p>
                <a:pPr defTabSz="228600"/>
                <a:endParaRPr lang="en-US"/>
              </a:p>
            </p:txBody>
          </p:sp>
          <p:sp>
            <p:nvSpPr>
              <p:cNvPr id="19486" name="Rectangle 9"/>
              <p:cNvSpPr>
                <a:spLocks noChangeArrowheads="1"/>
              </p:cNvSpPr>
              <p:nvPr/>
            </p:nvSpPr>
            <p:spPr bwMode="auto">
              <a:xfrm>
                <a:off x="3581400" y="2209800"/>
                <a:ext cx="152400" cy="228600"/>
              </a:xfrm>
              <a:prstGeom prst="rect">
                <a:avLst/>
              </a:prstGeom>
              <a:solidFill>
                <a:srgbClr val="FFCC66"/>
              </a:solidFill>
              <a:ln w="28575" algn="ctr">
                <a:solidFill>
                  <a:schemeClr val="tx1"/>
                </a:solidFill>
                <a:round/>
                <a:headEnd type="none" w="sm" len="sm"/>
                <a:tailEnd type="none" w="sm" len="sm"/>
              </a:ln>
            </p:spPr>
            <p:txBody>
              <a:bodyPr/>
              <a:lstStyle/>
              <a:p>
                <a:pPr defTabSz="228600"/>
                <a:endParaRPr lang="en-US"/>
              </a:p>
            </p:txBody>
          </p:sp>
          <p:cxnSp>
            <p:nvCxnSpPr>
              <p:cNvPr id="19487" name="Straight Arrow Connector 11"/>
              <p:cNvCxnSpPr>
                <a:cxnSpLocks noChangeShapeType="1"/>
              </p:cNvCxnSpPr>
              <p:nvPr/>
            </p:nvCxnSpPr>
            <p:spPr bwMode="auto">
              <a:xfrm>
                <a:off x="2743200" y="2257425"/>
                <a:ext cx="822960" cy="0"/>
              </a:xfrm>
              <a:prstGeom prst="straightConnector1">
                <a:avLst/>
              </a:prstGeom>
              <a:noFill/>
              <a:ln w="28575" algn="ctr">
                <a:solidFill>
                  <a:schemeClr val="tx1"/>
                </a:solidFill>
                <a:round/>
                <a:headEnd/>
                <a:tailEnd type="triangle" w="med" len="med"/>
              </a:ln>
            </p:spPr>
          </p:cxnSp>
          <p:sp>
            <p:nvSpPr>
              <p:cNvPr id="19488" name="Rectangle 12"/>
              <p:cNvSpPr>
                <a:spLocks noChangeArrowheads="1"/>
              </p:cNvSpPr>
              <p:nvPr/>
            </p:nvSpPr>
            <p:spPr bwMode="auto">
              <a:xfrm>
                <a:off x="2743200" y="1343025"/>
                <a:ext cx="825867" cy="276999"/>
              </a:xfrm>
              <a:prstGeom prst="rect">
                <a:avLst/>
              </a:prstGeom>
              <a:noFill/>
              <a:ln w="9525">
                <a:noFill/>
                <a:miter lim="800000"/>
                <a:headEnd/>
                <a:tailEnd/>
              </a:ln>
            </p:spPr>
            <p:txBody>
              <a:bodyPr wrap="none">
                <a:spAutoFit/>
              </a:bodyPr>
              <a:lstStyle/>
              <a:p>
                <a:pPr defTabSz="228600"/>
                <a:r>
                  <a:rPr lang="en-US" sz="1200" b="1">
                    <a:solidFill>
                      <a:srgbClr val="000000"/>
                    </a:solidFill>
                  </a:rPr>
                  <a:t>One-way</a:t>
                </a:r>
              </a:p>
            </p:txBody>
          </p:sp>
          <p:sp>
            <p:nvSpPr>
              <p:cNvPr id="19489" name="Rectangle 13"/>
              <p:cNvSpPr>
                <a:spLocks noChangeArrowheads="1"/>
              </p:cNvSpPr>
              <p:nvPr/>
            </p:nvSpPr>
            <p:spPr bwMode="auto">
              <a:xfrm>
                <a:off x="5105400" y="1676400"/>
                <a:ext cx="762000" cy="304800"/>
              </a:xfrm>
              <a:prstGeom prst="rect">
                <a:avLst/>
              </a:prstGeom>
              <a:solidFill>
                <a:srgbClr val="92D050"/>
              </a:solidFill>
              <a:ln w="28575" algn="ctr">
                <a:solidFill>
                  <a:schemeClr val="tx1"/>
                </a:solidFill>
                <a:round/>
                <a:headEnd type="none" w="sm" len="sm"/>
                <a:tailEnd type="none" w="sm" len="sm"/>
              </a:ln>
            </p:spPr>
            <p:txBody>
              <a:bodyPr anchor="ctr"/>
              <a:lstStyle/>
              <a:p>
                <a:pPr defTabSz="228600"/>
                <a:r>
                  <a:rPr lang="en-US" sz="1200"/>
                  <a:t>Client</a:t>
                </a:r>
              </a:p>
            </p:txBody>
          </p:sp>
          <p:sp>
            <p:nvSpPr>
              <p:cNvPr id="19490" name="Rectangle 14"/>
              <p:cNvSpPr>
                <a:spLocks noChangeArrowheads="1"/>
              </p:cNvSpPr>
              <p:nvPr/>
            </p:nvSpPr>
            <p:spPr bwMode="auto">
              <a:xfrm>
                <a:off x="6096000" y="1676400"/>
                <a:ext cx="762000" cy="304800"/>
              </a:xfrm>
              <a:prstGeom prst="rect">
                <a:avLst/>
              </a:prstGeom>
              <a:solidFill>
                <a:srgbClr val="92D050"/>
              </a:solidFill>
              <a:ln w="28575" algn="ctr">
                <a:solidFill>
                  <a:schemeClr val="tx1"/>
                </a:solidFill>
                <a:round/>
                <a:headEnd type="none" w="sm" len="sm"/>
                <a:tailEnd type="none" w="sm" len="sm"/>
              </a:ln>
            </p:spPr>
            <p:txBody>
              <a:bodyPr anchor="ctr"/>
              <a:lstStyle/>
              <a:p>
                <a:pPr defTabSz="228600"/>
                <a:r>
                  <a:rPr lang="en-US" sz="1200"/>
                  <a:t>Service</a:t>
                </a:r>
              </a:p>
            </p:txBody>
          </p:sp>
          <p:cxnSp>
            <p:nvCxnSpPr>
              <p:cNvPr id="19491" name="Straight Connector 15"/>
              <p:cNvCxnSpPr>
                <a:cxnSpLocks noChangeShapeType="1"/>
              </p:cNvCxnSpPr>
              <p:nvPr/>
            </p:nvCxnSpPr>
            <p:spPr bwMode="auto">
              <a:xfrm>
                <a:off x="5486400" y="1981200"/>
                <a:ext cx="0" cy="1143000"/>
              </a:xfrm>
              <a:prstGeom prst="line">
                <a:avLst/>
              </a:prstGeom>
              <a:noFill/>
              <a:ln w="28575" algn="ctr">
                <a:solidFill>
                  <a:schemeClr val="tx1"/>
                </a:solidFill>
                <a:prstDash val="sysDash"/>
                <a:round/>
                <a:headEnd type="none" w="sm" len="sm"/>
                <a:tailEnd type="none" w="sm" len="sm"/>
              </a:ln>
            </p:spPr>
          </p:cxnSp>
          <p:cxnSp>
            <p:nvCxnSpPr>
              <p:cNvPr id="19492" name="Straight Connector 16"/>
              <p:cNvCxnSpPr>
                <a:cxnSpLocks noChangeShapeType="1"/>
              </p:cNvCxnSpPr>
              <p:nvPr/>
            </p:nvCxnSpPr>
            <p:spPr bwMode="auto">
              <a:xfrm>
                <a:off x="6477000" y="1981200"/>
                <a:ext cx="0" cy="1143000"/>
              </a:xfrm>
              <a:prstGeom prst="line">
                <a:avLst/>
              </a:prstGeom>
              <a:noFill/>
              <a:ln w="28575" algn="ctr">
                <a:solidFill>
                  <a:schemeClr val="tx1"/>
                </a:solidFill>
                <a:prstDash val="sysDash"/>
                <a:round/>
                <a:headEnd type="none" w="sm" len="sm"/>
                <a:tailEnd type="none" w="sm" len="sm"/>
              </a:ln>
            </p:spPr>
          </p:cxnSp>
          <p:sp>
            <p:nvSpPr>
              <p:cNvPr id="19493" name="Rectangle 17"/>
              <p:cNvSpPr>
                <a:spLocks noChangeArrowheads="1"/>
              </p:cNvSpPr>
              <p:nvPr/>
            </p:nvSpPr>
            <p:spPr bwMode="auto">
              <a:xfrm>
                <a:off x="5410200" y="2209800"/>
                <a:ext cx="152400" cy="609600"/>
              </a:xfrm>
              <a:prstGeom prst="rect">
                <a:avLst/>
              </a:prstGeom>
              <a:solidFill>
                <a:srgbClr val="FFCC66"/>
              </a:solidFill>
              <a:ln w="28575" algn="ctr">
                <a:solidFill>
                  <a:schemeClr val="tx1"/>
                </a:solidFill>
                <a:round/>
                <a:headEnd type="none" w="sm" len="sm"/>
                <a:tailEnd type="none" w="sm" len="sm"/>
              </a:ln>
            </p:spPr>
            <p:txBody>
              <a:bodyPr/>
              <a:lstStyle/>
              <a:p>
                <a:pPr defTabSz="228600"/>
                <a:endParaRPr lang="en-US"/>
              </a:p>
            </p:txBody>
          </p:sp>
          <p:sp>
            <p:nvSpPr>
              <p:cNvPr id="19494" name="Rectangle 18"/>
              <p:cNvSpPr>
                <a:spLocks noChangeArrowheads="1"/>
              </p:cNvSpPr>
              <p:nvPr/>
            </p:nvSpPr>
            <p:spPr bwMode="auto">
              <a:xfrm>
                <a:off x="6400800" y="2209800"/>
                <a:ext cx="152400" cy="457200"/>
              </a:xfrm>
              <a:prstGeom prst="rect">
                <a:avLst/>
              </a:prstGeom>
              <a:solidFill>
                <a:srgbClr val="FFCC66"/>
              </a:solidFill>
              <a:ln w="28575" algn="ctr">
                <a:solidFill>
                  <a:schemeClr val="tx1"/>
                </a:solidFill>
                <a:round/>
                <a:headEnd type="none" w="sm" len="sm"/>
                <a:tailEnd type="none" w="sm" len="sm"/>
              </a:ln>
            </p:spPr>
            <p:txBody>
              <a:bodyPr/>
              <a:lstStyle/>
              <a:p>
                <a:pPr defTabSz="228600"/>
                <a:endParaRPr lang="en-US"/>
              </a:p>
            </p:txBody>
          </p:sp>
          <p:cxnSp>
            <p:nvCxnSpPr>
              <p:cNvPr id="19495" name="Straight Arrow Connector 19"/>
              <p:cNvCxnSpPr>
                <a:cxnSpLocks noChangeShapeType="1"/>
              </p:cNvCxnSpPr>
              <p:nvPr/>
            </p:nvCxnSpPr>
            <p:spPr bwMode="auto">
              <a:xfrm>
                <a:off x="5562600" y="2257425"/>
                <a:ext cx="822960" cy="0"/>
              </a:xfrm>
              <a:prstGeom prst="straightConnector1">
                <a:avLst/>
              </a:prstGeom>
              <a:noFill/>
              <a:ln w="28575" algn="ctr">
                <a:solidFill>
                  <a:schemeClr val="tx1"/>
                </a:solidFill>
                <a:round/>
                <a:headEnd/>
                <a:tailEnd type="triangle" w="med" len="med"/>
              </a:ln>
            </p:spPr>
          </p:cxnSp>
          <p:sp>
            <p:nvSpPr>
              <p:cNvPr id="19496" name="Rectangle 20"/>
              <p:cNvSpPr>
                <a:spLocks noChangeArrowheads="1"/>
              </p:cNvSpPr>
              <p:nvPr/>
            </p:nvSpPr>
            <p:spPr bwMode="auto">
              <a:xfrm>
                <a:off x="5191506" y="1343025"/>
                <a:ext cx="1568058" cy="276999"/>
              </a:xfrm>
              <a:prstGeom prst="rect">
                <a:avLst/>
              </a:prstGeom>
              <a:noFill/>
              <a:ln w="9525">
                <a:noFill/>
                <a:miter lim="800000"/>
                <a:headEnd/>
                <a:tailEnd/>
              </a:ln>
            </p:spPr>
            <p:txBody>
              <a:bodyPr wrap="none">
                <a:spAutoFit/>
              </a:bodyPr>
              <a:lstStyle/>
              <a:p>
                <a:pPr defTabSz="228600"/>
                <a:r>
                  <a:rPr lang="en-US" sz="1200" b="1">
                    <a:solidFill>
                      <a:srgbClr val="000000"/>
                    </a:solidFill>
                  </a:rPr>
                  <a:t>Request/Response</a:t>
                </a:r>
              </a:p>
            </p:txBody>
          </p:sp>
          <p:cxnSp>
            <p:nvCxnSpPr>
              <p:cNvPr id="19497" name="Straight Arrow Connector 37"/>
              <p:cNvCxnSpPr>
                <a:cxnSpLocks noChangeShapeType="1"/>
              </p:cNvCxnSpPr>
              <p:nvPr/>
            </p:nvCxnSpPr>
            <p:spPr bwMode="auto">
              <a:xfrm flipH="1">
                <a:off x="5562600" y="2514600"/>
                <a:ext cx="822960" cy="0"/>
              </a:xfrm>
              <a:prstGeom prst="straightConnector1">
                <a:avLst/>
              </a:prstGeom>
              <a:noFill/>
              <a:ln w="28575" algn="ctr">
                <a:solidFill>
                  <a:schemeClr val="tx1"/>
                </a:solidFill>
                <a:round/>
                <a:headEnd/>
                <a:tailEnd type="triangle" w="med" len="med"/>
              </a:ln>
            </p:spPr>
          </p:cxnSp>
        </p:grpSp>
        <p:grpSp>
          <p:nvGrpSpPr>
            <p:cNvPr id="4" name="Group 42"/>
            <p:cNvGrpSpPr>
              <a:grpSpLocks/>
            </p:cNvGrpSpPr>
            <p:nvPr/>
          </p:nvGrpSpPr>
          <p:grpSpPr bwMode="auto">
            <a:xfrm>
              <a:off x="2286000" y="3657600"/>
              <a:ext cx="4572000" cy="1800225"/>
              <a:chOff x="2286000" y="4124325"/>
              <a:chExt cx="4572000" cy="1800225"/>
            </a:xfrm>
          </p:grpSpPr>
          <p:sp>
            <p:nvSpPr>
              <p:cNvPr id="19462" name="Rectangle 21"/>
              <p:cNvSpPr>
                <a:spLocks noChangeArrowheads="1"/>
              </p:cNvSpPr>
              <p:nvPr/>
            </p:nvSpPr>
            <p:spPr bwMode="auto">
              <a:xfrm>
                <a:off x="5105400" y="4457700"/>
                <a:ext cx="762000" cy="304800"/>
              </a:xfrm>
              <a:prstGeom prst="rect">
                <a:avLst/>
              </a:prstGeom>
              <a:solidFill>
                <a:srgbClr val="92D050"/>
              </a:solidFill>
              <a:ln w="28575" algn="ctr">
                <a:solidFill>
                  <a:schemeClr val="tx1"/>
                </a:solidFill>
                <a:round/>
                <a:headEnd type="none" w="sm" len="sm"/>
                <a:tailEnd type="none" w="sm" len="sm"/>
              </a:ln>
            </p:spPr>
            <p:txBody>
              <a:bodyPr anchor="ctr"/>
              <a:lstStyle/>
              <a:p>
                <a:pPr defTabSz="228600"/>
                <a:r>
                  <a:rPr lang="en-US" sz="1200"/>
                  <a:t>Client</a:t>
                </a:r>
              </a:p>
            </p:txBody>
          </p:sp>
          <p:sp>
            <p:nvSpPr>
              <p:cNvPr id="19463" name="Rectangle 22"/>
              <p:cNvSpPr>
                <a:spLocks noChangeArrowheads="1"/>
              </p:cNvSpPr>
              <p:nvPr/>
            </p:nvSpPr>
            <p:spPr bwMode="auto">
              <a:xfrm>
                <a:off x="6096000" y="4457700"/>
                <a:ext cx="762000" cy="304800"/>
              </a:xfrm>
              <a:prstGeom prst="rect">
                <a:avLst/>
              </a:prstGeom>
              <a:solidFill>
                <a:srgbClr val="92D050"/>
              </a:solidFill>
              <a:ln w="28575" algn="ctr">
                <a:solidFill>
                  <a:schemeClr val="tx1"/>
                </a:solidFill>
                <a:round/>
                <a:headEnd type="none" w="sm" len="sm"/>
                <a:tailEnd type="none" w="sm" len="sm"/>
              </a:ln>
            </p:spPr>
            <p:txBody>
              <a:bodyPr anchor="ctr"/>
              <a:lstStyle/>
              <a:p>
                <a:pPr defTabSz="228600"/>
                <a:r>
                  <a:rPr lang="en-US" sz="1200"/>
                  <a:t>Service</a:t>
                </a:r>
              </a:p>
            </p:txBody>
          </p:sp>
          <p:cxnSp>
            <p:nvCxnSpPr>
              <p:cNvPr id="19464" name="Straight Connector 23"/>
              <p:cNvCxnSpPr>
                <a:cxnSpLocks noChangeShapeType="1"/>
              </p:cNvCxnSpPr>
              <p:nvPr/>
            </p:nvCxnSpPr>
            <p:spPr bwMode="auto">
              <a:xfrm>
                <a:off x="5486400" y="4762500"/>
                <a:ext cx="0" cy="1143000"/>
              </a:xfrm>
              <a:prstGeom prst="line">
                <a:avLst/>
              </a:prstGeom>
              <a:noFill/>
              <a:ln w="28575" algn="ctr">
                <a:solidFill>
                  <a:schemeClr val="tx1"/>
                </a:solidFill>
                <a:prstDash val="sysDash"/>
                <a:round/>
                <a:headEnd type="none" w="sm" len="sm"/>
                <a:tailEnd type="none" w="sm" len="sm"/>
              </a:ln>
            </p:spPr>
          </p:cxnSp>
          <p:cxnSp>
            <p:nvCxnSpPr>
              <p:cNvPr id="19465" name="Straight Connector 24"/>
              <p:cNvCxnSpPr>
                <a:cxnSpLocks noChangeShapeType="1"/>
              </p:cNvCxnSpPr>
              <p:nvPr/>
            </p:nvCxnSpPr>
            <p:spPr bwMode="auto">
              <a:xfrm>
                <a:off x="6477000" y="4762500"/>
                <a:ext cx="0" cy="1143000"/>
              </a:xfrm>
              <a:prstGeom prst="line">
                <a:avLst/>
              </a:prstGeom>
              <a:noFill/>
              <a:ln w="28575" algn="ctr">
                <a:solidFill>
                  <a:schemeClr val="tx1"/>
                </a:solidFill>
                <a:prstDash val="sysDash"/>
                <a:round/>
                <a:headEnd type="none" w="sm" len="sm"/>
                <a:tailEnd type="none" w="sm" len="sm"/>
              </a:ln>
            </p:spPr>
          </p:cxnSp>
          <p:sp>
            <p:nvSpPr>
              <p:cNvPr id="19466" name="Rectangle 25"/>
              <p:cNvSpPr>
                <a:spLocks noChangeArrowheads="1"/>
              </p:cNvSpPr>
              <p:nvPr/>
            </p:nvSpPr>
            <p:spPr bwMode="auto">
              <a:xfrm>
                <a:off x="5410200" y="4991100"/>
                <a:ext cx="152400" cy="266700"/>
              </a:xfrm>
              <a:prstGeom prst="rect">
                <a:avLst/>
              </a:prstGeom>
              <a:solidFill>
                <a:srgbClr val="FFCC66"/>
              </a:solidFill>
              <a:ln w="28575" algn="ctr">
                <a:solidFill>
                  <a:schemeClr val="tx1"/>
                </a:solidFill>
                <a:round/>
                <a:headEnd type="none" w="sm" len="sm"/>
                <a:tailEnd type="none" w="sm" len="sm"/>
              </a:ln>
            </p:spPr>
            <p:txBody>
              <a:bodyPr/>
              <a:lstStyle/>
              <a:p>
                <a:pPr defTabSz="228600"/>
                <a:endParaRPr lang="en-US"/>
              </a:p>
            </p:txBody>
          </p:sp>
          <p:sp>
            <p:nvSpPr>
              <p:cNvPr id="19467" name="Rectangle 26"/>
              <p:cNvSpPr>
                <a:spLocks noChangeArrowheads="1"/>
              </p:cNvSpPr>
              <p:nvPr/>
            </p:nvSpPr>
            <p:spPr bwMode="auto">
              <a:xfrm>
                <a:off x="6400800" y="4991100"/>
                <a:ext cx="152400" cy="419100"/>
              </a:xfrm>
              <a:prstGeom prst="rect">
                <a:avLst/>
              </a:prstGeom>
              <a:solidFill>
                <a:srgbClr val="FFCC66"/>
              </a:solidFill>
              <a:ln w="28575" algn="ctr">
                <a:solidFill>
                  <a:schemeClr val="tx1"/>
                </a:solidFill>
                <a:round/>
                <a:headEnd type="none" w="sm" len="sm"/>
                <a:tailEnd type="none" w="sm" len="sm"/>
              </a:ln>
            </p:spPr>
            <p:txBody>
              <a:bodyPr/>
              <a:lstStyle/>
              <a:p>
                <a:pPr defTabSz="228600"/>
                <a:endParaRPr lang="en-US"/>
              </a:p>
            </p:txBody>
          </p:sp>
          <p:cxnSp>
            <p:nvCxnSpPr>
              <p:cNvPr id="19468" name="Straight Arrow Connector 27"/>
              <p:cNvCxnSpPr>
                <a:cxnSpLocks noChangeShapeType="1"/>
              </p:cNvCxnSpPr>
              <p:nvPr/>
            </p:nvCxnSpPr>
            <p:spPr bwMode="auto">
              <a:xfrm flipH="1">
                <a:off x="5562600" y="5038725"/>
                <a:ext cx="822960" cy="0"/>
              </a:xfrm>
              <a:prstGeom prst="straightConnector1">
                <a:avLst/>
              </a:prstGeom>
              <a:noFill/>
              <a:ln w="28575" algn="ctr">
                <a:solidFill>
                  <a:schemeClr val="tx1"/>
                </a:solidFill>
                <a:round/>
                <a:headEnd/>
                <a:tailEnd type="triangle" w="med" len="med"/>
              </a:ln>
            </p:spPr>
          </p:cxnSp>
          <p:sp>
            <p:nvSpPr>
              <p:cNvPr id="19469" name="Rectangle 28"/>
              <p:cNvSpPr>
                <a:spLocks noChangeArrowheads="1"/>
              </p:cNvSpPr>
              <p:nvPr/>
            </p:nvSpPr>
            <p:spPr bwMode="auto">
              <a:xfrm>
                <a:off x="5459209" y="4124325"/>
                <a:ext cx="1032655" cy="276999"/>
              </a:xfrm>
              <a:prstGeom prst="rect">
                <a:avLst/>
              </a:prstGeom>
              <a:noFill/>
              <a:ln w="9525">
                <a:noFill/>
                <a:miter lim="800000"/>
                <a:headEnd/>
                <a:tailEnd/>
              </a:ln>
            </p:spPr>
            <p:txBody>
              <a:bodyPr wrap="none">
                <a:spAutoFit/>
              </a:bodyPr>
              <a:lstStyle/>
              <a:p>
                <a:pPr defTabSz="228600"/>
                <a:r>
                  <a:rPr lang="en-US" sz="1200" b="1">
                    <a:solidFill>
                      <a:srgbClr val="000000"/>
                    </a:solidFill>
                  </a:rPr>
                  <a:t>Notification</a:t>
                </a:r>
              </a:p>
            </p:txBody>
          </p:sp>
          <p:sp>
            <p:nvSpPr>
              <p:cNvPr id="19470" name="Rectangle 29"/>
              <p:cNvSpPr>
                <a:spLocks noChangeArrowheads="1"/>
              </p:cNvSpPr>
              <p:nvPr/>
            </p:nvSpPr>
            <p:spPr bwMode="auto">
              <a:xfrm>
                <a:off x="2286000" y="4476750"/>
                <a:ext cx="762000" cy="304800"/>
              </a:xfrm>
              <a:prstGeom prst="rect">
                <a:avLst/>
              </a:prstGeom>
              <a:solidFill>
                <a:srgbClr val="92D050"/>
              </a:solidFill>
              <a:ln w="28575" algn="ctr">
                <a:solidFill>
                  <a:schemeClr val="tx1"/>
                </a:solidFill>
                <a:round/>
                <a:headEnd type="none" w="sm" len="sm"/>
                <a:tailEnd type="none" w="sm" len="sm"/>
              </a:ln>
            </p:spPr>
            <p:txBody>
              <a:bodyPr anchor="ctr"/>
              <a:lstStyle/>
              <a:p>
                <a:pPr defTabSz="228600"/>
                <a:r>
                  <a:rPr lang="en-US" sz="1200"/>
                  <a:t>Client</a:t>
                </a:r>
              </a:p>
            </p:txBody>
          </p:sp>
          <p:sp>
            <p:nvSpPr>
              <p:cNvPr id="19471" name="Rectangle 30"/>
              <p:cNvSpPr>
                <a:spLocks noChangeArrowheads="1"/>
              </p:cNvSpPr>
              <p:nvPr/>
            </p:nvSpPr>
            <p:spPr bwMode="auto">
              <a:xfrm>
                <a:off x="3276600" y="4476750"/>
                <a:ext cx="762000" cy="304800"/>
              </a:xfrm>
              <a:prstGeom prst="rect">
                <a:avLst/>
              </a:prstGeom>
              <a:solidFill>
                <a:srgbClr val="92D050"/>
              </a:solidFill>
              <a:ln w="28575" algn="ctr">
                <a:solidFill>
                  <a:schemeClr val="tx1"/>
                </a:solidFill>
                <a:round/>
                <a:headEnd type="none" w="sm" len="sm"/>
                <a:tailEnd type="none" w="sm" len="sm"/>
              </a:ln>
            </p:spPr>
            <p:txBody>
              <a:bodyPr anchor="ctr"/>
              <a:lstStyle/>
              <a:p>
                <a:pPr defTabSz="228600"/>
                <a:r>
                  <a:rPr lang="en-US" sz="1200"/>
                  <a:t>Service</a:t>
                </a:r>
              </a:p>
            </p:txBody>
          </p:sp>
          <p:cxnSp>
            <p:nvCxnSpPr>
              <p:cNvPr id="19472" name="Straight Connector 31"/>
              <p:cNvCxnSpPr>
                <a:cxnSpLocks noChangeShapeType="1"/>
              </p:cNvCxnSpPr>
              <p:nvPr/>
            </p:nvCxnSpPr>
            <p:spPr bwMode="auto">
              <a:xfrm>
                <a:off x="2667000" y="4781550"/>
                <a:ext cx="0" cy="1143000"/>
              </a:xfrm>
              <a:prstGeom prst="line">
                <a:avLst/>
              </a:prstGeom>
              <a:noFill/>
              <a:ln w="28575" algn="ctr">
                <a:solidFill>
                  <a:schemeClr val="tx1"/>
                </a:solidFill>
                <a:prstDash val="sysDash"/>
                <a:round/>
                <a:headEnd type="none" w="sm" len="sm"/>
                <a:tailEnd type="none" w="sm" len="sm"/>
              </a:ln>
            </p:spPr>
          </p:cxnSp>
          <p:cxnSp>
            <p:nvCxnSpPr>
              <p:cNvPr id="19473" name="Straight Connector 32"/>
              <p:cNvCxnSpPr>
                <a:cxnSpLocks noChangeShapeType="1"/>
              </p:cNvCxnSpPr>
              <p:nvPr/>
            </p:nvCxnSpPr>
            <p:spPr bwMode="auto">
              <a:xfrm>
                <a:off x="3657600" y="4781550"/>
                <a:ext cx="0" cy="1143000"/>
              </a:xfrm>
              <a:prstGeom prst="line">
                <a:avLst/>
              </a:prstGeom>
              <a:noFill/>
              <a:ln w="28575" algn="ctr">
                <a:solidFill>
                  <a:schemeClr val="tx1"/>
                </a:solidFill>
                <a:prstDash val="sysDash"/>
                <a:round/>
                <a:headEnd type="none" w="sm" len="sm"/>
                <a:tailEnd type="none" w="sm" len="sm"/>
              </a:ln>
            </p:spPr>
          </p:cxnSp>
          <p:sp>
            <p:nvSpPr>
              <p:cNvPr id="19474" name="Rectangle 33"/>
              <p:cNvSpPr>
                <a:spLocks noChangeArrowheads="1"/>
              </p:cNvSpPr>
              <p:nvPr/>
            </p:nvSpPr>
            <p:spPr bwMode="auto">
              <a:xfrm>
                <a:off x="2590800" y="5010150"/>
                <a:ext cx="152400" cy="381000"/>
              </a:xfrm>
              <a:prstGeom prst="rect">
                <a:avLst/>
              </a:prstGeom>
              <a:solidFill>
                <a:srgbClr val="FFCC66"/>
              </a:solidFill>
              <a:ln w="28575" algn="ctr">
                <a:solidFill>
                  <a:schemeClr val="tx1"/>
                </a:solidFill>
                <a:round/>
                <a:headEnd type="none" w="sm" len="sm"/>
                <a:tailEnd type="none" w="sm" len="sm"/>
              </a:ln>
            </p:spPr>
            <p:txBody>
              <a:bodyPr/>
              <a:lstStyle/>
              <a:p>
                <a:pPr defTabSz="228600"/>
                <a:endParaRPr lang="en-US"/>
              </a:p>
            </p:txBody>
          </p:sp>
          <p:sp>
            <p:nvSpPr>
              <p:cNvPr id="19475" name="Rectangle 34"/>
              <p:cNvSpPr>
                <a:spLocks noChangeArrowheads="1"/>
              </p:cNvSpPr>
              <p:nvPr/>
            </p:nvSpPr>
            <p:spPr bwMode="auto">
              <a:xfrm>
                <a:off x="3581400" y="5010150"/>
                <a:ext cx="152400" cy="228600"/>
              </a:xfrm>
              <a:prstGeom prst="rect">
                <a:avLst/>
              </a:prstGeom>
              <a:solidFill>
                <a:srgbClr val="FFCC66"/>
              </a:solidFill>
              <a:ln w="28575" algn="ctr">
                <a:solidFill>
                  <a:schemeClr val="tx1"/>
                </a:solidFill>
                <a:round/>
                <a:headEnd type="none" w="sm" len="sm"/>
                <a:tailEnd type="none" w="sm" len="sm"/>
              </a:ln>
            </p:spPr>
            <p:txBody>
              <a:bodyPr/>
              <a:lstStyle/>
              <a:p>
                <a:pPr defTabSz="228600"/>
                <a:endParaRPr lang="en-US"/>
              </a:p>
            </p:txBody>
          </p:sp>
          <p:cxnSp>
            <p:nvCxnSpPr>
              <p:cNvPr id="19476" name="Straight Arrow Connector 35"/>
              <p:cNvCxnSpPr>
                <a:cxnSpLocks noChangeShapeType="1"/>
              </p:cNvCxnSpPr>
              <p:nvPr/>
            </p:nvCxnSpPr>
            <p:spPr bwMode="auto">
              <a:xfrm flipH="1">
                <a:off x="2743200" y="5057775"/>
                <a:ext cx="822960" cy="0"/>
              </a:xfrm>
              <a:prstGeom prst="straightConnector1">
                <a:avLst/>
              </a:prstGeom>
              <a:noFill/>
              <a:ln w="28575" algn="ctr">
                <a:solidFill>
                  <a:schemeClr val="tx1"/>
                </a:solidFill>
                <a:round/>
                <a:headEnd/>
                <a:tailEnd type="triangle" w="med" len="med"/>
              </a:ln>
            </p:spPr>
          </p:cxnSp>
          <p:sp>
            <p:nvSpPr>
              <p:cNvPr id="19477" name="Rectangle 36"/>
              <p:cNvSpPr>
                <a:spLocks noChangeArrowheads="1"/>
              </p:cNvSpPr>
              <p:nvPr/>
            </p:nvSpPr>
            <p:spPr bwMode="auto">
              <a:xfrm>
                <a:off x="2443440" y="4143375"/>
                <a:ext cx="1425390" cy="276999"/>
              </a:xfrm>
              <a:prstGeom prst="rect">
                <a:avLst/>
              </a:prstGeom>
              <a:noFill/>
              <a:ln w="9525">
                <a:noFill/>
                <a:miter lim="800000"/>
                <a:headEnd/>
                <a:tailEnd/>
              </a:ln>
            </p:spPr>
            <p:txBody>
              <a:bodyPr wrap="none">
                <a:spAutoFit/>
              </a:bodyPr>
              <a:lstStyle/>
              <a:p>
                <a:pPr defTabSz="228600"/>
                <a:r>
                  <a:rPr lang="en-US" sz="1200" b="1">
                    <a:solidFill>
                      <a:srgbClr val="000000"/>
                    </a:solidFill>
                  </a:rPr>
                  <a:t>Solicit/Response</a:t>
                </a:r>
              </a:p>
            </p:txBody>
          </p:sp>
          <p:sp>
            <p:nvSpPr>
              <p:cNvPr id="19478" name="Rectangle 38"/>
              <p:cNvSpPr>
                <a:spLocks noChangeArrowheads="1"/>
              </p:cNvSpPr>
              <p:nvPr/>
            </p:nvSpPr>
            <p:spPr bwMode="auto">
              <a:xfrm>
                <a:off x="3581400" y="5410200"/>
                <a:ext cx="152400" cy="381000"/>
              </a:xfrm>
              <a:prstGeom prst="rect">
                <a:avLst/>
              </a:prstGeom>
              <a:solidFill>
                <a:srgbClr val="FFCC66"/>
              </a:solidFill>
              <a:ln w="28575" algn="ctr">
                <a:solidFill>
                  <a:schemeClr val="tx1"/>
                </a:solidFill>
                <a:round/>
                <a:headEnd type="none" w="sm" len="sm"/>
                <a:tailEnd type="none" w="sm" len="sm"/>
              </a:ln>
            </p:spPr>
            <p:txBody>
              <a:bodyPr/>
              <a:lstStyle/>
              <a:p>
                <a:pPr defTabSz="228600"/>
                <a:endParaRPr lang="en-US"/>
              </a:p>
            </p:txBody>
          </p:sp>
          <p:sp>
            <p:nvSpPr>
              <p:cNvPr id="19479" name="Rectangle 39"/>
              <p:cNvSpPr>
                <a:spLocks noChangeArrowheads="1"/>
              </p:cNvSpPr>
              <p:nvPr/>
            </p:nvSpPr>
            <p:spPr bwMode="auto">
              <a:xfrm>
                <a:off x="2590800" y="5467350"/>
                <a:ext cx="152400" cy="152400"/>
              </a:xfrm>
              <a:prstGeom prst="rect">
                <a:avLst/>
              </a:prstGeom>
              <a:solidFill>
                <a:srgbClr val="FFCC66"/>
              </a:solidFill>
              <a:ln w="28575" algn="ctr">
                <a:solidFill>
                  <a:schemeClr val="tx1"/>
                </a:solidFill>
                <a:round/>
                <a:headEnd type="none" w="sm" len="sm"/>
                <a:tailEnd type="none" w="sm" len="sm"/>
              </a:ln>
            </p:spPr>
            <p:txBody>
              <a:bodyPr/>
              <a:lstStyle/>
              <a:p>
                <a:pPr defTabSz="228600"/>
                <a:endParaRPr lang="en-US"/>
              </a:p>
            </p:txBody>
          </p:sp>
          <p:cxnSp>
            <p:nvCxnSpPr>
              <p:cNvPr id="19480" name="Straight Arrow Connector 40"/>
              <p:cNvCxnSpPr>
                <a:cxnSpLocks noChangeShapeType="1"/>
              </p:cNvCxnSpPr>
              <p:nvPr/>
            </p:nvCxnSpPr>
            <p:spPr bwMode="auto">
              <a:xfrm>
                <a:off x="2743200" y="5486400"/>
                <a:ext cx="822960" cy="0"/>
              </a:xfrm>
              <a:prstGeom prst="straightConnector1">
                <a:avLst/>
              </a:prstGeom>
              <a:noFill/>
              <a:ln w="28575" algn="ctr">
                <a:solidFill>
                  <a:schemeClr val="tx1"/>
                </a:solidFill>
                <a:round/>
                <a:headEnd/>
                <a:tailEnd type="triangle" w="med" len="med"/>
              </a:ln>
            </p:spPr>
          </p:cxn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normAutofit fontScale="90000"/>
          </a:bodyPr>
          <a:lstStyle/>
          <a:p>
            <a:r>
              <a:rPr lang="en-US" smtClean="0"/>
              <a:t>Logical Versus Implementation Descriptions</a:t>
            </a:r>
          </a:p>
        </p:txBody>
      </p:sp>
      <p:sp>
        <p:nvSpPr>
          <p:cNvPr id="20483" name="Content Placeholder 4"/>
          <p:cNvSpPr>
            <a:spLocks noGrp="1"/>
          </p:cNvSpPr>
          <p:nvPr>
            <p:ph idx="1"/>
          </p:nvPr>
        </p:nvSpPr>
        <p:spPr>
          <a:xfrm>
            <a:off x="609600" y="1447800"/>
            <a:ext cx="7918450" cy="2825750"/>
          </a:xfrm>
        </p:spPr>
        <p:txBody>
          <a:bodyPr>
            <a:normAutofit fontScale="85000" lnSpcReduction="10000"/>
          </a:bodyPr>
          <a:lstStyle/>
          <a:p>
            <a:pPr lvl="1"/>
            <a:r>
              <a:rPr lang="en-US" smtClean="0">
                <a:latin typeface="Courier New" pitchFamily="49" charset="0"/>
                <a:cs typeface="Courier New" pitchFamily="49" charset="0"/>
              </a:rPr>
              <a:t>&lt;portType&gt;</a:t>
            </a:r>
            <a:r>
              <a:rPr lang="en-US" smtClean="0"/>
              <a:t>, </a:t>
            </a:r>
            <a:r>
              <a:rPr lang="en-US" smtClean="0">
                <a:latin typeface="Courier New" pitchFamily="49" charset="0"/>
                <a:cs typeface="Courier New" pitchFamily="49" charset="0"/>
              </a:rPr>
              <a:t>&lt;operation&gt;</a:t>
            </a:r>
            <a:r>
              <a:rPr lang="en-US" smtClean="0">
                <a:cs typeface="Courier New" pitchFamily="49" charset="0"/>
              </a:rPr>
              <a:t>,</a:t>
            </a:r>
            <a:r>
              <a:rPr lang="en-US" smtClean="0"/>
              <a:t> and </a:t>
            </a:r>
            <a:r>
              <a:rPr lang="en-US" smtClean="0">
                <a:latin typeface="Courier New" pitchFamily="49" charset="0"/>
                <a:cs typeface="Courier New" pitchFamily="49" charset="0"/>
              </a:rPr>
              <a:t>&lt;message&gt;</a:t>
            </a:r>
            <a:r>
              <a:rPr lang="en-US" smtClean="0"/>
              <a:t> represent the </a:t>
            </a:r>
            <a:r>
              <a:rPr lang="en-US" i="1" smtClean="0"/>
              <a:t>logical</a:t>
            </a:r>
            <a:r>
              <a:rPr lang="en-US" smtClean="0"/>
              <a:t> description of a web service, that is, what the service can do.</a:t>
            </a:r>
          </a:p>
          <a:p>
            <a:pPr lvl="1"/>
            <a:r>
              <a:rPr lang="en-US" smtClean="0"/>
              <a:t>WSDL files also provide some implementation guidance:</a:t>
            </a:r>
          </a:p>
          <a:p>
            <a:pPr lvl="2"/>
            <a:r>
              <a:rPr lang="en-US" smtClean="0"/>
              <a:t>XML Schemas define the representation of the data embedded in messages.</a:t>
            </a:r>
          </a:p>
          <a:p>
            <a:pPr lvl="2"/>
            <a:r>
              <a:rPr lang="en-US" smtClean="0"/>
              <a:t>WSDL bindings provide additional guidance:</a:t>
            </a:r>
          </a:p>
          <a:p>
            <a:pPr lvl="3"/>
            <a:r>
              <a:rPr lang="en-US" smtClean="0"/>
              <a:t>Style of WSDL to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r>
              <a:rPr lang="en-US" smtClean="0"/>
              <a:t>Variations of WSDL</a:t>
            </a:r>
          </a:p>
        </p:txBody>
      </p:sp>
      <p:sp>
        <p:nvSpPr>
          <p:cNvPr id="21507" name="Content Placeholder 4"/>
          <p:cNvSpPr>
            <a:spLocks noGrp="1"/>
          </p:cNvSpPr>
          <p:nvPr>
            <p:ph idx="1"/>
          </p:nvPr>
        </p:nvSpPr>
        <p:spPr/>
        <p:txBody>
          <a:bodyPr/>
          <a:lstStyle/>
          <a:p>
            <a:r>
              <a:rPr lang="en-US" smtClean="0">
                <a:latin typeface="Arial" charset="0"/>
              </a:rPr>
              <a:t>Designers have to make two choices when writing WSDL descriptions for web services.</a:t>
            </a:r>
          </a:p>
          <a:p>
            <a:pPr lvl="1"/>
            <a:r>
              <a:rPr lang="en-US" smtClean="0"/>
              <a:t>What “style” of WSDL definition to use:</a:t>
            </a:r>
          </a:p>
          <a:p>
            <a:pPr lvl="2"/>
            <a:r>
              <a:rPr lang="en-US" smtClean="0"/>
              <a:t>RPC-style</a:t>
            </a:r>
          </a:p>
          <a:p>
            <a:pPr lvl="2"/>
            <a:r>
              <a:rPr lang="en-US" smtClean="0"/>
              <a:t>Document-style</a:t>
            </a:r>
          </a:p>
          <a:p>
            <a:pPr lvl="1"/>
            <a:r>
              <a:rPr lang="en-US" smtClean="0"/>
              <a:t>What data representation to use:</a:t>
            </a:r>
          </a:p>
          <a:p>
            <a:pPr lvl="2"/>
            <a:r>
              <a:rPr lang="en-US" smtClean="0"/>
              <a:t>Literal</a:t>
            </a:r>
          </a:p>
          <a:p>
            <a:pPr lvl="2"/>
            <a:r>
              <a:rPr lang="en-US" smtClean="0"/>
              <a:t>SOAP/RPC encoded (discouraged)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p:txBody>
          <a:bodyPr/>
          <a:lstStyle/>
          <a:p>
            <a:r>
              <a:rPr lang="en-US" smtClean="0"/>
              <a:t>Objectives</a:t>
            </a:r>
          </a:p>
        </p:txBody>
      </p:sp>
      <p:sp>
        <p:nvSpPr>
          <p:cNvPr id="4099" name="Content Placeholder 4"/>
          <p:cNvSpPr>
            <a:spLocks noGrp="1"/>
          </p:cNvSpPr>
          <p:nvPr>
            <p:ph idx="1"/>
          </p:nvPr>
        </p:nvSpPr>
        <p:spPr/>
        <p:txBody>
          <a:bodyPr>
            <a:normAutofit/>
          </a:bodyPr>
          <a:lstStyle/>
          <a:p>
            <a:r>
              <a:rPr lang="en-US" smtClean="0">
                <a:latin typeface="Arial" charset="0"/>
              </a:rPr>
              <a:t>After completing this lesson, you should be able to:</a:t>
            </a:r>
          </a:p>
          <a:p>
            <a:pPr lvl="1"/>
            <a:r>
              <a:rPr lang="en-US" smtClean="0"/>
              <a:t>Describe the basic structure of a Simple Object Access Protocol (SOAP) message and how it is encapsulated by transports</a:t>
            </a:r>
          </a:p>
          <a:p>
            <a:pPr lvl="1"/>
            <a:r>
              <a:rPr lang="en-US" smtClean="0"/>
              <a:t>Explain how WSDL defines a web service, including its message representation and transport mechanism</a:t>
            </a:r>
          </a:p>
          <a:p>
            <a:pPr lvl="1"/>
            <a:r>
              <a:rPr lang="en-US" smtClean="0"/>
              <a:t>Explain the purpose of WS-I Basic Profile and WS-Policy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smtClean="0"/>
              <a:t>WS-I Basic Profile</a:t>
            </a:r>
          </a:p>
        </p:txBody>
      </p:sp>
      <p:sp>
        <p:nvSpPr>
          <p:cNvPr id="22531" name="Content Placeholder 4"/>
          <p:cNvSpPr>
            <a:spLocks noGrp="1"/>
          </p:cNvSpPr>
          <p:nvPr>
            <p:ph idx="1"/>
          </p:nvPr>
        </p:nvSpPr>
        <p:spPr>
          <a:xfrm>
            <a:off x="609600" y="1447800"/>
            <a:ext cx="7918450" cy="3983038"/>
          </a:xfrm>
        </p:spPr>
        <p:txBody>
          <a:bodyPr>
            <a:normAutofit fontScale="85000" lnSpcReduction="20000"/>
          </a:bodyPr>
          <a:lstStyle/>
          <a:p>
            <a:r>
              <a:rPr lang="en-US" smtClean="0">
                <a:latin typeface="Arial" charset="0"/>
              </a:rPr>
              <a:t>The SOAP and WSDL specifications leave a lot of room for web services and clients to be able to construct incompatible messages, as well as different versions.</a:t>
            </a:r>
          </a:p>
          <a:p>
            <a:pPr lvl="1"/>
            <a:r>
              <a:rPr lang="en-US" smtClean="0"/>
              <a:t>Web Services Interoperability Organization (WS-I) is a group that attempts to define standards to promote interoperability between web service implementations.</a:t>
            </a:r>
          </a:p>
          <a:p>
            <a:pPr lvl="1"/>
            <a:r>
              <a:rPr lang="en-US" smtClean="0"/>
              <a:t>WS-I Basic Profile outlines a subset of features that should be used when developing web services.</a:t>
            </a:r>
          </a:p>
          <a:p>
            <a:pPr lvl="2"/>
            <a:r>
              <a:rPr lang="en-US" smtClean="0"/>
              <a:t>For example, use document-literal-wrapped</a:t>
            </a:r>
          </a:p>
          <a:p>
            <a:pPr lvl="1"/>
            <a:r>
              <a:rPr lang="en-US" smtClean="0"/>
              <a:t>WebLogic 12</a:t>
            </a:r>
            <a:r>
              <a:rPr lang="en-US" i="1" smtClean="0"/>
              <a:t>c</a:t>
            </a:r>
            <a:r>
              <a:rPr lang="en-US" smtClean="0"/>
              <a:t> supports WS-I Basic Profile 2.0, 1.2, and 1.1.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smtClean="0"/>
              <a:t>WSDL 1.0 Versus WSDL 2.0</a:t>
            </a:r>
          </a:p>
        </p:txBody>
      </p:sp>
      <p:grpSp>
        <p:nvGrpSpPr>
          <p:cNvPr id="2" name="Group 49"/>
          <p:cNvGrpSpPr>
            <a:grpSpLocks/>
          </p:cNvGrpSpPr>
          <p:nvPr/>
        </p:nvGrpSpPr>
        <p:grpSpPr bwMode="auto">
          <a:xfrm>
            <a:off x="1612900" y="946150"/>
            <a:ext cx="5910263" cy="5149850"/>
            <a:chOff x="1905000" y="945996"/>
            <a:chExt cx="5910147" cy="5150004"/>
          </a:xfrm>
        </p:grpSpPr>
        <p:sp>
          <p:nvSpPr>
            <p:cNvPr id="23556" name="Rectangle 3"/>
            <p:cNvSpPr>
              <a:spLocks noChangeArrowheads="1"/>
            </p:cNvSpPr>
            <p:nvPr/>
          </p:nvSpPr>
          <p:spPr bwMode="auto">
            <a:xfrm>
              <a:off x="2209800" y="1295400"/>
              <a:ext cx="2133600" cy="4800600"/>
            </a:xfrm>
            <a:prstGeom prst="rect">
              <a:avLst/>
            </a:prstGeom>
            <a:solidFill>
              <a:srgbClr val="92D050"/>
            </a:solidFill>
            <a:ln w="28575" algn="ctr">
              <a:solidFill>
                <a:schemeClr val="tx1"/>
              </a:solidFill>
              <a:round/>
              <a:headEnd type="none" w="sm" len="sm"/>
              <a:tailEnd type="none" w="sm" len="sm"/>
            </a:ln>
          </p:spPr>
          <p:txBody>
            <a:bodyPr/>
            <a:lstStyle/>
            <a:p>
              <a:pPr defTabSz="228600"/>
              <a:endParaRPr lang="en-US"/>
            </a:p>
          </p:txBody>
        </p:sp>
        <p:sp>
          <p:nvSpPr>
            <p:cNvPr id="23557" name="Rectangle 5"/>
            <p:cNvSpPr>
              <a:spLocks noChangeArrowheads="1"/>
            </p:cNvSpPr>
            <p:nvPr/>
          </p:nvSpPr>
          <p:spPr bwMode="auto">
            <a:xfrm>
              <a:off x="2286000" y="1371600"/>
              <a:ext cx="1981200" cy="4495800"/>
            </a:xfrm>
            <a:prstGeom prst="rect">
              <a:avLst/>
            </a:prstGeom>
            <a:solidFill>
              <a:srgbClr val="D6EDBD"/>
            </a:solidFill>
            <a:ln w="28575" algn="ctr">
              <a:solidFill>
                <a:schemeClr val="tx1"/>
              </a:solidFill>
              <a:round/>
              <a:headEnd type="none" w="sm" len="sm"/>
              <a:tailEnd type="none" w="sm" len="sm"/>
            </a:ln>
          </p:spPr>
          <p:txBody>
            <a:bodyPr/>
            <a:lstStyle/>
            <a:p>
              <a:pPr algn="l" defTabSz="228600"/>
              <a:r>
                <a:rPr lang="en-US" sz="1600" b="1"/>
                <a:t>definitions</a:t>
              </a:r>
            </a:p>
          </p:txBody>
        </p:sp>
        <p:sp>
          <p:nvSpPr>
            <p:cNvPr id="23558" name="Rectangle 15"/>
            <p:cNvSpPr>
              <a:spLocks noChangeArrowheads="1"/>
            </p:cNvSpPr>
            <p:nvPr/>
          </p:nvSpPr>
          <p:spPr bwMode="auto">
            <a:xfrm>
              <a:off x="4482792" y="1295400"/>
              <a:ext cx="2133600" cy="4800600"/>
            </a:xfrm>
            <a:prstGeom prst="rect">
              <a:avLst/>
            </a:prstGeom>
            <a:solidFill>
              <a:srgbClr val="92D050"/>
            </a:solidFill>
            <a:ln w="28575" algn="ctr">
              <a:solidFill>
                <a:schemeClr val="tx1"/>
              </a:solidFill>
              <a:round/>
              <a:headEnd type="none" w="sm" len="sm"/>
              <a:tailEnd type="none" w="sm" len="sm"/>
            </a:ln>
          </p:spPr>
          <p:txBody>
            <a:bodyPr/>
            <a:lstStyle/>
            <a:p>
              <a:pPr defTabSz="228600"/>
              <a:endParaRPr lang="en-US"/>
            </a:p>
          </p:txBody>
        </p:sp>
        <p:sp>
          <p:nvSpPr>
            <p:cNvPr id="23559" name="Rectangle 16"/>
            <p:cNvSpPr>
              <a:spLocks noChangeArrowheads="1"/>
            </p:cNvSpPr>
            <p:nvPr/>
          </p:nvSpPr>
          <p:spPr bwMode="auto">
            <a:xfrm>
              <a:off x="4558992" y="1371600"/>
              <a:ext cx="1981200" cy="4495800"/>
            </a:xfrm>
            <a:prstGeom prst="rect">
              <a:avLst/>
            </a:prstGeom>
            <a:solidFill>
              <a:srgbClr val="D6EDBD"/>
            </a:solidFill>
            <a:ln w="28575" algn="ctr">
              <a:solidFill>
                <a:schemeClr val="tx1"/>
              </a:solidFill>
              <a:round/>
              <a:headEnd type="none" w="sm" len="sm"/>
              <a:tailEnd type="none" w="sm" len="sm"/>
            </a:ln>
          </p:spPr>
          <p:txBody>
            <a:bodyPr/>
            <a:lstStyle/>
            <a:p>
              <a:pPr algn="l" defTabSz="228600"/>
              <a:r>
                <a:rPr lang="en-US" sz="1600" b="1"/>
                <a:t>description</a:t>
              </a:r>
            </a:p>
          </p:txBody>
        </p:sp>
        <p:sp>
          <p:nvSpPr>
            <p:cNvPr id="23560" name="Rounded Rectangle 26"/>
            <p:cNvSpPr>
              <a:spLocks noChangeArrowheads="1"/>
            </p:cNvSpPr>
            <p:nvPr/>
          </p:nvSpPr>
          <p:spPr bwMode="auto">
            <a:xfrm>
              <a:off x="1905000" y="1730298"/>
              <a:ext cx="5910147" cy="2362200"/>
            </a:xfrm>
            <a:prstGeom prst="roundRect">
              <a:avLst>
                <a:gd name="adj" fmla="val 10528"/>
              </a:avLst>
            </a:prstGeom>
            <a:gradFill rotWithShape="1">
              <a:gsLst>
                <a:gs pos="0">
                  <a:srgbClr val="FFFF80">
                    <a:alpha val="50000"/>
                  </a:srgbClr>
                </a:gs>
                <a:gs pos="50000">
                  <a:srgbClr val="FFFFB3">
                    <a:alpha val="50000"/>
                  </a:srgbClr>
                </a:gs>
                <a:gs pos="100000">
                  <a:srgbClr val="FFFFDA">
                    <a:alpha val="50000"/>
                  </a:srgbClr>
                </a:gs>
              </a:gsLst>
              <a:lin ang="16200000" scaled="1"/>
            </a:gradFill>
            <a:ln w="28575" algn="ctr">
              <a:solidFill>
                <a:schemeClr val="tx1"/>
              </a:solidFill>
              <a:round/>
              <a:headEnd type="none" w="sm" len="sm"/>
              <a:tailEnd type="none" w="sm" len="sm"/>
            </a:ln>
          </p:spPr>
          <p:txBody>
            <a:bodyPr anchor="ctr"/>
            <a:lstStyle/>
            <a:p>
              <a:pPr algn="r" defTabSz="228600"/>
              <a:r>
                <a:rPr lang="en-US" sz="1600" b="1"/>
                <a:t>Abstract </a:t>
              </a:r>
            </a:p>
            <a:p>
              <a:pPr algn="r" defTabSz="228600"/>
              <a:r>
                <a:rPr lang="en-US" sz="1600" b="1"/>
                <a:t>Section</a:t>
              </a:r>
            </a:p>
          </p:txBody>
        </p:sp>
        <p:sp>
          <p:nvSpPr>
            <p:cNvPr id="23561" name="Rounded Rectangle 27"/>
            <p:cNvSpPr>
              <a:spLocks noChangeArrowheads="1"/>
            </p:cNvSpPr>
            <p:nvPr/>
          </p:nvSpPr>
          <p:spPr bwMode="auto">
            <a:xfrm>
              <a:off x="1905000" y="4332249"/>
              <a:ext cx="5910147" cy="1295400"/>
            </a:xfrm>
            <a:prstGeom prst="roundRect">
              <a:avLst>
                <a:gd name="adj" fmla="val 10528"/>
              </a:avLst>
            </a:prstGeom>
            <a:gradFill rotWithShape="1">
              <a:gsLst>
                <a:gs pos="0">
                  <a:srgbClr val="FFFF80">
                    <a:alpha val="50000"/>
                  </a:srgbClr>
                </a:gs>
                <a:gs pos="50000">
                  <a:srgbClr val="FFFFB3">
                    <a:alpha val="50000"/>
                  </a:srgbClr>
                </a:gs>
                <a:gs pos="100000">
                  <a:srgbClr val="FFFFDA">
                    <a:alpha val="50000"/>
                  </a:srgbClr>
                </a:gs>
              </a:gsLst>
              <a:lin ang="16200000" scaled="1"/>
            </a:gradFill>
            <a:ln w="28575" algn="ctr">
              <a:solidFill>
                <a:schemeClr val="tx1"/>
              </a:solidFill>
              <a:round/>
              <a:headEnd type="none" w="sm" len="sm"/>
              <a:tailEnd type="none" w="sm" len="sm"/>
            </a:ln>
          </p:spPr>
          <p:txBody>
            <a:bodyPr anchor="ctr"/>
            <a:lstStyle/>
            <a:p>
              <a:pPr algn="r" defTabSz="228600"/>
              <a:r>
                <a:rPr lang="en-US" sz="1600" b="1"/>
                <a:t>Concrete</a:t>
              </a:r>
            </a:p>
            <a:p>
              <a:pPr algn="r" defTabSz="228600"/>
              <a:r>
                <a:rPr lang="en-US" sz="1600" b="1"/>
                <a:t>Section</a:t>
              </a:r>
            </a:p>
          </p:txBody>
        </p:sp>
        <p:sp>
          <p:nvSpPr>
            <p:cNvPr id="23562" name="Rectangle 6"/>
            <p:cNvSpPr>
              <a:spLocks noChangeArrowheads="1"/>
            </p:cNvSpPr>
            <p:nvPr/>
          </p:nvSpPr>
          <p:spPr bwMode="auto">
            <a:xfrm>
              <a:off x="2362200" y="1817649"/>
              <a:ext cx="1828800" cy="304800"/>
            </a:xfrm>
            <a:prstGeom prst="rect">
              <a:avLst/>
            </a:prstGeom>
            <a:solidFill>
              <a:srgbClr val="92D050"/>
            </a:solidFill>
            <a:ln w="28575" algn="ctr">
              <a:solidFill>
                <a:schemeClr val="tx1"/>
              </a:solidFill>
              <a:round/>
              <a:headEnd type="none" w="sm" len="sm"/>
              <a:tailEnd type="none" w="sm" len="sm"/>
            </a:ln>
          </p:spPr>
          <p:txBody>
            <a:bodyPr anchor="ctr"/>
            <a:lstStyle/>
            <a:p>
              <a:pPr defTabSz="228600"/>
              <a:r>
                <a:rPr lang="en-US" sz="1600"/>
                <a:t>types</a:t>
              </a:r>
            </a:p>
          </p:txBody>
        </p:sp>
        <p:sp>
          <p:nvSpPr>
            <p:cNvPr id="23563" name="Rectangle 7"/>
            <p:cNvSpPr>
              <a:spLocks noChangeArrowheads="1"/>
            </p:cNvSpPr>
            <p:nvPr/>
          </p:nvSpPr>
          <p:spPr bwMode="auto">
            <a:xfrm>
              <a:off x="2362200" y="2286000"/>
              <a:ext cx="1828800" cy="304800"/>
            </a:xfrm>
            <a:prstGeom prst="rect">
              <a:avLst/>
            </a:prstGeom>
            <a:solidFill>
              <a:srgbClr val="92D050"/>
            </a:solidFill>
            <a:ln w="28575" algn="ctr">
              <a:solidFill>
                <a:schemeClr val="tx1"/>
              </a:solidFill>
              <a:round/>
              <a:headEnd type="none" w="sm" len="sm"/>
              <a:tailEnd type="none" w="sm" len="sm"/>
            </a:ln>
          </p:spPr>
          <p:txBody>
            <a:bodyPr anchor="ctr"/>
            <a:lstStyle/>
            <a:p>
              <a:pPr defTabSz="228600"/>
              <a:r>
                <a:rPr lang="en-US" sz="1600"/>
                <a:t>message</a:t>
              </a:r>
            </a:p>
          </p:txBody>
        </p:sp>
        <p:sp>
          <p:nvSpPr>
            <p:cNvPr id="23564" name="Rectangle 8"/>
            <p:cNvSpPr>
              <a:spLocks noChangeArrowheads="1"/>
            </p:cNvSpPr>
            <p:nvPr/>
          </p:nvSpPr>
          <p:spPr bwMode="auto">
            <a:xfrm>
              <a:off x="2362200" y="2971800"/>
              <a:ext cx="1828800" cy="990600"/>
            </a:xfrm>
            <a:prstGeom prst="rect">
              <a:avLst/>
            </a:prstGeom>
            <a:solidFill>
              <a:srgbClr val="92D050"/>
            </a:solidFill>
            <a:ln w="28575" algn="ctr">
              <a:solidFill>
                <a:schemeClr val="tx1"/>
              </a:solidFill>
              <a:round/>
              <a:headEnd type="none" w="sm" len="sm"/>
              <a:tailEnd type="none" w="sm" len="sm"/>
            </a:ln>
          </p:spPr>
          <p:txBody>
            <a:bodyPr tIns="0"/>
            <a:lstStyle/>
            <a:p>
              <a:pPr algn="l" defTabSz="228600"/>
              <a:r>
                <a:rPr lang="en-US" sz="1400" b="1"/>
                <a:t>portType</a:t>
              </a:r>
            </a:p>
          </p:txBody>
        </p:sp>
        <p:sp>
          <p:nvSpPr>
            <p:cNvPr id="23565" name="Rectangle 9"/>
            <p:cNvSpPr>
              <a:spLocks noChangeArrowheads="1"/>
            </p:cNvSpPr>
            <p:nvPr/>
          </p:nvSpPr>
          <p:spPr bwMode="auto">
            <a:xfrm>
              <a:off x="2667000" y="3238500"/>
              <a:ext cx="1447800" cy="685800"/>
            </a:xfrm>
            <a:prstGeom prst="rect">
              <a:avLst/>
            </a:prstGeom>
            <a:solidFill>
              <a:srgbClr val="D6EDBD"/>
            </a:solidFill>
            <a:ln w="28575" algn="ctr">
              <a:solidFill>
                <a:schemeClr val="tx1"/>
              </a:solidFill>
              <a:round/>
              <a:headEnd type="none" w="sm" len="sm"/>
              <a:tailEnd type="none" w="sm" len="sm"/>
            </a:ln>
          </p:spPr>
          <p:txBody>
            <a:bodyPr tIns="0"/>
            <a:lstStyle/>
            <a:p>
              <a:pPr algn="l" defTabSz="228600"/>
              <a:r>
                <a:rPr lang="en-US" sz="1200" b="1"/>
                <a:t>operation</a:t>
              </a:r>
            </a:p>
          </p:txBody>
        </p:sp>
        <p:sp>
          <p:nvSpPr>
            <p:cNvPr id="23566" name="Rectangle 10"/>
            <p:cNvSpPr>
              <a:spLocks noChangeArrowheads="1"/>
            </p:cNvSpPr>
            <p:nvPr/>
          </p:nvSpPr>
          <p:spPr bwMode="auto">
            <a:xfrm>
              <a:off x="2895600" y="3429000"/>
              <a:ext cx="838200" cy="228600"/>
            </a:xfrm>
            <a:prstGeom prst="rect">
              <a:avLst/>
            </a:prstGeom>
            <a:solidFill>
              <a:srgbClr val="FFFF9F"/>
            </a:solidFill>
            <a:ln w="28575" algn="ctr">
              <a:solidFill>
                <a:schemeClr val="tx1"/>
              </a:solidFill>
              <a:round/>
              <a:headEnd type="none" w="sm" len="sm"/>
              <a:tailEnd type="none" w="sm" len="sm"/>
            </a:ln>
          </p:spPr>
          <p:txBody>
            <a:bodyPr anchor="ctr"/>
            <a:lstStyle/>
            <a:p>
              <a:pPr defTabSz="228600"/>
              <a:r>
                <a:rPr lang="en-US" sz="1200" b="1"/>
                <a:t>input</a:t>
              </a:r>
            </a:p>
          </p:txBody>
        </p:sp>
        <p:sp>
          <p:nvSpPr>
            <p:cNvPr id="23567" name="Rectangle 11"/>
            <p:cNvSpPr>
              <a:spLocks noChangeArrowheads="1"/>
            </p:cNvSpPr>
            <p:nvPr/>
          </p:nvSpPr>
          <p:spPr bwMode="auto">
            <a:xfrm>
              <a:off x="2895600" y="3660698"/>
              <a:ext cx="838200" cy="228600"/>
            </a:xfrm>
            <a:prstGeom prst="rect">
              <a:avLst/>
            </a:prstGeom>
            <a:solidFill>
              <a:srgbClr val="FFFF9F"/>
            </a:solidFill>
            <a:ln w="28575" algn="ctr">
              <a:solidFill>
                <a:schemeClr val="tx1"/>
              </a:solidFill>
              <a:round/>
              <a:headEnd type="none" w="sm" len="sm"/>
              <a:tailEnd type="none" w="sm" len="sm"/>
            </a:ln>
          </p:spPr>
          <p:txBody>
            <a:bodyPr anchor="ctr"/>
            <a:lstStyle/>
            <a:p>
              <a:pPr defTabSz="228600"/>
              <a:r>
                <a:rPr lang="en-US" sz="1200" b="1"/>
                <a:t>output</a:t>
              </a:r>
            </a:p>
          </p:txBody>
        </p:sp>
        <p:sp>
          <p:nvSpPr>
            <p:cNvPr id="23568" name="Rectangle 12"/>
            <p:cNvSpPr>
              <a:spLocks noChangeArrowheads="1"/>
            </p:cNvSpPr>
            <p:nvPr/>
          </p:nvSpPr>
          <p:spPr bwMode="auto">
            <a:xfrm>
              <a:off x="2362200" y="4506951"/>
              <a:ext cx="1828800" cy="304800"/>
            </a:xfrm>
            <a:prstGeom prst="rect">
              <a:avLst/>
            </a:prstGeom>
            <a:solidFill>
              <a:srgbClr val="92D050"/>
            </a:solidFill>
            <a:ln w="28575" algn="ctr">
              <a:solidFill>
                <a:schemeClr val="tx1"/>
              </a:solidFill>
              <a:round/>
              <a:headEnd type="none" w="sm" len="sm"/>
              <a:tailEnd type="none" w="sm" len="sm"/>
            </a:ln>
          </p:spPr>
          <p:txBody>
            <a:bodyPr/>
            <a:lstStyle/>
            <a:p>
              <a:pPr algn="l" defTabSz="228600"/>
              <a:r>
                <a:rPr lang="en-US" sz="1400" b="1"/>
                <a:t>binding</a:t>
              </a:r>
            </a:p>
          </p:txBody>
        </p:sp>
        <p:sp>
          <p:nvSpPr>
            <p:cNvPr id="23569" name="Rectangle 13"/>
            <p:cNvSpPr>
              <a:spLocks noChangeArrowheads="1"/>
            </p:cNvSpPr>
            <p:nvPr/>
          </p:nvSpPr>
          <p:spPr bwMode="auto">
            <a:xfrm>
              <a:off x="2362200" y="4941848"/>
              <a:ext cx="1828800" cy="544551"/>
            </a:xfrm>
            <a:prstGeom prst="rect">
              <a:avLst/>
            </a:prstGeom>
            <a:solidFill>
              <a:srgbClr val="92D050"/>
            </a:solidFill>
            <a:ln w="28575" algn="ctr">
              <a:solidFill>
                <a:schemeClr val="tx1"/>
              </a:solidFill>
              <a:round/>
              <a:headEnd type="none" w="sm" len="sm"/>
              <a:tailEnd type="none" w="sm" len="sm"/>
            </a:ln>
          </p:spPr>
          <p:txBody>
            <a:bodyPr/>
            <a:lstStyle/>
            <a:p>
              <a:pPr algn="l" defTabSz="228600"/>
              <a:r>
                <a:rPr lang="en-US" sz="1400" b="1"/>
                <a:t>service</a:t>
              </a:r>
            </a:p>
          </p:txBody>
        </p:sp>
        <p:sp>
          <p:nvSpPr>
            <p:cNvPr id="23570" name="Rectangle 14"/>
            <p:cNvSpPr>
              <a:spLocks noChangeArrowheads="1"/>
            </p:cNvSpPr>
            <p:nvPr/>
          </p:nvSpPr>
          <p:spPr bwMode="auto">
            <a:xfrm>
              <a:off x="2895600" y="5208549"/>
              <a:ext cx="838200" cy="228600"/>
            </a:xfrm>
            <a:prstGeom prst="rect">
              <a:avLst/>
            </a:prstGeom>
            <a:solidFill>
              <a:srgbClr val="FFFF9F"/>
            </a:solidFill>
            <a:ln w="28575" algn="ctr">
              <a:solidFill>
                <a:schemeClr val="tx1"/>
              </a:solidFill>
              <a:round/>
              <a:headEnd type="none" w="sm" len="sm"/>
              <a:tailEnd type="none" w="sm" len="sm"/>
            </a:ln>
          </p:spPr>
          <p:txBody>
            <a:bodyPr anchor="ctr"/>
            <a:lstStyle/>
            <a:p>
              <a:pPr defTabSz="228600"/>
              <a:r>
                <a:rPr lang="en-US" sz="1200" b="1"/>
                <a:t>port</a:t>
              </a:r>
            </a:p>
          </p:txBody>
        </p:sp>
        <p:sp>
          <p:nvSpPr>
            <p:cNvPr id="23571" name="Rectangle 17"/>
            <p:cNvSpPr>
              <a:spLocks noChangeArrowheads="1"/>
            </p:cNvSpPr>
            <p:nvPr/>
          </p:nvSpPr>
          <p:spPr bwMode="auto">
            <a:xfrm>
              <a:off x="4635192" y="1817648"/>
              <a:ext cx="1828800" cy="773151"/>
            </a:xfrm>
            <a:prstGeom prst="rect">
              <a:avLst/>
            </a:prstGeom>
            <a:solidFill>
              <a:srgbClr val="92D050"/>
            </a:solidFill>
            <a:ln w="28575" algn="ctr">
              <a:solidFill>
                <a:schemeClr val="tx1"/>
              </a:solidFill>
              <a:round/>
              <a:headEnd type="none" w="sm" len="sm"/>
              <a:tailEnd type="none" w="sm" len="sm"/>
            </a:ln>
          </p:spPr>
          <p:txBody>
            <a:bodyPr anchor="ctr"/>
            <a:lstStyle/>
            <a:p>
              <a:pPr defTabSz="228600"/>
              <a:r>
                <a:rPr lang="en-US" sz="1600"/>
                <a:t>types</a:t>
              </a:r>
            </a:p>
          </p:txBody>
        </p:sp>
        <p:sp>
          <p:nvSpPr>
            <p:cNvPr id="23572" name="Rectangle 18"/>
            <p:cNvSpPr>
              <a:spLocks noChangeArrowheads="1"/>
            </p:cNvSpPr>
            <p:nvPr/>
          </p:nvSpPr>
          <p:spPr bwMode="auto">
            <a:xfrm>
              <a:off x="4635192" y="2971800"/>
              <a:ext cx="1828800" cy="990600"/>
            </a:xfrm>
            <a:prstGeom prst="rect">
              <a:avLst/>
            </a:prstGeom>
            <a:solidFill>
              <a:srgbClr val="92D050"/>
            </a:solidFill>
            <a:ln w="28575" algn="ctr">
              <a:solidFill>
                <a:schemeClr val="tx1"/>
              </a:solidFill>
              <a:round/>
              <a:headEnd type="none" w="sm" len="sm"/>
              <a:tailEnd type="none" w="sm" len="sm"/>
            </a:ln>
          </p:spPr>
          <p:txBody>
            <a:bodyPr tIns="0"/>
            <a:lstStyle/>
            <a:p>
              <a:pPr algn="l" defTabSz="228600"/>
              <a:r>
                <a:rPr lang="en-US" sz="1400" b="1"/>
                <a:t>interface</a:t>
              </a:r>
            </a:p>
          </p:txBody>
        </p:sp>
        <p:sp>
          <p:nvSpPr>
            <p:cNvPr id="23573" name="Rectangle 19"/>
            <p:cNvSpPr>
              <a:spLocks noChangeArrowheads="1"/>
            </p:cNvSpPr>
            <p:nvPr/>
          </p:nvSpPr>
          <p:spPr bwMode="auto">
            <a:xfrm>
              <a:off x="4939992" y="3238500"/>
              <a:ext cx="1447800" cy="685800"/>
            </a:xfrm>
            <a:prstGeom prst="rect">
              <a:avLst/>
            </a:prstGeom>
            <a:solidFill>
              <a:srgbClr val="D6EDBD"/>
            </a:solidFill>
            <a:ln w="28575" algn="ctr">
              <a:solidFill>
                <a:schemeClr val="tx1"/>
              </a:solidFill>
              <a:round/>
              <a:headEnd type="none" w="sm" len="sm"/>
              <a:tailEnd type="none" w="sm" len="sm"/>
            </a:ln>
          </p:spPr>
          <p:txBody>
            <a:bodyPr tIns="0"/>
            <a:lstStyle/>
            <a:p>
              <a:pPr algn="l" defTabSz="228600"/>
              <a:r>
                <a:rPr lang="en-US" sz="1200" b="1"/>
                <a:t>operation</a:t>
              </a:r>
            </a:p>
          </p:txBody>
        </p:sp>
        <p:sp>
          <p:nvSpPr>
            <p:cNvPr id="23574" name="Rectangle 20"/>
            <p:cNvSpPr>
              <a:spLocks noChangeArrowheads="1"/>
            </p:cNvSpPr>
            <p:nvPr/>
          </p:nvSpPr>
          <p:spPr bwMode="auto">
            <a:xfrm>
              <a:off x="5168592" y="3429000"/>
              <a:ext cx="838200" cy="228600"/>
            </a:xfrm>
            <a:prstGeom prst="rect">
              <a:avLst/>
            </a:prstGeom>
            <a:solidFill>
              <a:srgbClr val="FFFF9F"/>
            </a:solidFill>
            <a:ln w="28575" algn="ctr">
              <a:solidFill>
                <a:schemeClr val="tx1"/>
              </a:solidFill>
              <a:round/>
              <a:headEnd type="none" w="sm" len="sm"/>
              <a:tailEnd type="none" w="sm" len="sm"/>
            </a:ln>
          </p:spPr>
          <p:txBody>
            <a:bodyPr anchor="ctr"/>
            <a:lstStyle/>
            <a:p>
              <a:pPr defTabSz="228600"/>
              <a:r>
                <a:rPr lang="en-US" sz="1200" b="1"/>
                <a:t>input</a:t>
              </a:r>
            </a:p>
          </p:txBody>
        </p:sp>
        <p:sp>
          <p:nvSpPr>
            <p:cNvPr id="23575" name="Rectangle 21"/>
            <p:cNvSpPr>
              <a:spLocks noChangeArrowheads="1"/>
            </p:cNvSpPr>
            <p:nvPr/>
          </p:nvSpPr>
          <p:spPr bwMode="auto">
            <a:xfrm>
              <a:off x="5168592" y="3660698"/>
              <a:ext cx="838200" cy="228600"/>
            </a:xfrm>
            <a:prstGeom prst="rect">
              <a:avLst/>
            </a:prstGeom>
            <a:solidFill>
              <a:srgbClr val="FFFF9F"/>
            </a:solidFill>
            <a:ln w="28575" algn="ctr">
              <a:solidFill>
                <a:schemeClr val="tx1"/>
              </a:solidFill>
              <a:round/>
              <a:headEnd type="none" w="sm" len="sm"/>
              <a:tailEnd type="none" w="sm" len="sm"/>
            </a:ln>
          </p:spPr>
          <p:txBody>
            <a:bodyPr/>
            <a:lstStyle/>
            <a:p>
              <a:pPr defTabSz="228600"/>
              <a:r>
                <a:rPr lang="en-US" sz="1200" b="1"/>
                <a:t>output</a:t>
              </a:r>
            </a:p>
          </p:txBody>
        </p:sp>
        <p:sp>
          <p:nvSpPr>
            <p:cNvPr id="23576" name="Rectangle 22"/>
            <p:cNvSpPr>
              <a:spLocks noChangeArrowheads="1"/>
            </p:cNvSpPr>
            <p:nvPr/>
          </p:nvSpPr>
          <p:spPr bwMode="auto">
            <a:xfrm>
              <a:off x="4635192" y="4506951"/>
              <a:ext cx="1828800" cy="304800"/>
            </a:xfrm>
            <a:prstGeom prst="rect">
              <a:avLst/>
            </a:prstGeom>
            <a:solidFill>
              <a:srgbClr val="92D050"/>
            </a:solidFill>
            <a:ln w="28575" algn="ctr">
              <a:solidFill>
                <a:schemeClr val="tx1"/>
              </a:solidFill>
              <a:round/>
              <a:headEnd type="none" w="sm" len="sm"/>
              <a:tailEnd type="none" w="sm" len="sm"/>
            </a:ln>
          </p:spPr>
          <p:txBody>
            <a:bodyPr/>
            <a:lstStyle/>
            <a:p>
              <a:pPr algn="l" defTabSz="228600"/>
              <a:r>
                <a:rPr lang="en-US" sz="1400" b="1"/>
                <a:t>binding</a:t>
              </a:r>
            </a:p>
          </p:txBody>
        </p:sp>
        <p:sp>
          <p:nvSpPr>
            <p:cNvPr id="23577" name="Rectangle 23"/>
            <p:cNvSpPr>
              <a:spLocks noChangeArrowheads="1"/>
            </p:cNvSpPr>
            <p:nvPr/>
          </p:nvSpPr>
          <p:spPr bwMode="auto">
            <a:xfrm>
              <a:off x="4635192" y="4941848"/>
              <a:ext cx="1828800" cy="544551"/>
            </a:xfrm>
            <a:prstGeom prst="rect">
              <a:avLst/>
            </a:prstGeom>
            <a:solidFill>
              <a:srgbClr val="92D050"/>
            </a:solidFill>
            <a:ln w="28575" algn="ctr">
              <a:solidFill>
                <a:schemeClr val="tx1"/>
              </a:solidFill>
              <a:round/>
              <a:headEnd type="none" w="sm" len="sm"/>
              <a:tailEnd type="none" w="sm" len="sm"/>
            </a:ln>
          </p:spPr>
          <p:txBody>
            <a:bodyPr/>
            <a:lstStyle/>
            <a:p>
              <a:pPr algn="l" defTabSz="228600"/>
              <a:r>
                <a:rPr lang="en-US" sz="1400" b="1"/>
                <a:t>service</a:t>
              </a:r>
            </a:p>
          </p:txBody>
        </p:sp>
        <p:sp>
          <p:nvSpPr>
            <p:cNvPr id="23578" name="Rectangle 24"/>
            <p:cNvSpPr>
              <a:spLocks noChangeArrowheads="1"/>
            </p:cNvSpPr>
            <p:nvPr/>
          </p:nvSpPr>
          <p:spPr bwMode="auto">
            <a:xfrm>
              <a:off x="5168592" y="5208549"/>
              <a:ext cx="838200" cy="228600"/>
            </a:xfrm>
            <a:prstGeom prst="rect">
              <a:avLst/>
            </a:prstGeom>
            <a:solidFill>
              <a:srgbClr val="FFFF9F"/>
            </a:solidFill>
            <a:ln w="28575" algn="ctr">
              <a:solidFill>
                <a:schemeClr val="tx1"/>
              </a:solidFill>
              <a:round/>
              <a:headEnd type="none" w="sm" len="sm"/>
              <a:tailEnd type="none" w="sm" len="sm"/>
            </a:ln>
          </p:spPr>
          <p:txBody>
            <a:bodyPr lIns="0" rIns="0" anchor="ctr"/>
            <a:lstStyle/>
            <a:p>
              <a:pPr defTabSz="228600"/>
              <a:r>
                <a:rPr lang="en-US" sz="1200" b="1"/>
                <a:t>endpoint</a:t>
              </a:r>
            </a:p>
          </p:txBody>
        </p:sp>
        <p:sp>
          <p:nvSpPr>
            <p:cNvPr id="23579" name="Rectangle 28"/>
            <p:cNvSpPr>
              <a:spLocks noChangeArrowheads="1"/>
            </p:cNvSpPr>
            <p:nvPr/>
          </p:nvSpPr>
          <p:spPr bwMode="auto">
            <a:xfrm>
              <a:off x="2209800" y="945996"/>
              <a:ext cx="1111586" cy="338554"/>
            </a:xfrm>
            <a:prstGeom prst="rect">
              <a:avLst/>
            </a:prstGeom>
            <a:noFill/>
            <a:ln w="9525">
              <a:noFill/>
              <a:miter lim="800000"/>
              <a:headEnd/>
              <a:tailEnd/>
            </a:ln>
          </p:spPr>
          <p:txBody>
            <a:bodyPr wrap="none">
              <a:spAutoFit/>
            </a:bodyPr>
            <a:lstStyle/>
            <a:p>
              <a:pPr algn="l" defTabSz="228600"/>
              <a:r>
                <a:rPr lang="en-US" sz="1600"/>
                <a:t>WSDL 1.1</a:t>
              </a:r>
            </a:p>
          </p:txBody>
        </p:sp>
        <p:sp>
          <p:nvSpPr>
            <p:cNvPr id="23580" name="Rectangle 29"/>
            <p:cNvSpPr>
              <a:spLocks noChangeArrowheads="1"/>
            </p:cNvSpPr>
            <p:nvPr/>
          </p:nvSpPr>
          <p:spPr bwMode="auto">
            <a:xfrm>
              <a:off x="4484649" y="945996"/>
              <a:ext cx="1111586" cy="338554"/>
            </a:xfrm>
            <a:prstGeom prst="rect">
              <a:avLst/>
            </a:prstGeom>
            <a:noFill/>
            <a:ln w="9525">
              <a:noFill/>
              <a:miter lim="800000"/>
              <a:headEnd/>
              <a:tailEnd/>
            </a:ln>
          </p:spPr>
          <p:txBody>
            <a:bodyPr wrap="none">
              <a:spAutoFit/>
            </a:bodyPr>
            <a:lstStyle/>
            <a:p>
              <a:pPr algn="l" defTabSz="228600"/>
              <a:r>
                <a:rPr lang="en-US" sz="1600"/>
                <a:t>WSDL 2.0</a:t>
              </a:r>
            </a:p>
          </p:txBody>
        </p:sp>
        <p:cxnSp>
          <p:nvCxnSpPr>
            <p:cNvPr id="23581" name="Straight Arrow Connector 31"/>
            <p:cNvCxnSpPr>
              <a:cxnSpLocks noChangeShapeType="1"/>
            </p:cNvCxnSpPr>
            <p:nvPr/>
          </p:nvCxnSpPr>
          <p:spPr bwMode="auto">
            <a:xfrm flipV="1">
              <a:off x="2590800" y="2122449"/>
              <a:ext cx="0" cy="163551"/>
            </a:xfrm>
            <a:prstGeom prst="straightConnector1">
              <a:avLst/>
            </a:prstGeom>
            <a:noFill/>
            <a:ln w="28575" algn="ctr">
              <a:solidFill>
                <a:schemeClr val="tx1"/>
              </a:solidFill>
              <a:round/>
              <a:headEnd/>
              <a:tailEnd type="triangle" w="med" len="med"/>
            </a:ln>
          </p:spPr>
        </p:cxnSp>
        <p:cxnSp>
          <p:nvCxnSpPr>
            <p:cNvPr id="23582" name="Elbow Connector 36"/>
            <p:cNvCxnSpPr>
              <a:cxnSpLocks noChangeShapeType="1"/>
            </p:cNvCxnSpPr>
            <p:nvPr/>
          </p:nvCxnSpPr>
          <p:spPr bwMode="auto">
            <a:xfrm rot="5400000" flipH="1" flipV="1">
              <a:off x="3368040" y="2956560"/>
              <a:ext cx="822960" cy="91440"/>
            </a:xfrm>
            <a:prstGeom prst="bentConnector3">
              <a:avLst>
                <a:gd name="adj1" fmla="val -15907"/>
              </a:avLst>
            </a:prstGeom>
            <a:noFill/>
            <a:ln w="28575" algn="ctr">
              <a:solidFill>
                <a:schemeClr val="tx1"/>
              </a:solidFill>
              <a:round/>
              <a:headEnd/>
              <a:tailEnd type="triangle" w="med" len="med"/>
            </a:ln>
          </p:spPr>
        </p:cxnSp>
        <p:cxnSp>
          <p:nvCxnSpPr>
            <p:cNvPr id="23583" name="Elbow Connector 38"/>
            <p:cNvCxnSpPr>
              <a:cxnSpLocks noChangeShapeType="1"/>
              <a:stCxn id="23567" idx="3"/>
            </p:cNvCxnSpPr>
            <p:nvPr/>
          </p:nvCxnSpPr>
          <p:spPr bwMode="auto">
            <a:xfrm flipV="1">
              <a:off x="3733800" y="2590800"/>
              <a:ext cx="274320" cy="1188720"/>
            </a:xfrm>
            <a:prstGeom prst="bentConnector2">
              <a:avLst/>
            </a:prstGeom>
            <a:noFill/>
            <a:ln w="28575" algn="ctr">
              <a:solidFill>
                <a:schemeClr val="tx1"/>
              </a:solidFill>
              <a:round/>
              <a:headEnd/>
              <a:tailEnd type="triangle" w="med" len="med"/>
            </a:ln>
          </p:spPr>
        </p:cxnSp>
        <p:cxnSp>
          <p:nvCxnSpPr>
            <p:cNvPr id="23584" name="Elbow Connector 41"/>
            <p:cNvCxnSpPr>
              <a:cxnSpLocks noChangeShapeType="1"/>
            </p:cNvCxnSpPr>
            <p:nvPr/>
          </p:nvCxnSpPr>
          <p:spPr bwMode="auto">
            <a:xfrm rot="5400000" flipH="1" flipV="1">
              <a:off x="5644515" y="2956560"/>
              <a:ext cx="822960" cy="91440"/>
            </a:xfrm>
            <a:prstGeom prst="bentConnector3">
              <a:avLst>
                <a:gd name="adj1" fmla="val -15907"/>
              </a:avLst>
            </a:prstGeom>
            <a:noFill/>
            <a:ln w="28575" algn="ctr">
              <a:solidFill>
                <a:schemeClr val="tx1"/>
              </a:solidFill>
              <a:round/>
              <a:headEnd/>
              <a:tailEnd type="triangle" w="med" len="med"/>
            </a:ln>
          </p:spPr>
        </p:cxnSp>
        <p:cxnSp>
          <p:nvCxnSpPr>
            <p:cNvPr id="23585" name="Elbow Connector 38"/>
            <p:cNvCxnSpPr>
              <a:cxnSpLocks noChangeShapeType="1"/>
            </p:cNvCxnSpPr>
            <p:nvPr/>
          </p:nvCxnSpPr>
          <p:spPr bwMode="auto">
            <a:xfrm flipV="1">
              <a:off x="6010275" y="2590800"/>
              <a:ext cx="274320" cy="1188720"/>
            </a:xfrm>
            <a:prstGeom prst="bentConnector2">
              <a:avLst/>
            </a:prstGeom>
            <a:noFill/>
            <a:ln w="28575" algn="ctr">
              <a:solidFill>
                <a:schemeClr val="tx1"/>
              </a:solidFill>
              <a:round/>
              <a:headEnd/>
              <a:tailEnd type="triangle" w="med" len="med"/>
            </a:ln>
          </p:spPr>
        </p:cxnSp>
        <p:cxnSp>
          <p:nvCxnSpPr>
            <p:cNvPr id="23586" name="Straight Arrow Connector 43"/>
            <p:cNvCxnSpPr>
              <a:cxnSpLocks noChangeShapeType="1"/>
            </p:cNvCxnSpPr>
            <p:nvPr/>
          </p:nvCxnSpPr>
          <p:spPr bwMode="auto">
            <a:xfrm flipV="1">
              <a:off x="2590800" y="4076700"/>
              <a:ext cx="0" cy="411480"/>
            </a:xfrm>
            <a:prstGeom prst="straightConnector1">
              <a:avLst/>
            </a:prstGeom>
            <a:noFill/>
            <a:ln w="28575" algn="ctr">
              <a:solidFill>
                <a:schemeClr val="tx1"/>
              </a:solidFill>
              <a:round/>
              <a:headEnd/>
              <a:tailEnd type="triangle" w="med" len="med"/>
            </a:ln>
          </p:spPr>
        </p:cxnSp>
        <p:cxnSp>
          <p:nvCxnSpPr>
            <p:cNvPr id="23587" name="Straight Arrow Connector 44"/>
            <p:cNvCxnSpPr>
              <a:cxnSpLocks noChangeShapeType="1"/>
            </p:cNvCxnSpPr>
            <p:nvPr/>
          </p:nvCxnSpPr>
          <p:spPr bwMode="auto">
            <a:xfrm flipV="1">
              <a:off x="4800600" y="4076700"/>
              <a:ext cx="0" cy="411480"/>
            </a:xfrm>
            <a:prstGeom prst="straightConnector1">
              <a:avLst/>
            </a:prstGeom>
            <a:noFill/>
            <a:ln w="28575" algn="ctr">
              <a:solidFill>
                <a:schemeClr val="tx1"/>
              </a:solidFill>
              <a:round/>
              <a:headEnd/>
              <a:tailEnd type="triangle" w="med" len="med"/>
            </a:ln>
          </p:spPr>
        </p:cxnSp>
        <p:cxnSp>
          <p:nvCxnSpPr>
            <p:cNvPr id="23588" name="Shape 46"/>
            <p:cNvCxnSpPr>
              <a:cxnSpLocks noChangeShapeType="1"/>
              <a:stCxn id="23570" idx="3"/>
            </p:cNvCxnSpPr>
            <p:nvPr/>
          </p:nvCxnSpPr>
          <p:spPr bwMode="auto">
            <a:xfrm flipV="1">
              <a:off x="3733800" y="4800600"/>
              <a:ext cx="304800" cy="522249"/>
            </a:xfrm>
            <a:prstGeom prst="bentConnector2">
              <a:avLst/>
            </a:prstGeom>
            <a:noFill/>
            <a:ln w="28575" algn="ctr">
              <a:solidFill>
                <a:schemeClr val="tx1"/>
              </a:solidFill>
              <a:round/>
              <a:headEnd/>
              <a:tailEnd type="triangle" w="med" len="med"/>
            </a:ln>
          </p:spPr>
        </p:cxnSp>
        <p:cxnSp>
          <p:nvCxnSpPr>
            <p:cNvPr id="23589" name="Shape 47"/>
            <p:cNvCxnSpPr>
              <a:cxnSpLocks noChangeShapeType="1"/>
            </p:cNvCxnSpPr>
            <p:nvPr/>
          </p:nvCxnSpPr>
          <p:spPr bwMode="auto">
            <a:xfrm flipV="1">
              <a:off x="6019800" y="4800600"/>
              <a:ext cx="304800" cy="522249"/>
            </a:xfrm>
            <a:prstGeom prst="bentConnector2">
              <a:avLst/>
            </a:prstGeom>
            <a:noFill/>
            <a:ln w="28575" algn="ctr">
              <a:solidFill>
                <a:schemeClr val="tx1"/>
              </a:solidFill>
              <a:round/>
              <a:headEnd/>
              <a:tailEnd type="triangl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SOAP and HTTP</a:t>
            </a:r>
          </a:p>
        </p:txBody>
      </p:sp>
      <p:sp>
        <p:nvSpPr>
          <p:cNvPr id="24579" name="Content Placeholder 3"/>
          <p:cNvSpPr>
            <a:spLocks noGrp="1"/>
          </p:cNvSpPr>
          <p:nvPr>
            <p:ph idx="1"/>
          </p:nvPr>
        </p:nvSpPr>
        <p:spPr>
          <a:xfrm>
            <a:off x="609600" y="1447800"/>
            <a:ext cx="7918450" cy="4408488"/>
          </a:xfrm>
        </p:spPr>
        <p:txBody>
          <a:bodyPr>
            <a:normAutofit fontScale="85000" lnSpcReduction="10000"/>
          </a:bodyPr>
          <a:lstStyle/>
          <a:p>
            <a:pPr lvl="1"/>
            <a:r>
              <a:rPr lang="en-US" smtClean="0"/>
              <a:t>SOAP can use other transport technologies.</a:t>
            </a:r>
          </a:p>
          <a:p>
            <a:pPr lvl="2"/>
            <a:r>
              <a:rPr lang="en-US" smtClean="0"/>
              <a:t>SOAP over JMS </a:t>
            </a:r>
            <a:r>
              <a:rPr lang="en-US" smtClean="0">
                <a:hlinkClick r:id="rId3"/>
              </a:rPr>
              <a:t>http://www.w3.org/TR/soapjms/</a:t>
            </a:r>
            <a:endParaRPr lang="en-US" smtClean="0"/>
          </a:p>
          <a:p>
            <a:pPr lvl="1"/>
            <a:r>
              <a:rPr lang="en-US" smtClean="0"/>
              <a:t>Most realizations of SOAP use HTTP.</a:t>
            </a:r>
          </a:p>
          <a:p>
            <a:pPr lvl="1"/>
            <a:r>
              <a:rPr lang="en-US" smtClean="0"/>
              <a:t>HTTP POST:</a:t>
            </a:r>
          </a:p>
          <a:p>
            <a:pPr lvl="2"/>
            <a:r>
              <a:rPr lang="en-US" smtClean="0"/>
              <a:t>SOAP message is the request/response body.</a:t>
            </a:r>
          </a:p>
          <a:p>
            <a:pPr lvl="2"/>
            <a:r>
              <a:rPr lang="en-US" smtClean="0"/>
              <a:t>SOAPAction HTTP header helps identify the operation.</a:t>
            </a:r>
          </a:p>
          <a:p>
            <a:pPr lvl="3"/>
            <a:r>
              <a:rPr lang="en-US" smtClean="0"/>
              <a:t>No longer required in SOAP 1.2.</a:t>
            </a:r>
          </a:p>
          <a:p>
            <a:pPr lvl="1"/>
            <a:r>
              <a:rPr lang="en-US" smtClean="0"/>
              <a:t>Any tool that can be used to send a POST request can function as a SOAP web service testing tool.</a:t>
            </a:r>
          </a:p>
          <a:p>
            <a:pPr lvl="2"/>
            <a:r>
              <a:rPr lang="en-US" smtClean="0"/>
              <a:t>The SOAP XML elements are small and rarely change.</a:t>
            </a:r>
          </a:p>
          <a:p>
            <a:pPr lvl="2"/>
            <a:r>
              <a:rPr lang="en-US" smtClean="0"/>
              <a:t>The SOAP body content is just XML that is constrained by the XML Schemas embedded in the WSDL </a:t>
            </a:r>
            <a:r>
              <a:rPr lang="en-US" smtClean="0">
                <a:latin typeface="Courier New" pitchFamily="49" charset="0"/>
                <a:cs typeface="Courier New" pitchFamily="49" charset="0"/>
              </a:rPr>
              <a:t>types</a:t>
            </a:r>
            <a:r>
              <a:rPr lang="en-US" smtClean="0"/>
              <a:t> section.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SOAP Test Clients</a:t>
            </a:r>
          </a:p>
        </p:txBody>
      </p:sp>
      <p:sp>
        <p:nvSpPr>
          <p:cNvPr id="25603" name="Content Placeholder 2"/>
          <p:cNvSpPr>
            <a:spLocks noGrp="1"/>
          </p:cNvSpPr>
          <p:nvPr>
            <p:ph idx="1"/>
          </p:nvPr>
        </p:nvSpPr>
        <p:spPr>
          <a:xfrm>
            <a:off x="609600" y="1447800"/>
            <a:ext cx="7918450" cy="703263"/>
          </a:xfrm>
        </p:spPr>
        <p:txBody>
          <a:bodyPr>
            <a:normAutofit fontScale="70000" lnSpcReduction="20000"/>
          </a:bodyPr>
          <a:lstStyle/>
          <a:p>
            <a:r>
              <a:rPr lang="en-US" smtClean="0">
                <a:latin typeface="Arial" charset="0"/>
              </a:rPr>
              <a:t>WebLogic Service includes a web-based web service test client application: </a:t>
            </a:r>
            <a:r>
              <a:rPr lang="en-US" smtClean="0">
                <a:latin typeface="Arial" charset="0"/>
                <a:hlinkClick r:id="rId3"/>
              </a:rPr>
              <a:t>http://localhost:7001/wls_utc/</a:t>
            </a:r>
            <a:r>
              <a:rPr lang="en-US" smtClean="0">
                <a:latin typeface="Arial" charset="0"/>
              </a:rPr>
              <a:t>.</a:t>
            </a:r>
          </a:p>
        </p:txBody>
      </p:sp>
      <p:pic>
        <p:nvPicPr>
          <p:cNvPr id="25604" name="Picture 3" descr="WLSTestClient.png"/>
          <p:cNvPicPr>
            <a:picLocks noChangeAspect="1"/>
          </p:cNvPicPr>
          <p:nvPr/>
        </p:nvPicPr>
        <p:blipFill>
          <a:blip r:embed="rId4" cstate="print"/>
          <a:srcRect/>
          <a:stretch>
            <a:fillRect/>
          </a:stretch>
        </p:blipFill>
        <p:spPr bwMode="auto">
          <a:xfrm>
            <a:off x="609600" y="2438400"/>
            <a:ext cx="7818438" cy="3324225"/>
          </a:xfrm>
          <a:prstGeom prst="rect">
            <a:avLst/>
          </a:prstGeom>
          <a:noFill/>
          <a:ln w="9525">
            <a:solidFill>
              <a:schemeClr val="tx1"/>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WS-* Extensions</a:t>
            </a:r>
          </a:p>
        </p:txBody>
      </p:sp>
      <p:sp>
        <p:nvSpPr>
          <p:cNvPr id="26627" name="Content Placeholder 2"/>
          <p:cNvSpPr>
            <a:spLocks noGrp="1"/>
          </p:cNvSpPr>
          <p:nvPr>
            <p:ph idx="1"/>
          </p:nvPr>
        </p:nvSpPr>
        <p:spPr>
          <a:xfrm>
            <a:off x="609600" y="1447800"/>
            <a:ext cx="7918450" cy="4635500"/>
          </a:xfrm>
        </p:spPr>
        <p:txBody>
          <a:bodyPr>
            <a:normAutofit fontScale="92500" lnSpcReduction="10000"/>
          </a:bodyPr>
          <a:lstStyle/>
          <a:p>
            <a:r>
              <a:rPr lang="en-US" smtClean="0">
                <a:latin typeface="Arial" charset="0"/>
              </a:rPr>
              <a:t>WS-I Basic Profile outlines a basic set of interoperable functionality. Many add-on standards have been created:</a:t>
            </a:r>
          </a:p>
          <a:p>
            <a:pPr lvl="1"/>
            <a:r>
              <a:rPr lang="en-US" sz="1800" smtClean="0"/>
              <a:t>Web Services Policy Framework (WS-Policy)</a:t>
            </a:r>
          </a:p>
          <a:p>
            <a:pPr lvl="1"/>
            <a:r>
              <a:rPr lang="en-US" sz="1800" smtClean="0"/>
              <a:t>Web Services Policy Attachment (WS-PolicyAttachment)</a:t>
            </a:r>
          </a:p>
          <a:p>
            <a:pPr lvl="1"/>
            <a:r>
              <a:rPr lang="en-US" sz="1800" smtClean="0"/>
              <a:t>Web Services Security (WS-Security)</a:t>
            </a:r>
          </a:p>
          <a:p>
            <a:pPr lvl="1"/>
            <a:r>
              <a:rPr lang="en-US" sz="1800" smtClean="0"/>
              <a:t>Web Services Security Policy (WS-SecurityPolicy)</a:t>
            </a:r>
          </a:p>
          <a:p>
            <a:pPr lvl="1"/>
            <a:r>
              <a:rPr lang="en-US" sz="1800" smtClean="0"/>
              <a:t>Web Services Addressing (WS-Addressing)</a:t>
            </a:r>
          </a:p>
          <a:p>
            <a:pPr lvl="1"/>
            <a:r>
              <a:rPr lang="en-US" sz="1800" smtClean="0"/>
              <a:t>Web Services Reliable Messaging (WS-ReliableMessaging)</a:t>
            </a:r>
          </a:p>
          <a:p>
            <a:pPr lvl="1"/>
            <a:r>
              <a:rPr lang="en-US" sz="1800" smtClean="0"/>
              <a:t>Web Services Reliable Messaging Policy Assertion (WS-RM Policy)</a:t>
            </a:r>
          </a:p>
          <a:p>
            <a:pPr lvl="1"/>
            <a:r>
              <a:rPr lang="en-US" sz="1800" smtClean="0"/>
              <a:t>Web Services Secure Conversation Language (WS-SecureConversation)</a:t>
            </a:r>
          </a:p>
          <a:p>
            <a:pPr lvl="1"/>
            <a:r>
              <a:rPr lang="en-US" sz="1800" smtClean="0"/>
              <a:t>WS-MakeConnection</a:t>
            </a:r>
          </a:p>
          <a:p>
            <a:pPr lvl="1"/>
            <a:r>
              <a:rPr lang="en-US" sz="1800" smtClean="0"/>
              <a:t>Web Services Atomic Transaction</a:t>
            </a:r>
          </a:p>
          <a:p>
            <a:pPr lvl="1"/>
            <a:r>
              <a:rPr lang="en-US" sz="1800" smtClean="0"/>
              <a:t>Message Transmission Optimization Mechanism (MTOM)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WS-Policy</a:t>
            </a:r>
          </a:p>
        </p:txBody>
      </p:sp>
      <p:sp>
        <p:nvSpPr>
          <p:cNvPr id="27651" name="Content Placeholder 2"/>
          <p:cNvSpPr>
            <a:spLocks noGrp="1"/>
          </p:cNvSpPr>
          <p:nvPr>
            <p:ph idx="1"/>
          </p:nvPr>
        </p:nvSpPr>
        <p:spPr>
          <a:xfrm>
            <a:off x="609600" y="1447800"/>
            <a:ext cx="7918450" cy="4765675"/>
          </a:xfrm>
        </p:spPr>
        <p:txBody>
          <a:bodyPr>
            <a:normAutofit fontScale="92500" lnSpcReduction="10000"/>
          </a:bodyPr>
          <a:lstStyle/>
          <a:p>
            <a:r>
              <a:rPr lang="en-US" smtClean="0">
                <a:latin typeface="Arial" charset="0"/>
              </a:rPr>
              <a:t>A WSDL outlines the basic contract a client must follow when communicating with a web service.</a:t>
            </a:r>
          </a:p>
          <a:p>
            <a:pPr lvl="1"/>
            <a:r>
              <a:rPr lang="en-US" smtClean="0"/>
              <a:t>If additional restrictions or requirements for clients are in place then, ideally, they would be included in the WSDL.</a:t>
            </a:r>
          </a:p>
          <a:p>
            <a:pPr lvl="1"/>
            <a:r>
              <a:rPr lang="en-US" smtClean="0"/>
              <a:t>WS-Policy is a specification that outlines how extra constraints can be specified by using XML added to a WSDL.</a:t>
            </a:r>
          </a:p>
          <a:p>
            <a:pPr lvl="1"/>
            <a:r>
              <a:rPr lang="en-US" smtClean="0"/>
              <a:t>WS-Policy is open ended. It specifies how WS-* extensions can add restrictions.</a:t>
            </a:r>
          </a:p>
          <a:p>
            <a:pPr lvl="1"/>
            <a:r>
              <a:rPr lang="en-US" smtClean="0"/>
              <a:t>WS-Policy and WS-* enhancements are not covered by JAX-WS. If and how they work are vendor specific.</a:t>
            </a:r>
          </a:p>
          <a:p>
            <a:pPr lvl="1"/>
            <a:r>
              <a:rPr lang="en-US" smtClean="0"/>
              <a:t>WebLogic provides a </a:t>
            </a:r>
            <a:r>
              <a:rPr lang="en-US" smtClean="0">
                <a:latin typeface="Courier New" pitchFamily="49" charset="0"/>
                <a:cs typeface="Courier New" pitchFamily="49" charset="0"/>
              </a:rPr>
              <a:t>@weblogic.jws.Policy</a:t>
            </a:r>
            <a:r>
              <a:rPr lang="en-US" smtClean="0"/>
              <a:t> annotation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50"/>
          <p:cNvSpPr>
            <a:spLocks noChangeArrowheads="1"/>
          </p:cNvSpPr>
          <p:nvPr/>
        </p:nvSpPr>
        <p:spPr bwMode="auto">
          <a:xfrm>
            <a:off x="609600" y="1828800"/>
            <a:ext cx="7924800" cy="381000"/>
          </a:xfrm>
          <a:prstGeom prst="rect">
            <a:avLst/>
          </a:prstGeom>
          <a:solidFill>
            <a:schemeClr val="accent1">
              <a:alpha val="50195"/>
            </a:schemeClr>
          </a:solidFill>
          <a:ln w="28575">
            <a:solidFill>
              <a:schemeClr val="tx1"/>
            </a:solidFill>
            <a:miter lim="800000"/>
            <a:headEnd type="none" w="sm" len="sm"/>
            <a:tailEnd type="none" w="sm" len="sm"/>
          </a:ln>
        </p:spPr>
        <p:txBody>
          <a:bodyPr wrap="none" anchor="ctr"/>
          <a:lstStyle/>
          <a:p>
            <a:endParaRPr lang="en-US"/>
          </a:p>
        </p:txBody>
      </p:sp>
      <p:sp>
        <p:nvSpPr>
          <p:cNvPr id="28675" name="Title 1"/>
          <p:cNvSpPr>
            <a:spLocks noGrp="1"/>
          </p:cNvSpPr>
          <p:nvPr>
            <p:ph type="title"/>
          </p:nvPr>
        </p:nvSpPr>
        <p:spPr/>
        <p:txBody>
          <a:bodyPr/>
          <a:lstStyle/>
          <a:p>
            <a:r>
              <a:rPr lang="en-US" smtClean="0">
                <a:latin typeface="Courier New" pitchFamily="49" charset="0"/>
                <a:cs typeface="Courier New" pitchFamily="49" charset="0"/>
              </a:rPr>
              <a:t>@weblogic.jws.Policy</a:t>
            </a:r>
          </a:p>
        </p:txBody>
      </p:sp>
      <p:sp>
        <p:nvSpPr>
          <p:cNvPr id="28676" name="Content Placeholder 2"/>
          <p:cNvSpPr>
            <a:spLocks noGrp="1"/>
          </p:cNvSpPr>
          <p:nvPr>
            <p:ph idx="1"/>
          </p:nvPr>
        </p:nvSpPr>
        <p:spPr>
          <a:xfrm>
            <a:off x="609600" y="1447800"/>
            <a:ext cx="7918450" cy="3713163"/>
          </a:xfrm>
        </p:spPr>
        <p:txBody>
          <a:bodyPr>
            <a:normAutofit fontScale="85000" lnSpcReduction="10000"/>
          </a:bodyPr>
          <a:lstStyle/>
          <a:p>
            <a:r>
              <a:rPr lang="en-US" smtClean="0">
                <a:latin typeface="Arial" charset="0"/>
              </a:rPr>
              <a:t>Used to attach WS-Policy requirements by developers.</a:t>
            </a:r>
          </a:p>
          <a:p>
            <a:pPr lvl="1">
              <a:buFont typeface="Arial" charset="0"/>
              <a:buNone/>
            </a:pPr>
            <a:r>
              <a:rPr lang="en-US" sz="2000" smtClean="0">
                <a:latin typeface="Courier New" pitchFamily="49" charset="0"/>
                <a:cs typeface="Courier New" pitchFamily="49" charset="0"/>
              </a:rPr>
              <a:t>@Policy(uri="policy:Mc1.1.xml", attachToWsdl=true)</a:t>
            </a:r>
          </a:p>
          <a:p>
            <a:pPr lvl="1"/>
            <a:r>
              <a:rPr lang="en-US" smtClean="0"/>
              <a:t>Developers can choose to add the policy element to the generated WSDL or not.</a:t>
            </a:r>
          </a:p>
          <a:p>
            <a:pPr lvl="1"/>
            <a:r>
              <a:rPr lang="en-US" smtClean="0"/>
              <a:t>WebLogic Service includes a large number of prewritten policies that should be preferred over custom policies.</a:t>
            </a:r>
          </a:p>
          <a:p>
            <a:pPr lvl="1"/>
            <a:r>
              <a:rPr lang="en-US" smtClean="0"/>
              <a:t>Administrators can attach policies to deployed web services. </a:t>
            </a:r>
          </a:p>
          <a:p>
            <a:r>
              <a:rPr lang="en-US" smtClean="0">
                <a:latin typeface="Arial" charset="0"/>
                <a:hlinkClick r:id="rId3"/>
              </a:rPr>
              <a:t>http://docs.oracle.com/cd/E24329_01/apirefs.1211/e24401/taskhelp/webservices/ConfigureWSPolicyFile.html</a:t>
            </a:r>
            <a:endParaRPr lang="en-US" smtClean="0">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4"/>
          <p:cNvSpPr>
            <a:spLocks noGrp="1" noChangeArrowheads="1"/>
          </p:cNvSpPr>
          <p:nvPr>
            <p:ph type="title"/>
          </p:nvPr>
        </p:nvSpPr>
        <p:spPr/>
        <p:txBody>
          <a:bodyPr/>
          <a:lstStyle/>
          <a:p>
            <a:r>
              <a:rPr lang="en-US" smtClean="0"/>
              <a:t>Quiz</a:t>
            </a:r>
          </a:p>
        </p:txBody>
      </p:sp>
      <p:sp>
        <p:nvSpPr>
          <p:cNvPr id="29699" name="Rectangle 1035"/>
          <p:cNvSpPr>
            <a:spLocks noGrp="1" noChangeArrowheads="1"/>
          </p:cNvSpPr>
          <p:nvPr>
            <p:ph idx="1"/>
          </p:nvPr>
        </p:nvSpPr>
        <p:spPr>
          <a:xfrm>
            <a:off x="609600" y="1447800"/>
            <a:ext cx="7918450" cy="1516063"/>
          </a:xfrm>
        </p:spPr>
        <p:txBody>
          <a:bodyPr>
            <a:normAutofit fontScale="92500" lnSpcReduction="10000"/>
          </a:bodyPr>
          <a:lstStyle/>
          <a:p>
            <a:r>
              <a:rPr lang="en-US" smtClean="0">
                <a:latin typeface="Arial" charset="0"/>
              </a:rPr>
              <a:t>A request to a SOAP web service endpoint must always be transferred using the HTTP protocol.</a:t>
            </a:r>
          </a:p>
          <a:p>
            <a:pPr marL="566738" lvl="1" indent="-449263">
              <a:buFont typeface="Arial" charset="0"/>
              <a:buAutoNum type="alphaLcPeriod"/>
            </a:pPr>
            <a:r>
              <a:rPr lang="en-US" smtClean="0"/>
              <a:t>True</a:t>
            </a:r>
          </a:p>
          <a:p>
            <a:pPr marL="566738" lvl="1" indent="-449263">
              <a:buFont typeface="Arial" charset="0"/>
              <a:buAutoNum type="alphaLcPeriod"/>
            </a:pPr>
            <a:r>
              <a:rPr lang="en-US" smtClean="0"/>
              <a:t>False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4"/>
          <p:cNvSpPr>
            <a:spLocks noGrp="1" noChangeArrowheads="1"/>
          </p:cNvSpPr>
          <p:nvPr>
            <p:ph type="title"/>
          </p:nvPr>
        </p:nvSpPr>
        <p:spPr/>
        <p:txBody>
          <a:bodyPr/>
          <a:lstStyle/>
          <a:p>
            <a:r>
              <a:rPr lang="en-US" smtClean="0"/>
              <a:t>Quiz</a:t>
            </a:r>
          </a:p>
        </p:txBody>
      </p:sp>
      <p:sp>
        <p:nvSpPr>
          <p:cNvPr id="30723" name="Rectangle 1035"/>
          <p:cNvSpPr>
            <a:spLocks noGrp="1" noChangeArrowheads="1"/>
          </p:cNvSpPr>
          <p:nvPr>
            <p:ph idx="1"/>
          </p:nvPr>
        </p:nvSpPr>
        <p:spPr>
          <a:xfrm>
            <a:off x="609600" y="1447800"/>
            <a:ext cx="7918450" cy="2327275"/>
          </a:xfrm>
        </p:spPr>
        <p:txBody>
          <a:bodyPr>
            <a:normAutofit lnSpcReduction="10000"/>
          </a:bodyPr>
          <a:lstStyle/>
          <a:p>
            <a:r>
              <a:rPr lang="en-US" smtClean="0">
                <a:latin typeface="Arial" charset="0"/>
              </a:rPr>
              <a:t>The definitions element in a completed WSDL should contain which sequence of elements?</a:t>
            </a:r>
          </a:p>
          <a:p>
            <a:pPr marL="566738" lvl="1" indent="-449263">
              <a:buFont typeface="Arial" charset="0"/>
              <a:buAutoNum type="alphaLcPeriod"/>
            </a:pPr>
            <a:r>
              <a:rPr lang="da-DK" smtClean="0"/>
              <a:t>types, message, portType, binding, service</a:t>
            </a:r>
            <a:endParaRPr lang="en-US" smtClean="0"/>
          </a:p>
          <a:p>
            <a:pPr marL="566738" lvl="1" indent="-449263">
              <a:buFont typeface="Arial" charset="0"/>
              <a:buAutoNum type="alphaLcPeriod"/>
            </a:pPr>
            <a:r>
              <a:rPr lang="en-US" smtClean="0"/>
              <a:t>Envelope, Header, Body</a:t>
            </a:r>
          </a:p>
          <a:p>
            <a:pPr marL="566738" lvl="1" indent="-449263">
              <a:buFont typeface="Arial" charset="0"/>
              <a:buAutoNum type="alphaLcPeriod"/>
            </a:pPr>
            <a:r>
              <a:rPr lang="en-US" smtClean="0"/>
              <a:t>sequence, choice, enumeration, restriction</a:t>
            </a:r>
          </a:p>
          <a:p>
            <a:pPr marL="566738" lvl="1" indent="-449263">
              <a:buFont typeface="Arial" charset="0"/>
              <a:buAutoNum type="alphaLcPeriod"/>
            </a:pPr>
            <a:r>
              <a:rPr lang="en-US" smtClean="0"/>
              <a:t>types, parts, ports, binding, location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Resources</a:t>
            </a:r>
          </a:p>
        </p:txBody>
      </p:sp>
      <p:graphicFrame>
        <p:nvGraphicFramePr>
          <p:cNvPr id="4" name="Group 3"/>
          <p:cNvGraphicFramePr>
            <a:graphicFrameLocks noGrp="1"/>
          </p:cNvGraphicFramePr>
          <p:nvPr/>
        </p:nvGraphicFramePr>
        <p:xfrm>
          <a:off x="609600" y="1544638"/>
          <a:ext cx="7918450" cy="2493962"/>
        </p:xfrm>
        <a:graphic>
          <a:graphicData uri="http://schemas.openxmlformats.org/drawingml/2006/table">
            <a:tbl>
              <a:tblPr/>
              <a:tblGrid>
                <a:gridCol w="2741613"/>
                <a:gridCol w="5176837"/>
              </a:tblGrid>
              <a:tr h="468307">
                <a:tc>
                  <a:txBody>
                    <a:bodyPr/>
                    <a:lstStyle/>
                    <a:p>
                      <a:pPr marL="0" marR="0" lvl="0" indent="0" algn="l" defTabSz="914400" rtl="0" eaLnBrk="1" fontAlgn="base" latinLnBrk="0" hangingPunct="1">
                        <a:lnSpc>
                          <a:spcPct val="12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Topic</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20000"/>
                        </a:lnSpc>
                        <a:spcBef>
                          <a:spcPct val="20000"/>
                        </a:spcBef>
                        <a:spcAft>
                          <a:spcPct val="0"/>
                        </a:spcAft>
                        <a:buClr>
                          <a:srgbClr val="000000"/>
                        </a:buClr>
                        <a:buSzTx/>
                        <a:buFont typeface="Arial" pitchFamily="34" charset="0"/>
                        <a:buNone/>
                        <a:tabLst/>
                      </a:pPr>
                      <a:r>
                        <a:rPr kumimoji="0" lang="en-US" sz="1800" b="1" i="0" u="none" strike="noStrike" cap="none" normalizeH="0" baseline="0" dirty="0" smtClean="0">
                          <a:ln>
                            <a:noFill/>
                          </a:ln>
                          <a:solidFill>
                            <a:schemeClr val="bg1"/>
                          </a:solidFill>
                          <a:effectLst/>
                          <a:latin typeface="Arial" pitchFamily="34" charset="0"/>
                        </a:rPr>
                        <a:t>Website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2"/>
                    </a:solidFill>
                  </a:tcPr>
                </a:tc>
              </a:tr>
              <a:tr h="645265">
                <a:tc>
                  <a:txBody>
                    <a:bodyPr/>
                    <a:lstStyle/>
                    <a:p>
                      <a:pPr marL="0" marR="0" lvl="0" indent="0" algn="l" defTabSz="914400" rtl="0" eaLnBrk="1" fontAlgn="base" latinLnBrk="0" hangingPunct="1">
                        <a:lnSpc>
                          <a:spcPct val="80000"/>
                        </a:lnSpc>
                        <a:spcBef>
                          <a:spcPct val="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rPr>
                        <a:t>Simple Object Access Protocol (SOAP) 1.1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hlinkClick r:id="rId3"/>
                        </a:rPr>
                        <a:t>http://www.w3.org/TR/2000/NOTE-SOAP-20000508/</a:t>
                      </a:r>
                      <a:r>
                        <a:rPr kumimoji="0" lang="en-US" sz="1600" b="0" i="0" u="none" strike="noStrike" cap="none" normalizeH="0" baseline="0" dirty="0" smtClean="0">
                          <a:ln>
                            <a:noFill/>
                          </a:ln>
                          <a:solidFill>
                            <a:schemeClr val="tx1"/>
                          </a:solidFill>
                          <a:effectLst/>
                          <a:latin typeface="Arial" pitchFamily="34" charset="0"/>
                        </a:rPr>
                        <a:t>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753364">
                <a:tc>
                  <a:txBody>
                    <a:bodyPr/>
                    <a:lstStyle/>
                    <a:p>
                      <a:pPr marL="0" marR="0" lvl="0" indent="0" algn="l" defTabSz="914400" rtl="0" eaLnBrk="1" fontAlgn="base" latinLnBrk="0" hangingPunct="1">
                        <a:lnSpc>
                          <a:spcPct val="80000"/>
                        </a:lnSpc>
                        <a:spcBef>
                          <a:spcPct val="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rPr>
                        <a:t>Web Services Description Language (WSDL) Version 1.2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smtClean="0">
                          <a:ln>
                            <a:noFill/>
                          </a:ln>
                          <a:solidFill>
                            <a:schemeClr val="tx1"/>
                          </a:solidFill>
                          <a:effectLst/>
                          <a:latin typeface="Arial" pitchFamily="34" charset="0"/>
                          <a:hlinkClick r:id="rId4"/>
                        </a:rPr>
                        <a:t>http://www.w3.org/TR/2002/WD-wsdl12-20020709/</a:t>
                      </a:r>
                      <a:r>
                        <a:rPr kumimoji="0" lang="en-US" sz="1600" b="0" i="0" u="none" strike="noStrike" cap="none" normalizeH="0" baseline="0" dirty="0" smtClean="0">
                          <a:ln>
                            <a:noFill/>
                          </a:ln>
                          <a:solidFill>
                            <a:schemeClr val="tx1"/>
                          </a:solidFill>
                          <a:effectLst/>
                          <a:latin typeface="Arial" pitchFamily="34" charset="0"/>
                        </a:rPr>
                        <a:t>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627026">
                <a:tc>
                  <a:txBody>
                    <a:bodyPr/>
                    <a:lstStyle/>
                    <a:p>
                      <a:pPr marL="0" marR="0" lvl="0" indent="0" algn="l" defTabSz="914400" rtl="0" eaLnBrk="1" fontAlgn="base" latinLnBrk="0" hangingPunct="1">
                        <a:lnSpc>
                          <a:spcPct val="80000"/>
                        </a:lnSpc>
                        <a:spcBef>
                          <a:spcPct val="0"/>
                        </a:spcBef>
                        <a:spcAft>
                          <a:spcPct val="0"/>
                        </a:spcAft>
                        <a:buClr>
                          <a:srgbClr val="000000"/>
                        </a:buClr>
                        <a:buSzTx/>
                        <a:buFont typeface="Arial" pitchFamily="34" charset="0"/>
                        <a:buNone/>
                        <a:tabLst/>
                        <a:defRPr/>
                      </a:pPr>
                      <a:r>
                        <a:rPr kumimoji="0" lang="en-US" sz="1600" b="0" i="0" u="none" strike="noStrike" cap="none" normalizeH="0" baseline="0" dirty="0" smtClean="0">
                          <a:ln>
                            <a:noFill/>
                          </a:ln>
                          <a:solidFill>
                            <a:schemeClr val="tx1"/>
                          </a:solidFill>
                          <a:effectLst/>
                          <a:latin typeface="Arial" pitchFamily="34" charset="0"/>
                        </a:rPr>
                        <a:t>Web Services Policy 1.5 - Framework</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000000"/>
                        </a:buClr>
                        <a:buSzTx/>
                        <a:buFont typeface="Arial" pitchFamily="34" charset="0"/>
                        <a:buNone/>
                        <a:tabLst/>
                        <a:defRPr/>
                      </a:pPr>
                      <a:r>
                        <a:rPr kumimoji="0" lang="en-US" sz="1600" b="0" i="0" u="none" strike="noStrike" cap="none" normalizeH="0" baseline="0" dirty="0" smtClean="0">
                          <a:ln>
                            <a:noFill/>
                          </a:ln>
                          <a:solidFill>
                            <a:schemeClr val="tx1"/>
                          </a:solidFill>
                          <a:effectLst/>
                          <a:latin typeface="Arial" pitchFamily="34" charset="0"/>
                          <a:hlinkClick r:id="rId5"/>
                        </a:rPr>
                        <a:t>http://www.w3.org/TR/ws-policy/</a:t>
                      </a:r>
                      <a:r>
                        <a:rPr kumimoji="0" lang="en-US" sz="1600" b="0" i="0" u="none" strike="noStrike" cap="none" normalizeH="0" baseline="0" dirty="0" smtClean="0">
                          <a:ln>
                            <a:noFill/>
                          </a:ln>
                          <a:solidFill>
                            <a:schemeClr val="tx1"/>
                          </a:solidFill>
                          <a:effectLst/>
                          <a:latin typeface="Arial" pitchFamily="34" charset="0"/>
                        </a:rPr>
                        <a:t>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US" smtClean="0"/>
              <a:t>Reasons for Using SOAP</a:t>
            </a:r>
          </a:p>
        </p:txBody>
      </p:sp>
      <p:sp>
        <p:nvSpPr>
          <p:cNvPr id="5123" name="Content Placeholder 4"/>
          <p:cNvSpPr>
            <a:spLocks noGrp="1"/>
          </p:cNvSpPr>
          <p:nvPr>
            <p:ph idx="1"/>
          </p:nvPr>
        </p:nvSpPr>
        <p:spPr/>
        <p:txBody>
          <a:bodyPr/>
          <a:lstStyle/>
          <a:p>
            <a:r>
              <a:rPr lang="en-US" smtClean="0">
                <a:latin typeface="Arial" charset="0"/>
              </a:rPr>
              <a:t>The SOAP web services specification sets out to define an interoperable, platform-independent means for component interaction. SOAP web service requirements include:</a:t>
            </a:r>
          </a:p>
          <a:p>
            <a:pPr lvl="1"/>
            <a:r>
              <a:rPr lang="en-US" smtClean="0"/>
              <a:t>Decouple message representation from transport mechanisms</a:t>
            </a:r>
          </a:p>
          <a:p>
            <a:pPr lvl="1"/>
            <a:r>
              <a:rPr lang="en-US" smtClean="0"/>
              <a:t>Support extensible frameworks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Summary</a:t>
            </a:r>
          </a:p>
        </p:txBody>
      </p:sp>
      <p:sp>
        <p:nvSpPr>
          <p:cNvPr id="32771" name="Content Placeholder 2"/>
          <p:cNvSpPr>
            <a:spLocks noGrp="1"/>
          </p:cNvSpPr>
          <p:nvPr>
            <p:ph idx="1"/>
          </p:nvPr>
        </p:nvSpPr>
        <p:spPr/>
        <p:txBody>
          <a:bodyPr/>
          <a:lstStyle/>
          <a:p>
            <a:r>
              <a:rPr lang="en-US" smtClean="0">
                <a:latin typeface="Arial" charset="0"/>
              </a:rPr>
              <a:t>In this lesson, you should have learned how to:</a:t>
            </a:r>
          </a:p>
          <a:p>
            <a:pPr lvl="1"/>
            <a:r>
              <a:rPr lang="en-US" smtClean="0"/>
              <a:t>Understand the basic structure of a SOAP message and how it is encapsulated by transports</a:t>
            </a:r>
          </a:p>
          <a:p>
            <a:pPr lvl="1"/>
            <a:r>
              <a:rPr lang="en-US" smtClean="0"/>
              <a:t>Understand how WSDL defines a web service, including its message representation and transport mechanism</a:t>
            </a:r>
          </a:p>
          <a:p>
            <a:pPr lvl="1"/>
            <a:r>
              <a:rPr lang="en-US" smtClean="0"/>
              <a:t>Explain the purpose of WS-I Basic Profile and WS-Policy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p:txBody>
          <a:bodyPr>
            <a:normAutofit/>
          </a:bodyPr>
          <a:lstStyle/>
          <a:p>
            <a:r>
              <a:rPr lang="en-US" smtClean="0"/>
              <a:t>Extensible Message Representation</a:t>
            </a:r>
            <a:br>
              <a:rPr lang="en-US" smtClean="0"/>
            </a:br>
            <a:r>
              <a:rPr lang="en-US" sz="2400" smtClean="0">
                <a:solidFill>
                  <a:srgbClr val="FF0000"/>
                </a:solidFill>
              </a:rPr>
              <a:t>Simple Object Access Protocol</a:t>
            </a:r>
          </a:p>
        </p:txBody>
      </p:sp>
      <p:pic>
        <p:nvPicPr>
          <p:cNvPr id="6147" name="Picture 4"/>
          <p:cNvPicPr>
            <a:picLocks noChangeAspect="1" noChangeArrowheads="1"/>
          </p:cNvPicPr>
          <p:nvPr/>
        </p:nvPicPr>
        <p:blipFill>
          <a:blip r:embed="rId3" cstate="print"/>
          <a:srcRect/>
          <a:stretch>
            <a:fillRect/>
          </a:stretch>
        </p:blipFill>
        <p:spPr bwMode="auto">
          <a:xfrm>
            <a:off x="3176588" y="1476375"/>
            <a:ext cx="2790825" cy="4619625"/>
          </a:xfrm>
          <a:prstGeom prst="rect">
            <a:avLst/>
          </a:prstGeom>
          <a:noFill/>
          <a:ln w="28575">
            <a:noFill/>
            <a:miter lim="800000"/>
            <a:headEnd type="none" w="sm" len="sm"/>
            <a:tailEnd type="none" w="sm" len="sm"/>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lstStyle/>
          <a:p>
            <a:r>
              <a:rPr lang="en-US" smtClean="0"/>
              <a:t>SOAP Over HTTP</a:t>
            </a:r>
          </a:p>
        </p:txBody>
      </p:sp>
      <p:grpSp>
        <p:nvGrpSpPr>
          <p:cNvPr id="2" name="Group 8"/>
          <p:cNvGrpSpPr>
            <a:grpSpLocks/>
          </p:cNvGrpSpPr>
          <p:nvPr/>
        </p:nvGrpSpPr>
        <p:grpSpPr bwMode="auto">
          <a:xfrm>
            <a:off x="1647825" y="933450"/>
            <a:ext cx="5848350" cy="5391150"/>
            <a:chOff x="1647825" y="933450"/>
            <a:chExt cx="5848350" cy="5391150"/>
          </a:xfrm>
        </p:grpSpPr>
        <p:pic>
          <p:nvPicPr>
            <p:cNvPr id="7172" name="Picture 4"/>
            <p:cNvPicPr>
              <a:picLocks noChangeAspect="1" noChangeArrowheads="1"/>
            </p:cNvPicPr>
            <p:nvPr/>
          </p:nvPicPr>
          <p:blipFill>
            <a:blip r:embed="rId3" cstate="print"/>
            <a:srcRect/>
            <a:stretch>
              <a:fillRect/>
            </a:stretch>
          </p:blipFill>
          <p:spPr bwMode="auto">
            <a:xfrm>
              <a:off x="1647825" y="933450"/>
              <a:ext cx="5848350" cy="5391150"/>
            </a:xfrm>
            <a:prstGeom prst="rect">
              <a:avLst/>
            </a:prstGeom>
            <a:noFill/>
            <a:ln w="28575">
              <a:noFill/>
              <a:miter lim="800000"/>
              <a:headEnd type="none" w="sm" len="sm"/>
              <a:tailEnd type="none" w="sm" len="sm"/>
            </a:ln>
          </p:spPr>
        </p:pic>
        <p:cxnSp>
          <p:nvCxnSpPr>
            <p:cNvPr id="7173" name="Straight Arrow Connector 4"/>
            <p:cNvCxnSpPr>
              <a:cxnSpLocks noChangeShapeType="1"/>
            </p:cNvCxnSpPr>
            <p:nvPr/>
          </p:nvCxnSpPr>
          <p:spPr bwMode="auto">
            <a:xfrm>
              <a:off x="2813050" y="2095500"/>
              <a:ext cx="365760" cy="0"/>
            </a:xfrm>
            <a:prstGeom prst="straightConnector1">
              <a:avLst/>
            </a:prstGeom>
            <a:noFill/>
            <a:ln w="28575" algn="ctr">
              <a:solidFill>
                <a:schemeClr val="tx1"/>
              </a:solidFill>
              <a:round/>
              <a:headEnd/>
              <a:tailEnd type="triangle" w="med" len="med"/>
            </a:ln>
          </p:spPr>
        </p:cxnSp>
        <p:cxnSp>
          <p:nvCxnSpPr>
            <p:cNvPr id="7174" name="Straight Arrow Connector 5"/>
            <p:cNvCxnSpPr>
              <a:cxnSpLocks noChangeShapeType="1"/>
            </p:cNvCxnSpPr>
            <p:nvPr/>
          </p:nvCxnSpPr>
          <p:spPr bwMode="auto">
            <a:xfrm>
              <a:off x="2819400" y="3429000"/>
              <a:ext cx="365760" cy="0"/>
            </a:xfrm>
            <a:prstGeom prst="straightConnector1">
              <a:avLst/>
            </a:prstGeom>
            <a:noFill/>
            <a:ln w="28575" algn="ctr">
              <a:solidFill>
                <a:schemeClr val="tx1"/>
              </a:solidFill>
              <a:round/>
              <a:headEnd/>
              <a:tailEnd type="triangle" w="med" len="med"/>
            </a:ln>
          </p:spPr>
        </p:cxnSp>
        <p:cxnSp>
          <p:nvCxnSpPr>
            <p:cNvPr id="7175" name="Straight Arrow Connector 6"/>
            <p:cNvCxnSpPr>
              <a:cxnSpLocks noChangeShapeType="1"/>
            </p:cNvCxnSpPr>
            <p:nvPr/>
          </p:nvCxnSpPr>
          <p:spPr bwMode="auto">
            <a:xfrm>
              <a:off x="2819400" y="4362450"/>
              <a:ext cx="685800" cy="0"/>
            </a:xfrm>
            <a:prstGeom prst="straightConnector1">
              <a:avLst/>
            </a:prstGeom>
            <a:noFill/>
            <a:ln w="28575" algn="ctr">
              <a:solidFill>
                <a:schemeClr val="tx1"/>
              </a:solidFill>
              <a:round/>
              <a:headEnd/>
              <a:tailEnd type="triangle" w="med" len="med"/>
            </a:ln>
          </p:spPr>
        </p:cxnSp>
        <p:cxnSp>
          <p:nvCxnSpPr>
            <p:cNvPr id="7176" name="Straight Arrow Connector 7"/>
            <p:cNvCxnSpPr>
              <a:cxnSpLocks noChangeShapeType="1"/>
            </p:cNvCxnSpPr>
            <p:nvPr/>
          </p:nvCxnSpPr>
          <p:spPr bwMode="auto">
            <a:xfrm>
              <a:off x="2787650" y="5467350"/>
              <a:ext cx="685800" cy="0"/>
            </a:xfrm>
            <a:prstGeom prst="straightConnector1">
              <a:avLst/>
            </a:prstGeom>
            <a:noFill/>
            <a:ln w="28575" algn="ctr">
              <a:solidFill>
                <a:schemeClr val="tx1"/>
              </a:solidFill>
              <a:round/>
              <a:headEnd/>
              <a:tailEnd type="triangle" w="med" len="med"/>
            </a:ln>
          </p:spPr>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lstStyle/>
          <a:p>
            <a:r>
              <a:rPr lang="en-US" smtClean="0"/>
              <a:t>Raw SOAP/HTTP Request</a:t>
            </a:r>
          </a:p>
        </p:txBody>
      </p:sp>
      <p:sp>
        <p:nvSpPr>
          <p:cNvPr id="8195" name="Rectangle 7"/>
          <p:cNvSpPr>
            <a:spLocks noChangeArrowheads="1"/>
          </p:cNvSpPr>
          <p:nvPr/>
        </p:nvSpPr>
        <p:spPr bwMode="gray">
          <a:xfrm>
            <a:off x="622300" y="1371600"/>
            <a:ext cx="7886700" cy="4800600"/>
          </a:xfrm>
          <a:prstGeom prst="rect">
            <a:avLst/>
          </a:prstGeom>
          <a:solidFill>
            <a:srgbClr val="CCCCCC"/>
          </a:solidFill>
          <a:ln w="28575">
            <a:solidFill>
              <a:srgbClr val="000000"/>
            </a:solidFill>
            <a:miter lim="800000"/>
            <a:headEnd/>
            <a:tailEnd/>
          </a:ln>
        </p:spPr>
        <p:txBody>
          <a:bodyPr lIns="92075" tIns="9144" rIns="92075" bIns="9144" anchor="ctr"/>
          <a:lstStyle/>
          <a:p>
            <a:pPr algn="l"/>
            <a:r>
              <a:rPr lang="nn-NO" sz="1600">
                <a:latin typeface="Courier New" pitchFamily="49" charset="0"/>
                <a:cs typeface="Courier New" pitchFamily="49" charset="0"/>
              </a:rPr>
              <a:t>Accept: text/html, image/gif, image/jpeg, */*; q=.2</a:t>
            </a:r>
          </a:p>
          <a:p>
            <a:pPr algn="l"/>
            <a:r>
              <a:rPr lang="nn-NO" sz="1600">
                <a:latin typeface="Courier New" pitchFamily="49" charset="0"/>
                <a:cs typeface="Courier New" pitchFamily="49" charset="0"/>
              </a:rPr>
              <a:t>Connection: Keep-Alive</a:t>
            </a:r>
          </a:p>
          <a:p>
            <a:pPr algn="l"/>
            <a:r>
              <a:rPr lang="nn-NO" sz="1600">
                <a:latin typeface="Courier New" pitchFamily="49" charset="0"/>
                <a:cs typeface="Courier New" pitchFamily="49" charset="0"/>
              </a:rPr>
              <a:t>Content-Length: 206</a:t>
            </a:r>
          </a:p>
          <a:p>
            <a:pPr algn="l"/>
            <a:r>
              <a:rPr lang="nn-NO" sz="1600">
                <a:latin typeface="Courier New" pitchFamily="49" charset="0"/>
                <a:cs typeface="Courier New" pitchFamily="49" charset="0"/>
              </a:rPr>
              <a:t>Content-Type: text/xml; charset=utf-8</a:t>
            </a:r>
          </a:p>
          <a:p>
            <a:pPr algn="l"/>
            <a:r>
              <a:rPr lang="nn-NO" sz="1600">
                <a:latin typeface="Courier New" pitchFamily="49" charset="0"/>
                <a:cs typeface="Courier New" pitchFamily="49" charset="0"/>
              </a:rPr>
              <a:t>Host: localhost:7001</a:t>
            </a:r>
          </a:p>
          <a:p>
            <a:pPr algn="l"/>
            <a:r>
              <a:rPr lang="nn-NO" sz="1600">
                <a:latin typeface="Courier New" pitchFamily="49" charset="0"/>
                <a:cs typeface="Courier New" pitchFamily="49" charset="0"/>
              </a:rPr>
              <a:t>SOAPAction: ""</a:t>
            </a:r>
          </a:p>
          <a:p>
            <a:pPr algn="l"/>
            <a:r>
              <a:rPr lang="nn-NO" sz="1600">
                <a:latin typeface="Courier New" pitchFamily="49" charset="0"/>
                <a:cs typeface="Courier New" pitchFamily="49" charset="0"/>
              </a:rPr>
              <a:t>User-Agent: Oracle JAX-RPC 1.1</a:t>
            </a:r>
          </a:p>
          <a:p>
            <a:pPr algn="l"/>
            <a:r>
              <a:rPr lang="nn-NO" sz="1600">
                <a:latin typeface="Courier New" pitchFamily="49" charset="0"/>
                <a:cs typeface="Courier New" pitchFamily="49" charset="0"/>
              </a:rPr>
              <a:t>&lt;env:Envelope </a:t>
            </a:r>
          </a:p>
          <a:p>
            <a:pPr algn="l"/>
            <a:r>
              <a:rPr lang="nn-NO" sz="1600">
                <a:latin typeface="Courier New" pitchFamily="49" charset="0"/>
                <a:cs typeface="Courier New" pitchFamily="49" charset="0"/>
              </a:rPr>
              <a:t>    xmlns:env="http://schemas.xmlsoap.org/soap/envelope/"&gt;</a:t>
            </a:r>
          </a:p>
          <a:p>
            <a:pPr algn="l"/>
            <a:r>
              <a:rPr lang="nn-NO" sz="1600">
                <a:latin typeface="Courier New" pitchFamily="49" charset="0"/>
                <a:cs typeface="Courier New" pitchFamily="49" charset="0"/>
              </a:rPr>
              <a:t>&lt;env:Header/&gt;</a:t>
            </a:r>
          </a:p>
          <a:p>
            <a:pPr algn="l"/>
            <a:r>
              <a:rPr lang="nn-NO" sz="1600">
                <a:latin typeface="Courier New" pitchFamily="49" charset="0"/>
                <a:cs typeface="Courier New" pitchFamily="49" charset="0"/>
              </a:rPr>
              <a:t>&lt;env:Body&gt;</a:t>
            </a:r>
          </a:p>
          <a:p>
            <a:pPr algn="l"/>
            <a:r>
              <a:rPr lang="nn-NO" sz="1600">
                <a:latin typeface="Courier New" pitchFamily="49" charset="0"/>
                <a:cs typeface="Courier New" pitchFamily="49" charset="0"/>
              </a:rPr>
              <a:t>  &lt;getHello xmlns="http://ou/"&gt;</a:t>
            </a:r>
          </a:p>
          <a:p>
            <a:pPr algn="l"/>
            <a:r>
              <a:rPr lang="nn-NO" sz="1600">
                <a:latin typeface="Courier New" pitchFamily="49" charset="0"/>
                <a:cs typeface="Courier New" pitchFamily="49" charset="0"/>
              </a:rPr>
              <a:t>    &lt;arg0 xmlns=""&gt;matt&lt;/arg0&gt;</a:t>
            </a:r>
          </a:p>
          <a:p>
            <a:pPr algn="l"/>
            <a:r>
              <a:rPr lang="nn-NO" sz="1600">
                <a:latin typeface="Courier New" pitchFamily="49" charset="0"/>
                <a:cs typeface="Courier New" pitchFamily="49" charset="0"/>
              </a:rPr>
              <a:t>  &lt;/getHello&gt;</a:t>
            </a:r>
          </a:p>
          <a:p>
            <a:pPr algn="l"/>
            <a:r>
              <a:rPr lang="nn-NO" sz="1600">
                <a:latin typeface="Courier New" pitchFamily="49" charset="0"/>
                <a:cs typeface="Courier New" pitchFamily="49" charset="0"/>
              </a:rPr>
              <a:t>&lt;/env:Body&gt;</a:t>
            </a:r>
          </a:p>
          <a:p>
            <a:pPr algn="l"/>
            <a:r>
              <a:rPr lang="nn-NO" sz="1600">
                <a:latin typeface="Courier New" pitchFamily="49" charset="0"/>
                <a:cs typeface="Courier New" pitchFamily="49" charset="0"/>
              </a:rPr>
              <a:t>&lt;/env:Envelope&gt;</a:t>
            </a:r>
            <a:endParaRPr lang="en-US" sz="160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p:txBody>
          <a:bodyPr/>
          <a:lstStyle/>
          <a:p>
            <a:r>
              <a:rPr lang="en-US" smtClean="0"/>
              <a:t>Raw SOAP/HTTP Response</a:t>
            </a:r>
          </a:p>
        </p:txBody>
      </p:sp>
      <p:sp>
        <p:nvSpPr>
          <p:cNvPr id="13315" name="Rectangle 5"/>
          <p:cNvSpPr>
            <a:spLocks noChangeArrowheads="1"/>
          </p:cNvSpPr>
          <p:nvPr/>
        </p:nvSpPr>
        <p:spPr bwMode="gray">
          <a:xfrm>
            <a:off x="622300" y="1752600"/>
            <a:ext cx="7886700" cy="4038600"/>
          </a:xfrm>
          <a:prstGeom prst="rect">
            <a:avLst/>
          </a:prstGeom>
          <a:solidFill>
            <a:srgbClr val="CCCCCC"/>
          </a:solidFill>
          <a:ln w="28575">
            <a:solidFill>
              <a:srgbClr val="000000"/>
            </a:solidFill>
            <a:miter lim="800000"/>
            <a:headEnd/>
            <a:tailEnd/>
          </a:ln>
        </p:spPr>
        <p:txBody>
          <a:bodyPr lIns="92075" tIns="9144" rIns="92075" bIns="9144" anchor="ctr"/>
          <a:lstStyle/>
          <a:p>
            <a:pPr marL="342900" indent="-342900" algn="l">
              <a:defRPr/>
            </a:pPr>
            <a:r>
              <a:rPr lang="en-US" sz="1600" dirty="0">
                <a:latin typeface="Courier New" pitchFamily="49" charset="0"/>
                <a:cs typeface="Courier New" pitchFamily="49" charset="0"/>
              </a:rPr>
              <a:t>HTTP/1.1 200 OK</a:t>
            </a:r>
          </a:p>
          <a:p>
            <a:pPr marL="342900" indent="-342900" algn="l">
              <a:defRPr/>
            </a:pPr>
            <a:r>
              <a:rPr lang="en-US" sz="1600" dirty="0">
                <a:latin typeface="Courier New" pitchFamily="49" charset="0"/>
                <a:cs typeface="Courier New" pitchFamily="49" charset="0"/>
              </a:rPr>
              <a:t>Content-type: text/xml; charset=utf-8</a:t>
            </a:r>
          </a:p>
          <a:p>
            <a:pPr algn="l">
              <a:defRPr/>
            </a:pPr>
            <a:endParaRPr lang="en-US" sz="1600" dirty="0">
              <a:latin typeface="Courier New" pitchFamily="49" charset="0"/>
              <a:cs typeface="Courier New" pitchFamily="49" charset="0"/>
            </a:endParaRPr>
          </a:p>
          <a:p>
            <a:pPr algn="l">
              <a:defRPr/>
            </a:pPr>
            <a:r>
              <a:rPr lang="en-US" sz="1600" dirty="0">
                <a:latin typeface="Courier New" pitchFamily="49" charset="0"/>
                <a:cs typeface="Courier New" pitchFamily="49" charset="0"/>
              </a:rPr>
              <a:t>&lt;?xml version='1.0' encoding='UTF-8'?&gt;</a:t>
            </a:r>
          </a:p>
          <a:p>
            <a:pPr algn="l">
              <a:defRPr/>
            </a:pPr>
            <a:r>
              <a:rPr lang="en-US" sz="1600" dirty="0">
                <a:latin typeface="Courier New" pitchFamily="49" charset="0"/>
                <a:cs typeface="Courier New" pitchFamily="49" charset="0"/>
              </a:rPr>
              <a:t>&lt;S:Envelope </a:t>
            </a:r>
          </a:p>
          <a:p>
            <a:pPr algn="l">
              <a:defRPr/>
            </a:pPr>
            <a:r>
              <a:rPr lang="en-US" sz="1600" dirty="0">
                <a:latin typeface="Courier New" pitchFamily="49" charset="0"/>
                <a:cs typeface="Courier New" pitchFamily="49" charset="0"/>
              </a:rPr>
              <a:t>   xmlns:S="http://schemas.xmlsoap.org/soap/envelope/"&gt;</a:t>
            </a:r>
          </a:p>
          <a:p>
            <a:pPr algn="l">
              <a:defRPr/>
            </a:pPr>
            <a:r>
              <a:rPr lang="en-US" sz="1600" dirty="0">
                <a:latin typeface="Courier New" pitchFamily="49" charset="0"/>
                <a:cs typeface="Courier New" pitchFamily="49" charset="0"/>
              </a:rPr>
              <a:t>&lt;S:Body&gt;</a:t>
            </a:r>
          </a:p>
          <a:p>
            <a:pPr algn="l">
              <a:defRPr/>
            </a:pPr>
            <a:r>
              <a:rPr lang="en-US" sz="1600" dirty="0">
                <a:latin typeface="Courier New" pitchFamily="49" charset="0"/>
                <a:cs typeface="Courier New" pitchFamily="49" charset="0"/>
              </a:rPr>
              <a:t>  &lt;ns2:getHelloResponse xmlns:ns2="http://ou/"&gt;</a:t>
            </a:r>
          </a:p>
          <a:p>
            <a:pPr algn="l">
              <a:defRPr/>
            </a:pPr>
            <a:r>
              <a:rPr lang="en-US" sz="1600" dirty="0">
                <a:latin typeface="Courier New" pitchFamily="49" charset="0"/>
                <a:cs typeface="Courier New" pitchFamily="49" charset="0"/>
              </a:rPr>
              <a:t>    &lt;return&gt;Hello matt!&lt;/return&gt;</a:t>
            </a:r>
          </a:p>
          <a:p>
            <a:pPr algn="l">
              <a:defRPr/>
            </a:pPr>
            <a:r>
              <a:rPr lang="en-US" sz="1600" dirty="0">
                <a:latin typeface="Courier New" pitchFamily="49" charset="0"/>
                <a:cs typeface="Courier New" pitchFamily="49" charset="0"/>
              </a:rPr>
              <a:t>  &lt;/ns2:getHelloResponse&gt;</a:t>
            </a:r>
          </a:p>
          <a:p>
            <a:pPr algn="l">
              <a:defRPr/>
            </a:pPr>
            <a:r>
              <a:rPr lang="en-US" sz="1600" dirty="0">
                <a:latin typeface="Courier New" pitchFamily="49" charset="0"/>
                <a:cs typeface="Courier New" pitchFamily="49" charset="0"/>
              </a:rPr>
              <a:t>&lt;/S:Body&gt;</a:t>
            </a:r>
          </a:p>
          <a:p>
            <a:pPr algn="l">
              <a:defRPr/>
            </a:pPr>
            <a:r>
              <a:rPr lang="en-US" sz="1600" dirty="0">
                <a:latin typeface="Courier New" pitchFamily="49" charset="0"/>
                <a:cs typeface="Courier New" pitchFamily="49" charset="0"/>
              </a:rPr>
              <a:t>&lt;/S:Envelope&gt;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p:txBody>
          <a:bodyPr/>
          <a:lstStyle/>
          <a:p>
            <a:r>
              <a:rPr lang="en-US" smtClean="0"/>
              <a:t>Structure of a WSDL File</a:t>
            </a:r>
          </a:p>
        </p:txBody>
      </p:sp>
      <p:pic>
        <p:nvPicPr>
          <p:cNvPr id="10243" name="Picture 4"/>
          <p:cNvPicPr>
            <a:picLocks noChangeAspect="1" noChangeArrowheads="1"/>
          </p:cNvPicPr>
          <p:nvPr/>
        </p:nvPicPr>
        <p:blipFill>
          <a:blip r:embed="rId3" cstate="print"/>
          <a:srcRect/>
          <a:stretch>
            <a:fillRect/>
          </a:stretch>
        </p:blipFill>
        <p:spPr bwMode="auto">
          <a:xfrm>
            <a:off x="552450" y="1238250"/>
            <a:ext cx="8037513" cy="4857750"/>
          </a:xfrm>
          <a:prstGeom prst="rect">
            <a:avLst/>
          </a:prstGeom>
          <a:noFill/>
          <a:ln w="28575">
            <a:noFill/>
            <a:miter lim="800000"/>
            <a:headEnd type="none" w="sm" len="sm"/>
            <a:tailEnd type="none" w="sm" len="sm"/>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r>
              <a:rPr lang="en-US" smtClean="0"/>
              <a:t>WSDL: Sample Structure</a:t>
            </a:r>
          </a:p>
        </p:txBody>
      </p:sp>
      <p:sp>
        <p:nvSpPr>
          <p:cNvPr id="13315" name="Rectangle 5"/>
          <p:cNvSpPr>
            <a:spLocks noChangeArrowheads="1"/>
          </p:cNvSpPr>
          <p:nvPr/>
        </p:nvSpPr>
        <p:spPr bwMode="gray">
          <a:xfrm>
            <a:off x="622300" y="1524000"/>
            <a:ext cx="7886700" cy="4648200"/>
          </a:xfrm>
          <a:prstGeom prst="rect">
            <a:avLst/>
          </a:prstGeom>
          <a:solidFill>
            <a:srgbClr val="CCCCCC"/>
          </a:solidFill>
          <a:ln w="28575">
            <a:solidFill>
              <a:srgbClr val="000000"/>
            </a:solidFill>
            <a:miter lim="800000"/>
            <a:headEnd/>
            <a:tailEnd/>
          </a:ln>
        </p:spPr>
        <p:txBody>
          <a:bodyPr lIns="92075" tIns="9144" rIns="92075" bIns="9144" anchor="ctr"/>
          <a:lstStyle/>
          <a:p>
            <a:pPr marL="342900" indent="-342900" algn="l">
              <a:defRPr/>
            </a:pPr>
            <a:r>
              <a:rPr lang="en-US" sz="1600" dirty="0">
                <a:latin typeface="Courier New" pitchFamily="49" charset="0"/>
                <a:cs typeface="Courier New" pitchFamily="49" charset="0"/>
              </a:rPr>
              <a:t>&lt;?xml version='1.0' encoding='UTF-8'?&gt;</a:t>
            </a:r>
          </a:p>
          <a:p>
            <a:pPr marL="342900" indent="-342900" algn="l">
              <a:defRPr/>
            </a:pPr>
            <a:r>
              <a:rPr lang="en-US" sz="1600" dirty="0">
                <a:latin typeface="Courier New" pitchFamily="49" charset="0"/>
                <a:cs typeface="Courier New" pitchFamily="49" charset="0"/>
              </a:rPr>
              <a:t>&lt;definitions xmlns:wsu="http://docs.oasis-open.org/wss/2004/01/oasis-200401-wss-wssecurity-utility-1.0.xsd" xmlns:wsp="http://www.w3.org/ns/ws-policy" xmlns:wsp1_2="http://schemas.xmlsoap.org/ws/2004/09/policy" xmlns:wsam="http://www.w3.org/2007/05/addressing/metadata" xmlns:soap="http://schemas.xmlsoap.org/wsdl/soap/" xmlns:tns="http://ou/" xmlns:xsd="http://www.w3.org/2001/XMLSchema" xmlns="http://schemas.xmlsoap.org/wsdl/" targetNamespace="http://ou/" name="HelloService"&gt;</a:t>
            </a:r>
          </a:p>
          <a:p>
            <a:pPr marL="342900" indent="-342900" algn="l">
              <a:defRPr/>
            </a:pPr>
            <a:r>
              <a:rPr lang="en-US" sz="1600" dirty="0">
                <a:latin typeface="Courier New" pitchFamily="49" charset="0"/>
                <a:cs typeface="Courier New" pitchFamily="49" charset="0"/>
              </a:rPr>
              <a:t>  &lt;types&gt;&lt;!-- ... --&gt;&lt;/types&gt;</a:t>
            </a:r>
          </a:p>
          <a:p>
            <a:pPr marL="342900" indent="-342900" algn="l">
              <a:defRPr/>
            </a:pPr>
            <a:r>
              <a:rPr lang="en-US" sz="1600" dirty="0">
                <a:latin typeface="Courier New" pitchFamily="49" charset="0"/>
                <a:cs typeface="Courier New" pitchFamily="49" charset="0"/>
              </a:rPr>
              <a:t>  &lt;message&gt;&lt;!-- ... --&gt;&lt;/message&gt;</a:t>
            </a:r>
          </a:p>
          <a:p>
            <a:pPr marL="342900" indent="-342900" algn="l">
              <a:defRPr/>
            </a:pPr>
            <a:r>
              <a:rPr lang="en-US" sz="1600" dirty="0">
                <a:latin typeface="Courier New" pitchFamily="49" charset="0"/>
                <a:cs typeface="Courier New" pitchFamily="49" charset="0"/>
              </a:rPr>
              <a:t>  &lt;portType&gt;&lt;!-- ... --&gt;&lt;/portType&gt;</a:t>
            </a:r>
          </a:p>
          <a:p>
            <a:pPr marL="342900" indent="-342900" algn="l">
              <a:defRPr/>
            </a:pPr>
            <a:r>
              <a:rPr lang="en-US" sz="1600" dirty="0">
                <a:latin typeface="Courier New" pitchFamily="49" charset="0"/>
                <a:cs typeface="Courier New" pitchFamily="49" charset="0"/>
              </a:rPr>
              <a:t>  &lt;binding&gt;&lt;!-- ... --&gt;&lt;/binding&gt;</a:t>
            </a:r>
          </a:p>
          <a:p>
            <a:pPr marL="342900" indent="-342900" algn="l">
              <a:defRPr/>
            </a:pPr>
            <a:r>
              <a:rPr lang="en-US" sz="1600" dirty="0">
                <a:latin typeface="Courier New" pitchFamily="49" charset="0"/>
                <a:cs typeface="Courier New" pitchFamily="49" charset="0"/>
              </a:rPr>
              <a:t>  &lt;service&gt;&lt;!-- ... --&gt;&lt;/service&gt;</a:t>
            </a:r>
          </a:p>
          <a:p>
            <a:pPr algn="l">
              <a:defRPr/>
            </a:pPr>
            <a:r>
              <a:rPr lang="en-US" sz="1600" dirty="0">
                <a:latin typeface="Courier New" pitchFamily="49" charset="0"/>
                <a:cs typeface="Courier New" pitchFamily="49" charset="0"/>
              </a:rPr>
              <a:t>&lt;/definitions&gt;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2459</Words>
  <Application>Microsoft Office PowerPoint</Application>
  <PresentationFormat>On-screen Show (4:3)</PresentationFormat>
  <Paragraphs>321</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SOAP Web Services: Overview</vt:lpstr>
      <vt:lpstr>Objectives</vt:lpstr>
      <vt:lpstr>Reasons for Using SOAP</vt:lpstr>
      <vt:lpstr>Extensible Message Representation Simple Object Access Protocol</vt:lpstr>
      <vt:lpstr>SOAP Over HTTP</vt:lpstr>
      <vt:lpstr>Raw SOAP/HTTP Request</vt:lpstr>
      <vt:lpstr>Raw SOAP/HTTP Response</vt:lpstr>
      <vt:lpstr>Structure of a WSDL File</vt:lpstr>
      <vt:lpstr>WSDL: Sample Structure</vt:lpstr>
      <vt:lpstr>WSDL types: Sample</vt:lpstr>
      <vt:lpstr>WSDL types: Sample Schema</vt:lpstr>
      <vt:lpstr>WSDL message: Sample</vt:lpstr>
      <vt:lpstr>WSDL portType: Sample</vt:lpstr>
      <vt:lpstr>WSDL binding: Sample</vt:lpstr>
      <vt:lpstr>WSDL service: Sample</vt:lpstr>
      <vt:lpstr>Defining a Web Service in WSDL</vt:lpstr>
      <vt:lpstr>WSDL Interaction Scenarios</vt:lpstr>
      <vt:lpstr>Logical Versus Implementation Descriptions</vt:lpstr>
      <vt:lpstr>Variations of WSDL</vt:lpstr>
      <vt:lpstr>WS-I Basic Profile</vt:lpstr>
      <vt:lpstr>WSDL 1.0 Versus WSDL 2.0</vt:lpstr>
      <vt:lpstr>SOAP and HTTP</vt:lpstr>
      <vt:lpstr>SOAP Test Clients</vt:lpstr>
      <vt:lpstr>WS-* Extensions</vt:lpstr>
      <vt:lpstr>WS-Policy</vt:lpstr>
      <vt:lpstr>@weblogic.jws.Policy</vt:lpstr>
      <vt:lpstr>Quiz</vt:lpstr>
      <vt:lpstr>Quiz</vt:lpstr>
      <vt:lpstr>Resources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SOAP Web Services: Overview</dc:title>
  <dc:creator>Bhimsen</dc:creator>
  <cp:lastModifiedBy>Bhimsen</cp:lastModifiedBy>
  <cp:revision>2</cp:revision>
  <dcterms:created xsi:type="dcterms:W3CDTF">2017-04-17T03:43:12Z</dcterms:created>
  <dcterms:modified xsi:type="dcterms:W3CDTF">2019-05-13T06:53:13Z</dcterms:modified>
</cp:coreProperties>
</file>