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ink/ink1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ink/ink12.xml" ContentType="application/inkml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9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ink/ink17.xml" ContentType="application/inkml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ink/ink18.xml" ContentType="application/inkml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ink/ink19.xml" ContentType="application/inkml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126"/>
  </p:notesMasterIdLst>
  <p:sldIdLst>
    <p:sldId id="279" r:id="rId2"/>
    <p:sldId id="280" r:id="rId3"/>
    <p:sldId id="281" r:id="rId4"/>
    <p:sldId id="345" r:id="rId5"/>
    <p:sldId id="346" r:id="rId6"/>
    <p:sldId id="347" r:id="rId7"/>
    <p:sldId id="477" r:id="rId8"/>
    <p:sldId id="339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342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4" r:id="rId113"/>
    <p:sldId id="455" r:id="rId114"/>
    <p:sldId id="456" r:id="rId115"/>
    <p:sldId id="457" r:id="rId116"/>
    <p:sldId id="458" r:id="rId117"/>
    <p:sldId id="459" r:id="rId118"/>
    <p:sldId id="460" r:id="rId119"/>
    <p:sldId id="461" r:id="rId120"/>
    <p:sldId id="343" r:id="rId121"/>
    <p:sldId id="462" r:id="rId122"/>
    <p:sldId id="465" r:id="rId123"/>
    <p:sldId id="464" r:id="rId124"/>
    <p:sldId id="463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33"/>
    <a:srgbClr val="E5E7CF"/>
    <a:srgbClr val="5A544A"/>
    <a:srgbClr val="1B3127"/>
    <a:srgbClr val="006666"/>
    <a:srgbClr val="006699"/>
    <a:srgbClr val="FFFFFF"/>
    <a:srgbClr val="FFF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6-09-02T04:57:19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746 149,'0'0,"50"0,-50 0,24 0,1 0,-25 0,50 0,-25 0,-1 0,-24 0,25 25,0-25,0 25,-25-25,25 25,-25-25,0 24,24-24,1 0,-25 0,25 0,-25 0,25 0,-25 0,0 0,25-24,-1 24,-24 0,25-25,-25 25,25 0,0 0,0 0,0 0,-1-25,26 25,0-25,-26 0,26 25,-25 0,24-24,1 24,0 0,-26 0,1 0,25 0,-50 0,25 0,-1 0,-24 0,0 24,25-24,-25 0,0 25,25-25,-25 0,25 0,0 0,-25 0,24 0,-24 0,25 0,0 0,-25 0,25 25,-25-25,25 25,-1-25,1 0,0 0,0 25,24-1,-49-24,25 0,0 0,0 0,-25 0,25 25,-25-25,25 0,-1 25,-24-25,25 25,-25-25,25 0,0 0,-25-25,25 25,-25-25,0 0,0 25,0-24,0-1,0 0,0 0,0 25,0 0,-25-25,0 25,25-24,-25 24,25 0,-25 0,25 0,-24 0,-1 0,25 0,-25 0,-25 0,25 0,1 0,-26 0,50 0,-50 0,50 0,-24 0,-1 0,0 0,25 0,-25 0,25 0,0 0,-25 0,25 24,-24-24,-1 0,25 0,-25 0,25 0,-25 0,0 0,25 0,-24 0,-26 0,25 0,0 0,-24 0,24 0,0 0,0 0,1-24,-1 24,0 0,0 0,0-25,1 0,-1 25,0 0,0 0,0 0,1 0,24 0,-25 0,25 0,-25 0,0 0,25 0,-25 0,25 0,-25 0,25 0,-24 0,-1 0,0 0,25 0,-25 0,0 0,25 0,-24 0,24 0,-25 0,0 0,25 0,-25 0,25 0,-25 0,25 0,-24 0,-1 0,25 0,-25 0,25 0,-50 0,50 0,-24 25,24-25,-50 0,50 25,-50-1,26 1,-1 0,-50-25,75-25,-49 25,24 0,0 0,-24-25,49 25,-25-24,-25-1,1 0,-1 25,-24-25,49 0,0 25,-25 0,50 0,-25 0,25 0,-24 0,-1 0,25 0,0 0,0 0,0 0,0 25,0 0,0 0,0-25,0 25,25-25,-25 0,24 0,26 24,-25-24,0 0,24 25,-24 0,25 0,-50 0,49 24,-49-49,25 50,0-50,-25 25,0-25,25 24,-25 1,0-25,25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7:15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803 110,'-25'0,"25"-24,0-1,-25 25,0-25,25 25,-24 0,24 0,-25-25,25 25,-25 0,0 0,0 0,1 0,-1 0,0 0,0 0,0 0,25 0,-24 0,24 0,-25 0,0 0,25 0,-25 0,25 0,-25 0,25 0,-24 0,24 0,-50 0,50 0,-25 0,25 0,-25 0,25 0,-25 0,25 0,-24 25,-1-25,25 0,-25 25,25-25,-25 0,0 0,25 25,-24-25,-1 24,25-24,-25 25,25-25,0 25,0 0,0 0,0-25,0 24,0 1,0-25,0 25,0-25,0 25,0-25,0 25,0-1,0 1,25-25,0 25,-1-25,-24 50,25-50,-25 24,25 26,-25-25,0 0,0-25,0 49,25 1,-25-50,0 50,0-50,25 24,-25 1,0 0,24-25,-24 25,25-25,-25 0,0 25,0-25,25 0,-25 24,0-24,25 0,-25 25,0-25,25 0,-25 0,0 0,0 0,25 0,-25 0,24 0,-24 0,25 0,-25 0,25 0,0 0,-25 0,25 0,-1 0,1 0,-25 0,25 0,25 0,-50 0,49 0,-24 0,25 0,-50 0,24 0,1 0,0 0,-25 0,0-25,0 25,25 0,-25-24,0 24,0-25,0 25,25-25,-1 0,-24 25,25 0,-25-25,0 1,25 24,-25-25,0 25,25 0,-25-50,0 50,25-50,-25 50,24-49,-24 49,0-25,0 25,0-25,0 0,25 25,-25-24,25-1,-25 0,0 25,25-25,-25 0,0 25,0-24,0 24,0-25,0 25,0-25,0 0,0 25,0-25,-25 25,0 0,25-24,0-1,-25 25,1-25,24 25,0-25,-25 25,0 0,25-25,-25 25,25-24,-25 24,1-25,24 25,-25 0,25 0,-25 0,25 0,-25 0,0 0,25 0,-24 0,24 0,-25 0,25 0,-25 0,0 0,25 0,-25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7:20.7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160 128,'0'0,"-24"25,24-25,0 25,-25-25,0 24,25-24,-25 25,0 0,25-25,0 25,0-25,0 25,0-25,0 49,-24-49,24 25,0-25,0 25,0 25,0-50,0 24,0-24,0 50,0-50,0 25,0 24,0-49,0 50,0-50,0 25,0 0,0-25,0 49,0-49,0 25,0-25,0 50,0-50,24 24,-24 1,25 0,0 49,25-49,-1 0,1 0,-1 24,26-49,-50 25,74 25,-74-50,24 0,1 0,-25 0,-1 0,1 0,0 0,0-25,-25 0,25 25,-1-49,-24 49,25-25,0 0,-25 25,50-25,-50 25,0 0,24-49,1 49,0-50,-25 50,0-25,0 0,0 25,25 0,-25-24,25-1,-25 0,25 0,-1-24,-24 24,25 25,0-50,-25 50,0-25,0 1,0-1,0 25,0-25,0 25,0-25,0 25,0-25,0 1,0-1,0 25,0-25,-25 0,0 25,25-25,0 25,-24-25,24 1,-25 24,25-25,-25 25,0-25,25 0,-25 25,0-25,1 25,24-24,-25 24,0-25,0 0,25 25,-25-25,1 25,-26-25,50 25,-25-24,0 24,25 0,-24 0,-1-25,25 25,-25-25,25 25,-25 0,25 0,-25 0,25 0,-24 0,-1 0,25 0,-25 0,0 0,25 25,-49-25,49 25,-25-25,25 24,-25 1,0-25,25 25,0-25,-25 0,25 25,0-25,-24 0,-1 0,25 0,0 25,-25-25,25 24,-25-24,0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7:47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0 545,'24'25,"-24"25,0-1,0-24,25 25,0 24,0-49,24 0,-24 24,0-49,0 0,49 0,25-24,1-51,73 1,26-50,-75 0,49 49,-49-49,25 50,74-25,-74 74,0-25,-99 26,-25 24,-25-25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8:19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8:24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298 0,'0'0,"-25"25,0 0,0-25,1 49,24-24,-25 0,25 24,-25-49,25 50,0-25,0-25,0 25,0 0,0-25,0 24,0-24,0 25,25 0,-25 0,0 24,0-24,25-25,-25 50,0-50,0 25,0 24,0-24,0 0,0 24,0-24,0 0,0 0,-25 24,25-24,-25 0,0 0,25-25,-25 25,25-25,0 24,-25-24,25 0,-24 0,-1 0,25 0,-25 0,25-24,0 24,25 24,0 26,-25 0,0-26,24 26,1 0,0-1,0 1,0 0,-25 24,0-49,0 0,25-1,-25 1,0 0,0 0,24-25,-24 0,25 25,-25-25,0 24,25-24,-25 0,74 25,-24 0,24-25,-24 25,24 0,26-1,-51-24,1 0,24 0,-49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8:31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0,'25'0,"-25"0,24 0,1 0,0 0,0 0,25 0,-1 0,50 0,50 0,-25 0,50 0,-25 25,24 24,-49-49,-49 25,24-25,-25 0,1 0,-26 0,-24 0,25 0,-25 0,24 0,26 0,-51 0,51 0,-26 0,26 0,24 0,0 0,1 0,48 0,-73 0,24 0,0 0,0 0,-24 0,-26 0,26 0,-26 0,1 0,24 0,-49-25,0 25,25 0,-1 0,-24 0,0 0,0 0,0 0,-1 0,26 0,-25 0,-25 0,25 0,-1 0,-24 0</inkml:trace>
  <inkml:trace contextRef="#ctx0" brushRef="#br0" timeOffset="4188">967 421,'-25'0,"25"0,0 25,-24 0,-1 0,25 0,-25-25,25 25,-25-1,0 1,25 0,-24 0,24 0,-25-1,0 1,25 0,0-25,0 50,0-50,0 24,0 1,0 0,0 0,0-25,0 25,0-1,25 26,-25-50,25 25,-25 0,24-1,-24-24,25 50,0-50,25 0,-26 0,26 25,0 0,-1-25,26 0,-26 0,26 0,-1 0,-24 0,24 0,-24 0,-1 0,1 0,-25-25,0 0,-1 25,-24-25,0 25,25-25,0 1,-25 24,0-25,25 25,0-50,-1 25,-24 1,25-1,0 25,0-25,-25 0,25 0,-1 1,1-1,0 0,0 0,0 0,-25-24,0-1,0 25,0 1,0-26,-25 25,25 0,-25 0,25 1,0-1,-25 25,25-25,-25 0,1 25,24-25,-25 25,-25 0,25 0,-24-24,-1 24,-24-25,24 25,-24 0,-25-25,24 25,1 0,-1 0,26 0,24 0,-25 0,25 0,-24 0,49 25,-50-25,25 74,25-74,-24 25,-26 25,25-26,25 26,-25-50,25 25,0-25,0 25,0-25,0 25,0-25,0 24,0-24,25 0</inkml:trace>
  <inkml:trace contextRef="#ctx0" brushRef="#br0" timeOffset="9328">2555 149,'0'0,"0"24,0-24,0 50,0 0,0 24,0 0,0 26,0 49,-75 24,75-98,-24 24,-26 50,50-50,-25-25,25-24,-25 49,-24-49,49 24,-50 25,1 1,24-51,0 26,25-26,-25 1,0-1,0 1,25 0,-24-1,-1 1,0-1,25 1,-25 0,0-1,-24-24,24 25,-25 24,26-49,-51 25,50-26,-24 26,24-50,0 0,0 25,-24-25,49 25,-25-25,25 0,-25 0,25-25,0 0,0 25,0-25,0 25,0-25</inkml:trace>
  <inkml:trace contextRef="#ctx0" brushRef="#br0" timeOffset="10078">1439 2629,'-25'25,"25"0,-25 0,25 24,-25-24,25 0,0 0,0-25,0 24,0-24,0 25,0-25,0 0,0 25,25-25,-25 25,25-25,-25 0,25 0,24 0,-24 0,0 0,49 0,-24 0,-25 0,74 0,-25-25,-24 25,-1 0,26-25,-1 25,-49-25,0 25,-25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8:29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50,'25'0,"49"0,-24 0,49 0,0 0,25 0,25 0,-50 0,25 0,50 0,-50 0,49 0,-24 0,25 0,-25 0,0 0,-25 0,24 0,-24 0,-24 0,73 0,-73 0,24 0,24 0,-48 0,24 0,-25 0,25 0,-25 0,0 0,-24 0,-1 0,1 0,24 0,-50 0,26 0,24 0,0 0,0 0,25 0,-24 0,-1 0,-25 0,26 0,-26 0,25 0,0 0,1 0,-1 0,0 0,-25 0,1 0,-1 0,26 0,-51 0,26-25,-1 25,0 0,-49 0,0 0,0 0,0 0,-1 0,1 0,-25 0,25 0,0 0,0 0,-1 0,-24 0,25 0,0-25,0 25,-25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9:18.9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9:23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1414,'25'24,"75"-24,98 0,25 50,75-25,0 49,49-49,-25 0,-49 0,-25-25,-74 0,-100 0,-49 0,-50 0</inkml:trace>
  <inkml:trace contextRef="#ctx0" brushRef="#br0" timeOffset="5047">2679 0,'0'0,"0"25,0-25,0 24,0 1,25 25,-25-1,25-24,-25 50,0-1,25 0,0 1,-1-1,-24 1,0-1,0 1,0 24,0-25,0 1,0-1,-24 25,-1-24,-25 24,25-25,1 25,-26 25,0 1,-49-26,74 25,-74-25,25 0,24-49,-74 24,0 1,0-1,0 0,0-24,-50 24,26-24,48-25,-49 25,50-1,25-24,-1-25,26 25,24 0,-25-1,50-24,-24 25,24-25,0 0,0 25,-25-25,25 25,0-25,0 25,0-25,0 24,0 1,0-25,0 25,0-25,0-25,-25 0</inkml:trace>
  <inkml:trace contextRef="#ctx0" brushRef="#br0" timeOffset="6016">497 3076,'0'0,"0"0,0 24,0 1,0 0,0 0,0 0,0-1,0-24,0 25,0-25,24-25,1 1,-25-1,50 0,-50 0,49 0,1 1,0-1,-26 25,51-25,-50 25,24-25,1 25,-25 0,24 0,-49 0,50 0,-50 0,-25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30:00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3796 91,'-25'-25,"0"25,-49-24,-25 24,-50-25,25 25,0 0,25 0,49 0,-24 25,49-1,-50 1,51 25,-1-25,0-1,25 26,-25 0,0-26,25 26,0 25,-24-51,-1 51,0-26,25 1,-25 24,0-24,25 24,0 1,0-1,0 25,0 1,0-26,0 25,0 1,0-1,0 0,0 50,0-50,0 25,0 25,0-50,0 25,0 25,0-50,0 25,0-25,0 1,0-1,0-25,-24 25,24 1,-25-26,0 1,0-1,0 0,-49 50,24-49,-24 24,-1-49,1 24,-50 25,-25-24,-49-26,49 26,-99-26,49-24,1 0,0 0,24-50,25 25,50 0,0-25,49 0,-24 0,74 25,-25-49,25 49,0-25,0 0,25 0,-1 25,1-24,-25 24,25-25,0 25,0-25,-1 25,-24 0,50 0,-50 0,25 25,0 0,-1 24,1 1,50 49,-75-25,74 1,-24 49,-1 0,1 0,-25 25,0-25,-25 25,0 24,0-49,24-24,26 24,-50-25,0-25,0 25,0 1,0-26,25 50,0-25,-1 0,26 26,-25-1,0 0,49 0,-24 49,24-24,-24-25,-1 0,50 25,1 0,-26 0,50-1,-25-24,1 50,24-50,0 25,0 0,0-25,24 74,-23-74,-1-25,24 75,26-50,-25 0,-25 0,0 0,-25-49,50 24,-50-50,-24 1,24-25,25 0,0-25,25 0,-25 0,24 0,51 0,-50 0,0 0,-25 0,24 0,-48 0,-26 0,0 0,1 0,-50 0,0 0,-25-25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6:18.7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818 547,'-25'0,"1"0,24 0,-25 0,25 0,0 0,-25 0,0 0,25 25,-25-25,25 24,-24-24,24 25,-50 0,50-25,-25 25,25-25,-25 25,1-25,-1 24,0 1,0 0,0 0,25 0,-24-1,24 1,0-25,-25 50,0-25,25-1,0-24,-25 25,25 25,0-25,0-1,0 26,0-25,0 0,0 0,25-1,-25 1,0 0,25 25,-25-26,0 26,25-25,-25 0,24 24,1 26,-25-26,0-24,0 49,0-24,0 0,25 49,-25-50,0 26,0-26,0 26,0-1,0 1,0-1,0-24,0 24,0 1,0-1,0-24,0 24,0 0,-25-24,25 24,-25-24,1 0,24-1,-25 1,25-1,-25 1,0 25,25-26,-25 1,-24-25,49 24,-25-24,0 0,25 0,-25-25,25 0,-25 0,25 24,-24-24,-1 0,25 0,-25 0,0 0,25 0,-25-24,25-1,-24 0,24 25,0-50,0 50,0-24,0 24,24 0,-24 0,0 24,0 1,25 0,-25 25,25-26,0 1,0 25,-25-25,24-1,1 26,0 0,0-26,-25 26,0-25,0 0,0-1,0 26,0-25,0 0,0 24,0-24,0 25,0-26,0 1,0 25,0-25,0 24,0 1,0 0,0-1,0-24,0 25,0-1,0 26,0-51,0 26,0-25,0 49,0-24,25-25,-25 24,0 1,0-1,0 1,24-25,-24 24,0-24,25 25,-25-25,0 24,0-24,25 0,0 25,-25-26,25 1,0 25,-25-25,24 24,1-24,-25 0,25 24,-25-24,0 0,25 0,-25 0,0-1,25-24,-25 25,0 0,0 0,0 0,24-25,-24 24,25 1,-25 0,25 0,0 0,-25-1,25 1,-25 0,0-25,24 25,-24-25,0 25,0-1,25-24,-25 25,25-25,-25 0,0 25,0-25,0 0,25 0,-25 0,0 0,0 0,25 25,24-25,1 49,-25-24,49 0,-24 0,-26 0,26-25,0 25,-26-1,1-24,0 0,-25 0,25 0,24-49,1 24,-25 25,49-25,-24 0,0 25,-26 0,26 0,-50 0</inkml:trace>
  <inkml:trace contextRef="#ctx0" brushRef="#br0" timeOffset="7562">4911 26,'0'0,"25"-25,-25 25,25 0,-25 0,49 0,-49 0,25 0,25 0,-1 0,-24 0,0 0,24 0,-49 0</inkml:trace>
  <inkml:trace contextRef="#ctx0" brushRef="#br0" timeOffset="8984">5878 51,'0'0,"25"0,25 0,24 0,1 0,-1 0,0 0,1 0,-50 0,-1 0,1 0,-25 0,25 0,25 0,24 0,0 0,1 0,-1 0,1 0,-26 0,-24 0,0 0,-25 0</inkml:trace>
  <inkml:trace contextRef="#ctx0" brushRef="#br0" timeOffset="18422">2778 1217,'0'0,"25"0,-25 0,24 0,-24-25,25 25,25 0,24 0,-24 0,24 0,1 0,-1 0,-24 0,-1 25,26-1,-51-24,26 0,-25 0,-25 0,0 0,25 0,-25 0,25 0,-25 0,24 0,-24 0,25 0,0 0,0 0,-25 0,49 0,-49 0,25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6:49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0,'0'0,"25"0,24 0,-24 0,25 0,24 0,1 0,-26 0,26 0,-1 0,-49 0,24 0,-49 0,25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7:58.6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346 123,'25'0,"-25"-25,0 25,25 0,-25-24,0 24,24 0,-24 0,25 0,-25-25,50 25,-50 0,25 0,24 0,-49 0,25 0,0 0,0 0</inkml:trace>
  <inkml:trace contextRef="#ctx0" brushRef="#br0" timeOffset="86047">296 123,'0'0,"25"-25,0 25,0 0,0-24,49 24,-49 0,-25 0,25 0,0 0,-1 0,-24 0,50 0,-25 0,-25 0,49 0,-73 0,-1 0,0 0,-25 0,-24 0,-25 0,24 0,1 0,-1 0,1 0,24 0,26 0,24 0,24 0,-24 0,50 0,24 0,1 0,-1 0,25 0,-24 0,-1 0,-49 0,50 0,-75 0,0 0,-25 0,0 0,-25 0,26 24,-1-24,25 0,25 0,-1 0,26 0,0 0,-1 0,-24 0,-25 0,-50 0,-24 0,0 0,-26 25,26-25,-1 0,1 0,24 0,1 0,24 0,25 0</inkml:trace>
  <inkml:trace contextRef="#ctx0" brushRef="#br0" timeOffset="142766">991 98,'0'0,"25"0,24 0,26 0,-26 0,1 0,24 0,-49 0,0 0,0 0,0 0,-1 0,-24 0,25 0,0 0,-25 0,25 0,-25 0,25 0,-25 0,25 0,-25 0,24-24,-24 24,25 0,-25 0,50 0,-50 0,25 0,-1-25,1 25,-25 0,25 0,0 0,-25 0,25 0,-1 0,-24 0,25 0,-25 0,25 0,-25 0,25 0,0 0,-1 0,-24 0,25 0,0 0,-25 0,25 0,-25 0,25 0,-25 0,24 0,1 0,-25 0,25 0,-25 0,0 0,25 0,-25 0,25 0,-1 0,1 0,25 0,-50 0,25 0,-1 0,1 0,0 0,25 0,-50 0,24 0,26 0,-50 0,50 0,-26 0,-24 0,50 0,-25 0,0 0,0 0,-25 0,24 0,-24 0,25 0,0 0,-25 0,25 0,-25 0,25 0,-1 0,1 0,25 0,-50 0,25 0,24 0,-49 0,25 0,25 0,-26 0,1 0,0 0,0 0,0 0,-1 0,1 0,0 0,0 0,0 0,-1 0,-24 0,25 0,0 0,0 0,24 0,-49 0,25 0,0 0,0 0,0 0,24 0,-24 0,25 0,-25 0,-25 0,49 0,1 0,-25 0,-25 0,24 0,1 0,0 0,-25 0,50 0,-50 0,24 0,1 0,0 0,0 0,0 0,-1 0,1 0,-25 0,25 0,0 0,0 0,-25 0,24 0,1 0,0 0,0 0,0 0,-1 0,-24 0,50 0,-50 0,25 0,0 0,-25 0,24 0,1 0,0 0,-50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9:44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149 611,'0'0,"-25"25,25 25,-24-26,-1 26,0 0,25-50,-25 25,25-25,-25 24,25-73,0-1,25 0,25-24,-25 0,24-1,-49 26,25 49,0-50,-25 50,0 0,0 25,0 24,0 1,0 24,-25-24,25 0,0-26,-25 26,0 0,25-50,0 25,0-50,0 0,25 0,-25 0,25-24,-25 24,0 0,0 0,0 25,0 50,-25-1,25 1,0 0,0-1,-25-49,25 25,0-25,25-25,0-24,0-1,24-24,1-50,-25 74,24 0,-49 50,25 0,-25 25,0 50,0-51,0 1,0 25,0-1,0-49,0 25,-25-50,25 1,0-26,0-24,0 74,25 0,-25 0,0 24,0 26,0-50,0 25,-49-50</inkml:trace>
  <inkml:trace contextRef="#ctx0" brushRef="#br0" timeOffset="8062">993 884,'0'0,"0"25,0-25,0 0,0 0,0 25,24-25,26 25,-25-25,24 0,26 24,-26-24,26 0,-26 0,26 0,-75 0,49 0,-24 0,0 0,0 0,0 0,-25-24,25 24,-1-25,1 25,0 0,-25-25,50 25,-1 0,-24 0,0-25,0 25,-25-25,24 25,-24-24,50-1,-50 25,25-25,-25 25,25-25,-25 0,0 25,24-25,1 25,-25-49,0 49,0-25,0 25,0-50,0 50,0-24,0 24,0-25,0 25,0-25,0 0,0 25,0-25,0 25,0-24,-25 24,25-25,-24 0,-1 0,25 0,-25-24,25 49,-50-25,50 0,-24 0,24 1,0 24,0-25,-25 25,25-25,-25 25,0-25,25 0,-49 25,49-24,-25 24,25-25,-25 25,0-25,-24 25,24 0,0 0,0 0,-25 0,50 0,-49 0,24 0,-25 0,26 0,-1 0,0 0,0 0,0 0,25 0,-24 25,-1-25,25 0,-25 0,25 0,0 25,-25-25,0 24,25-24,-24 25,24-25,-25 25,25 0,-25 0,0-25,25 0,0 24,-25-24,25 25,0 0,-24 0,24 0,0-25,0 24,0 1,0 0,0-25,0 25,0 0,0-1,0 1,0 0,0 0,0 0,0-1,0 1,24 0,-24 0,25-25,-25 25,25-1,0 1,-25 0,0 0,25 0,-25 0,24-1,-24-24,25 25,0 0,0 0,0-25,-25 0,24 0,-24 25,0-25,25 0,-25 24,25-24,-25 25,25-25,0 0,24 50,-49-50,25 25,-25-50,0-25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9:56.4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90,'0'25,"0"0,0 0,0 24,0 26,0-50,0 24,0 1,0-1,0 1,0 0,0-1,0-24,50 25,-50 24,49-49,-24 24,25 1,-25 0,74-1,-50 26,51-26,-1 1,0-1,0 1,1 0,73-26,-49 26,25 0,-25-25,-25-1,25-24,-49 0,-1 0,-24 0,-1 0,-24-49,0 49,-25-50,0 50,0-25,0-24,0 24,0 0,0-49,0 24,0 0,0 26,0-1,0-50,0 26,0-1,0 1,0-1,0-24,0-1,0 26,0-26,0 26,0-1,-25 25,25 0,0-24,0 24,0 25,-25-50,1 50,24-25,-25 1,25 24,-50-25,50 25,-49-25,-1 0,25 25,-24-25,-26 25,1-24,-1 24,-24-25,49 25,-49 0,25 0,-1 0,26 0,-26 0,51 0,-1 0,-25 0,1 0,24 0,0 25,25-25,-50 24,50 1,-24-25,24 25,-50 0,50 0,-50 24,26-24,24 0,-25-25,0 25,0 0,0 24,0-49,1 0,24 0,0 25,-25-25,0 0</inkml:trace>
  <inkml:trace contextRef="#ctx0" brushRef="#br0" timeOffset="43000">2630 388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0:45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1 496,'0'25,"0"-1,0 26,0-25,0 0,0-1,0 1,0-25,0 50,0-50,0 25,0-25,24 0,1 0,-25-25,50 0,-1-25,-24 26,0-26,25 0,24 26,-24-1,-1-25,26 25,24-24,-25-1,-24 1,24-1,50 25,-49-24,49-1,-50 25,-49-24,0 49,0 0,-1-25,-24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20:38.0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0,'0'0,"0"24,0 1,-25 0,25 0,0 24,0-24,0 0,0 0,0-25,0 25,0-1,0 1,0-25,0 0,25 0,0 0,-1-25,1 25,0-24,25-1,-1 0,1 25,-50 0,25-25,-1 0,-24 25,0-24,0 24,25 0,-25-25,25 25,-25 0,25-25,-25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02-07T13:18:30.6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0,'0'0,"0"25,0-25,0 25,0-1,0 1,0-25,0 25,0 0,0 0,0 0,0-1,0 1,0-25,0 25,0-25,0 25,0 0,0-25,0 0,0 24,0-24,0 25,0-25,0 25,0-25,0 25,0 0,0-25,0 24,0-24,0 25,0-25,0 25,0-25,0 25,0-25,0 25,0-1,0 1,0-25,0 25,0-25,0 25,0-25,0 25,0-1,0-24,0 25,0-25,0 25,0-25,0 0,0 0,0 25,0-25,0 25,0-25,0 24,0-24,0 25,0 0,0 0,0-25,0 25,0-1,0 1,0-25,0 25,0-25,0 25,0 0,0-25,0 24,0-24,0 25,0-25,0 50,0-50,0 25,0-25,0 25,0-25,0 24,0 1,0-25,0 25,0-25,0 25,0-25,0 25,0-1,0-24,0 25,0 0,0 0,0-25,0 25,0-1,0-24,0 25,0 0,0-25,0 25,0-25,0 25,0-25,0 49,0-24,0-25,0 50,0-50,0 24,0 1,0 0,0 0,0-25,0 49,0-49,0 25,0 25,0-50,0 49,0-49,0 25,0 25,0-25,0-25,0 49,0-49,0 25,0 0,0 0,0-1,0 1,0 0,0-25,0 25,0 49,0-74,0 25,0 0,0 0,0 0,0 24,0-49,0 25,0 0,0 0,0-1,0 26,0-25,0 24,0 1,0 0,0-26,0 26,0 0,0-26,0 1,0 0,0 0,0 0,0-1,0-24,0 25,0 0,0 0,0 24,0-49,0 50,0-50,0 25,0 0,0-25,0 25,0-1,0 1,0 0,0 0,0 0,0-1,0 1,0 25,0-25,0-1,0 1,0 0,0 0,0 0,0-1,0 1,0 0,0 0,0 0,0 24,0-24,0 25,0-26,0 26,0-25,0 24,0-24,0 0,-25 0,25 0,0 24,0-24,0 0,0 0,0-1,0-24,0 50,0-25,0 0,0 0,0-1,0 1,0 0,0-25,0 50,0-50,0 24,0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692C1F9-CFA6-40A6-840F-069A1DC00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2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3AAD8-D1F8-40F8-9DCA-9B392F4A8BE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B401B2-2C9E-4069-AF63-57EE58118D71}" type="slidenum">
              <a:rPr lang="en-GB"/>
              <a:pPr/>
              <a:t>10</a:t>
            </a:fld>
            <a:endParaRPr lang="en-GB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51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0AC0F-4F3F-45AE-8D10-1C60A2B7A286}" type="slidenum">
              <a:rPr lang="en-IN"/>
              <a:pPr/>
              <a:t>100</a:t>
            </a:fld>
            <a:endParaRPr lang="en-IN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B7257-33A5-46E1-8A92-6923235CC8DB}" type="slidenum">
              <a:rPr lang="en-IN"/>
              <a:pPr/>
              <a:t>101</a:t>
            </a:fld>
            <a:endParaRPr lang="en-I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A2278-DCEE-471A-B204-06DEE819067A}" type="slidenum">
              <a:rPr lang="en-IN"/>
              <a:pPr/>
              <a:t>102</a:t>
            </a:fld>
            <a:endParaRPr lang="en-IN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50862-6290-46DA-A7B5-7A94C259FD1A}" type="slidenum">
              <a:rPr lang="en-IN"/>
              <a:pPr/>
              <a:t>103</a:t>
            </a:fld>
            <a:endParaRPr lang="en-IN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57852-E41E-41AA-A9C4-3CEA53734168}" type="slidenum">
              <a:rPr lang="en-IN"/>
              <a:pPr/>
              <a:t>104</a:t>
            </a:fld>
            <a:endParaRPr lang="en-IN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83E79-99C3-43F6-9400-786AC283485A}" type="slidenum">
              <a:rPr lang="en-IN"/>
              <a:pPr/>
              <a:t>105</a:t>
            </a:fld>
            <a:endParaRPr lang="en-IN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F8E20-4089-402A-8301-89BE41141255}" type="slidenum">
              <a:rPr lang="en-IN"/>
              <a:pPr/>
              <a:t>106</a:t>
            </a:fld>
            <a:endParaRPr lang="en-IN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DEEF0-E068-4734-B538-2ABF39326E19}" type="slidenum">
              <a:rPr lang="en-IN"/>
              <a:pPr/>
              <a:t>107</a:t>
            </a:fld>
            <a:endParaRPr lang="en-IN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5366-3C4E-439B-B86C-75FC5D6810F3}" type="slidenum">
              <a:rPr lang="en-IN"/>
              <a:pPr/>
              <a:t>108</a:t>
            </a:fld>
            <a:endParaRPr lang="en-IN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19499-A49A-4999-BAE7-EF173180A8D6}" type="slidenum">
              <a:rPr lang="en-IN"/>
              <a:pPr/>
              <a:t>109</a:t>
            </a:fld>
            <a:endParaRPr lang="en-IN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374717-BE70-4D81-AFA3-6D9BEF6E88E4}" type="slidenum">
              <a:rPr lang="en-GB"/>
              <a:pPr/>
              <a:t>11</a:t>
            </a:fld>
            <a:endParaRPr lang="en-GB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61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D4477-2097-4966-9346-B7244D05C2C0}" type="slidenum">
              <a:rPr lang="en-IN"/>
              <a:pPr/>
              <a:t>110</a:t>
            </a:fld>
            <a:endParaRPr lang="en-IN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01573-4166-4CDB-9AE5-3531D8696001}" type="slidenum">
              <a:rPr lang="en-IN"/>
              <a:pPr/>
              <a:t>111</a:t>
            </a:fld>
            <a:endParaRPr lang="en-IN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59DDC-2BC1-4BCE-83DA-32EB31569100}" type="slidenum">
              <a:rPr lang="en-IN"/>
              <a:pPr/>
              <a:t>112</a:t>
            </a:fld>
            <a:endParaRPr lang="en-IN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6FA3D-588D-49FE-A450-7B2A3F01813E}" type="slidenum">
              <a:rPr lang="en-IN"/>
              <a:pPr/>
              <a:t>113</a:t>
            </a:fld>
            <a:endParaRPr lang="en-IN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3FA48-6C77-41B3-B754-C14E2364504E}" type="slidenum">
              <a:rPr lang="en-IN"/>
              <a:pPr/>
              <a:t>114</a:t>
            </a:fld>
            <a:endParaRPr lang="en-IN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3831-5F50-4704-ADD0-1AF715D6CEA7}" type="slidenum">
              <a:rPr lang="en-IN"/>
              <a:pPr/>
              <a:t>115</a:t>
            </a:fld>
            <a:endParaRPr lang="en-IN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4D5B4-4FC5-4833-8939-483DD8251700}" type="slidenum">
              <a:rPr lang="en-IN"/>
              <a:pPr/>
              <a:t>116</a:t>
            </a:fld>
            <a:endParaRPr lang="en-IN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6D2B5-9DFD-415C-AD7B-3886320AC1A5}" type="slidenum">
              <a:rPr lang="en-IN"/>
              <a:pPr/>
              <a:t>117</a:t>
            </a:fld>
            <a:endParaRPr lang="en-IN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156E3-0768-4ACF-ACA7-FCCD79528E31}" type="slidenum">
              <a:rPr lang="en-IN"/>
              <a:pPr/>
              <a:t>118</a:t>
            </a:fld>
            <a:endParaRPr lang="en-IN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7E804-0131-43E5-8F12-223E03725066}" type="slidenum">
              <a:rPr lang="en-IN"/>
              <a:pPr/>
              <a:t>119</a:t>
            </a:fld>
            <a:endParaRPr lang="en-I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In this slide you need to show the calculation to</a:t>
            </a:r>
            <a:r>
              <a:rPr lang="en-US" smtClean="0"/>
              <a:t> determine the sum of an arithmetic progression for bubble sort algorithm. Refer to student guide. </a:t>
            </a:r>
            <a:endParaRPr lang="en-I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5F205-4329-44AD-9B09-46BBA49BD04B}" type="slidenum">
              <a:rPr lang="en-GB"/>
              <a:pPr/>
              <a:t>12</a:t>
            </a:fld>
            <a:endParaRPr lang="en-GB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72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4E02C-DA0C-43B5-B267-1A6286EFE27E}" type="slidenum">
              <a:rPr lang="en-US" smtClean="0"/>
              <a:pPr/>
              <a:t>120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86B30-DB8D-4F9D-BAD8-5FBAC5D4C324}" type="slidenum">
              <a:rPr lang="en-US" smtClean="0"/>
              <a:pPr/>
              <a:t>122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28AD2-E431-4712-9D92-2A1953A6F1C8}" type="slidenum">
              <a:rPr lang="en-US" smtClean="0"/>
              <a:pPr/>
              <a:t>123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F7830C9-AB9E-44B7-8D19-92C1C39BAD9E}" type="slidenum">
              <a:rPr lang="en-GB"/>
              <a:pPr/>
              <a:t>13</a:t>
            </a:fld>
            <a:endParaRPr lang="en-GB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82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19B553-2673-4798-A54C-D26DE2341FC1}" type="slidenum">
              <a:rPr lang="en-GB"/>
              <a:pPr/>
              <a:t>14</a:t>
            </a:fld>
            <a:endParaRPr lang="en-GB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92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A5E4B9-16C5-4052-95CE-CD83D1B3D976}" type="slidenum">
              <a:rPr lang="en-GB"/>
              <a:pPr/>
              <a:t>15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02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71336B-7E45-48A3-976D-07EB9C3F4784}" type="slidenum">
              <a:rPr lang="en-GB"/>
              <a:pPr/>
              <a:t>16</a:t>
            </a:fld>
            <a:endParaRPr lang="en-GB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13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7C4755-C22E-40CA-830E-9E7C07EF3BBE}" type="slidenum">
              <a:rPr lang="en-GB"/>
              <a:pPr/>
              <a:t>17</a:t>
            </a:fld>
            <a:endParaRPr lang="en-GB"/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23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D8392E-EC89-4C6B-A1AC-34B03A117E87}" type="slidenum">
              <a:rPr lang="en-GB"/>
              <a:pPr/>
              <a:t>18</a:t>
            </a:fld>
            <a:endParaRPr lang="en-GB"/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33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F02CBF-47F5-41B3-B795-1F3170387409}" type="slidenum">
              <a:rPr lang="en-GB"/>
              <a:pPr/>
              <a:t>19</a:t>
            </a:fld>
            <a:endParaRPr lang="en-GB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AB2AE-4215-4066-AC4D-9F2D82D9FB0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AD6720-B8F3-4FC6-8FD9-333FD99D85EE}" type="slidenum">
              <a:rPr lang="en-GB"/>
              <a:pPr/>
              <a:t>20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88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874E9C-2A40-4CF1-91D3-685F5DEFC7CC}" type="slidenum">
              <a:rPr lang="en-GB"/>
              <a:pPr/>
              <a:t>21</a:t>
            </a:fld>
            <a:endParaRPr lang="en-GB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98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928DBF-8654-4A8A-9E70-75BF9B2909B8}" type="slidenum">
              <a:rPr lang="en-GB"/>
              <a:pPr/>
              <a:t>22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090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AB79A4-856F-4C60-A833-C86F4F13A6F8}" type="slidenum">
              <a:rPr lang="en-GB"/>
              <a:pPr/>
              <a:t>23</a:t>
            </a:fld>
            <a:endParaRPr lang="en-GB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192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6031BB-17A5-46EB-A8A6-26CC623344CC}" type="slidenum">
              <a:rPr lang="en-GB"/>
              <a:pPr/>
              <a:t>24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294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B4C522-5F03-46F8-8FF5-59CDE7DBBB3E}" type="slidenum">
              <a:rPr lang="en-GB"/>
              <a:pPr/>
              <a:t>25</a:t>
            </a:fld>
            <a:endParaRPr lang="en-GB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39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CE482C-9C36-4C6C-8222-BB163F62BE40}" type="slidenum">
              <a:rPr lang="en-GB"/>
              <a:pPr/>
              <a:t>26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49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C2E5DE-EC79-4725-9759-6D7729F4EEBF}" type="slidenum">
              <a:rPr lang="en-GB"/>
              <a:pPr/>
              <a:t>27</a:t>
            </a:fld>
            <a:endParaRPr lang="en-GB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60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713AC2-6FB2-4F6A-A35A-5A560298F8EC}" type="slidenum">
              <a:rPr lang="en-GB"/>
              <a:pPr/>
              <a:t>28</a:t>
            </a:fld>
            <a:endParaRPr lang="en-GB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70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1271C5C-DAD8-4BDD-A84B-627A5B706769}" type="slidenum">
              <a:rPr lang="en-GB"/>
              <a:pPr/>
              <a:t>29</a:t>
            </a:fld>
            <a:endParaRPr lang="en-GB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80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4E934-6A11-4689-93A7-AF095D93DF6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033F4E-DC68-4E15-B359-FBF9DF820156}" type="slidenum">
              <a:rPr lang="en-GB"/>
              <a:pPr/>
              <a:t>30</a:t>
            </a:fld>
            <a:endParaRPr lang="en-GB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90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415B01-7656-48DD-B94A-C700F8AB0465}" type="slidenum">
              <a:rPr lang="en-GB"/>
              <a:pPr/>
              <a:t>31</a:t>
            </a:fld>
            <a:endParaRPr lang="en-GB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01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01C30E-3084-4538-8501-B7C073F79FC1}" type="slidenum">
              <a:rPr lang="en-GB"/>
              <a:pPr/>
              <a:t>32</a:t>
            </a:fld>
            <a:endParaRPr lang="en-GB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11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507315-2164-46FF-BA3A-C7F53C267CFE}" type="slidenum">
              <a:rPr lang="en-GB"/>
              <a:pPr/>
              <a:t>33</a:t>
            </a:fld>
            <a:endParaRPr lang="en-GB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21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5B45F4-6845-4E30-96D5-E6917466680C}" type="slidenum">
              <a:rPr lang="en-GB"/>
              <a:pPr/>
              <a:t>34</a:t>
            </a:fld>
            <a:endParaRPr lang="en-GB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318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E5ABC7-10C1-4D61-A320-70F71B927405}" type="slidenum">
              <a:rPr lang="en-GB"/>
              <a:pPr/>
              <a:t>35</a:t>
            </a:fld>
            <a:endParaRPr lang="en-GB"/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421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44336D-69DC-4F66-9011-93602A944019}" type="slidenum">
              <a:rPr lang="en-GB"/>
              <a:pPr/>
              <a:t>36</a:t>
            </a:fld>
            <a:endParaRPr lang="en-GB"/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523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6FD235-C003-42E3-8AED-C0CDAF3C0EC4}" type="slidenum">
              <a:rPr lang="en-GB"/>
              <a:pPr/>
              <a:t>37</a:t>
            </a:fld>
            <a:endParaRPr lang="en-GB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626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187F66-403B-4344-860E-A70C5C83092B}" type="slidenum">
              <a:rPr lang="en-GB"/>
              <a:pPr/>
              <a:t>38</a:t>
            </a:fld>
            <a:endParaRPr lang="en-GB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728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9003B4-889F-429A-8B68-68F61BA46143}" type="slidenum">
              <a:rPr lang="en-GB"/>
              <a:pPr/>
              <a:t>39</a:t>
            </a:fld>
            <a:endParaRPr lang="en-GB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83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E0F2FF-6D60-4B16-AB8C-7E0051E18968}" type="slidenum">
              <a:rPr lang="en-GB"/>
              <a:pPr/>
              <a:t>4</a:t>
            </a:fld>
            <a:endParaRPr lang="en-GB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69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0169DD-2BBD-497F-B58A-37AA2E6E268D}" type="slidenum">
              <a:rPr lang="en-GB"/>
              <a:pPr/>
              <a:t>40</a:t>
            </a:fld>
            <a:endParaRPr lang="en-GB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933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827B11-FEB7-4715-AFAB-DFB1635C2D25}" type="slidenum">
              <a:rPr lang="en-GB"/>
              <a:pPr/>
              <a:t>41</a:t>
            </a:fld>
            <a:endParaRPr lang="en-GB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035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244612-D187-434A-BFEA-14D45477A7A0}" type="slidenum">
              <a:rPr lang="en-GB"/>
              <a:pPr/>
              <a:t>42</a:t>
            </a:fld>
            <a:endParaRPr lang="en-GB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138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6F4BA1-FEB1-4695-84EB-382F4BB69C3C}" type="slidenum">
              <a:rPr lang="en-GB"/>
              <a:pPr/>
              <a:t>43</a:t>
            </a:fld>
            <a:endParaRPr lang="en-GB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240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B765FA-5064-497A-8836-4441DA999219}" type="slidenum">
              <a:rPr lang="en-GB"/>
              <a:pPr/>
              <a:t>44</a:t>
            </a:fld>
            <a:endParaRPr lang="en-GB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342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4D5E48-B3F5-40E2-8C94-1489703DDE3B}" type="slidenum">
              <a:rPr lang="en-GB"/>
              <a:pPr/>
              <a:t>45</a:t>
            </a:fld>
            <a:endParaRPr lang="en-GB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44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2E11DF-93DE-44DE-8425-F43EF8D7D20D}" type="slidenum">
              <a:rPr lang="en-GB"/>
              <a:pPr/>
              <a:t>46</a:t>
            </a:fld>
            <a:endParaRPr lang="en-GB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54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C2742B-310A-4FC8-A7A3-6D3C1BEE8842}" type="slidenum">
              <a:rPr lang="en-GB"/>
              <a:pPr/>
              <a:t>47</a:t>
            </a:fld>
            <a:endParaRPr lang="en-GB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85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8A7D03-CD1F-463F-BD66-3A7536B3D927}" type="slidenum">
              <a:rPr lang="en-GB"/>
              <a:pPr/>
              <a:t>48</a:t>
            </a:fld>
            <a:endParaRPr lang="en-GB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95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C9DD4F-44D1-4946-BE58-D1AE9228E5EC}" type="slidenum">
              <a:rPr lang="en-GB"/>
              <a:pPr/>
              <a:t>49</a:t>
            </a:fld>
            <a:endParaRPr lang="en-GB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05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9A438D-E22E-472D-8E71-4FF8BC87BDBD}" type="slidenum">
              <a:rPr lang="en-GB"/>
              <a:pPr/>
              <a:t>5</a:t>
            </a:fld>
            <a:endParaRPr lang="en-GB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800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A736EC-7076-4E1E-8CC7-9C595C21EBFE}" type="slidenum">
              <a:rPr lang="en-GB"/>
              <a:pPr/>
              <a:t>50</a:t>
            </a:fld>
            <a:endParaRPr lang="en-GB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16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899A15-5DB9-4C2E-8475-95D980E59647}" type="slidenum">
              <a:rPr lang="en-GB"/>
              <a:pPr/>
              <a:t>51</a:t>
            </a:fld>
            <a:endParaRPr lang="en-GB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26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588BC1-783C-47F9-BB5C-186A653E08B0}" type="slidenum">
              <a:rPr lang="en-GB"/>
              <a:pPr/>
              <a:t>52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36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4EA8C7-82FC-4272-B3C7-09A8C8557D98}" type="slidenum">
              <a:rPr lang="en-GB"/>
              <a:pPr/>
              <a:t>53</a:t>
            </a:fld>
            <a:endParaRPr lang="en-GB"/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46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EB7B15-EAC6-4965-B392-1CAA793EA01A}" type="slidenum">
              <a:rPr lang="en-GB"/>
              <a:pPr/>
              <a:t>54</a:t>
            </a:fld>
            <a:endParaRPr lang="en-GB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57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ED437E-2A1B-4EAE-AF0C-F7F423206119}" type="slidenum">
              <a:rPr lang="en-GB"/>
              <a:pPr/>
              <a:t>55</a:t>
            </a:fld>
            <a:endParaRPr lang="en-GB"/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67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6B3774-E931-4A52-9B74-F81FF52AB5C1}" type="slidenum">
              <a:rPr lang="en-GB"/>
              <a:pPr/>
              <a:t>56</a:t>
            </a:fld>
            <a:endParaRPr lang="en-GB"/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77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32DDC6-789F-4251-A010-86D5E56CA456}" type="slidenum">
              <a:rPr lang="en-GB"/>
              <a:pPr/>
              <a:t>57</a:t>
            </a:fld>
            <a:endParaRPr lang="en-GB"/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878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FF8CF4-82FF-49C4-B301-3AE08B6E7587}" type="slidenum">
              <a:rPr lang="en-GB"/>
              <a:pPr/>
              <a:t>58</a:t>
            </a:fld>
            <a:endParaRPr lang="en-GB"/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981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04AEB5-D0D3-48B3-BE1A-B501A9F828D1}" type="slidenum">
              <a:rPr lang="en-GB"/>
              <a:pPr/>
              <a:t>59</a:t>
            </a:fld>
            <a:endParaRPr lang="en-GB"/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083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4ADE8-8BB0-4ADE-BD1F-C0AF4E38F358}" type="slidenum">
              <a:rPr lang="en-GB"/>
              <a:pPr/>
              <a:t>6</a:t>
            </a:fld>
            <a:endParaRPr lang="en-GB"/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902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179BBE-9385-4275-AE13-C5E753D127BF}" type="slidenum">
              <a:rPr lang="en-GB"/>
              <a:pPr/>
              <a:t>60</a:t>
            </a:fld>
            <a:endParaRPr lang="en-GB"/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186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A88DEE-25BB-4655-A799-E28B271BF4F6}" type="slidenum">
              <a:rPr lang="en-GB"/>
              <a:pPr/>
              <a:t>61</a:t>
            </a:fld>
            <a:endParaRPr lang="en-GB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288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12B5C8-8922-4FC6-9014-AA29F423CAF2}" type="slidenum">
              <a:rPr lang="en-GB"/>
              <a:pPr/>
              <a:t>62</a:t>
            </a:fld>
            <a:endParaRPr lang="en-GB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39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D5DDE-5F91-4128-A904-EE5189B2AEFD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CD5F2-C408-41F9-AF0C-200D59870870}" type="slidenum">
              <a:rPr lang="en-IN"/>
              <a:pPr/>
              <a:t>64</a:t>
            </a:fld>
            <a:endParaRPr lang="en-I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EDA53-05DD-4C0A-B723-230391F21B0F}" type="slidenum">
              <a:rPr lang="en-IN"/>
              <a:pPr/>
              <a:t>65</a:t>
            </a:fld>
            <a:endParaRPr lang="en-I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7C7B7-BE3D-4B1F-AD12-F24A478B24D5}" type="slidenum">
              <a:rPr lang="en-IN"/>
              <a:pPr/>
              <a:t>66</a:t>
            </a:fld>
            <a:endParaRPr lang="en-I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B5F61-A824-423A-B32F-A6792C99EB39}" type="slidenum">
              <a:rPr lang="en-IN"/>
              <a:pPr/>
              <a:t>67</a:t>
            </a:fld>
            <a:endParaRPr lang="en-I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EB822-5417-4269-B34C-6ED9BD7F36E2}" type="slidenum">
              <a:rPr lang="en-IN"/>
              <a:pPr/>
              <a:t>68</a:t>
            </a:fld>
            <a:endParaRPr lang="en-I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ECB02-2CA0-460F-8D65-5CC0E961F37D}" type="slidenum">
              <a:rPr lang="en-IN"/>
              <a:pPr/>
              <a:t>69</a:t>
            </a:fld>
            <a:endParaRPr lang="en-I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03B0D-2A2D-4384-91BC-72AF09C74E78}" type="slidenum">
              <a:rPr lang="en-GB"/>
              <a:pPr/>
              <a:t>7</a:t>
            </a:fld>
            <a:endParaRPr lang="en-GB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00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43C4F-2964-4718-A461-9ABF09F3A34D}" type="slidenum">
              <a:rPr lang="en-IN"/>
              <a:pPr/>
              <a:t>70</a:t>
            </a:fld>
            <a:endParaRPr lang="en-I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2E3B5-46C0-4684-B7F6-B74C376106CF}" type="slidenum">
              <a:rPr lang="en-IN"/>
              <a:pPr/>
              <a:t>71</a:t>
            </a:fld>
            <a:endParaRPr lang="en-I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442B4-9B15-4F82-9B97-7202104C7380}" type="slidenum">
              <a:rPr lang="en-IN"/>
              <a:pPr/>
              <a:t>72</a:t>
            </a:fld>
            <a:endParaRPr lang="en-I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4B971-D6C6-4E2D-A7DA-849FFB1B3F4C}" type="slidenum">
              <a:rPr lang="en-IN"/>
              <a:pPr/>
              <a:t>73</a:t>
            </a:fld>
            <a:endParaRPr lang="en-I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FDDA3-21CE-42F5-88D0-79D9E1C9FC19}" type="slidenum">
              <a:rPr lang="en-IN"/>
              <a:pPr/>
              <a:t>74</a:t>
            </a:fld>
            <a:endParaRPr lang="en-I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AF918-1C79-405A-89A2-0EC1EBB7BA5D}" type="slidenum">
              <a:rPr lang="en-IN"/>
              <a:pPr/>
              <a:t>75</a:t>
            </a:fld>
            <a:endParaRPr lang="en-I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C9D81-FF90-48AF-8156-B6D4824A2098}" type="slidenum">
              <a:rPr lang="en-IN"/>
              <a:pPr/>
              <a:t>76</a:t>
            </a:fld>
            <a:endParaRPr lang="en-I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F8AB-77D1-4638-89D0-86B4F063E7D3}" type="slidenum">
              <a:rPr lang="en-IN"/>
              <a:pPr/>
              <a:t>77</a:t>
            </a:fld>
            <a:endParaRPr lang="en-I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AC34E-12FC-4057-A64E-A95C5701DCBC}" type="slidenum">
              <a:rPr lang="en-IN"/>
              <a:pPr/>
              <a:t>78</a:t>
            </a:fld>
            <a:endParaRPr lang="en-I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023B5-0642-4442-9AF8-276A1C8C29F9}" type="slidenum">
              <a:rPr lang="en-IN"/>
              <a:pPr/>
              <a:t>79</a:t>
            </a:fld>
            <a:endParaRPr lang="en-I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E6861-AA1D-4C22-9C9E-C6B84AA7742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3FE9D-F444-48D1-AC65-95E856468F56}" type="slidenum">
              <a:rPr lang="en-IN"/>
              <a:pPr/>
              <a:t>80</a:t>
            </a:fld>
            <a:endParaRPr lang="en-I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777AA-600D-4E80-9214-4FD98F4A036A}" type="slidenum">
              <a:rPr lang="en-IN"/>
              <a:pPr/>
              <a:t>81</a:t>
            </a:fld>
            <a:endParaRPr lang="en-I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73B64-201D-4326-8CDE-1AC0B109ABB7}" type="slidenum">
              <a:rPr lang="en-IN"/>
              <a:pPr/>
              <a:t>82</a:t>
            </a:fld>
            <a:endParaRPr lang="en-I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701ED-0280-4810-B75D-288F1D3502E5}" type="slidenum">
              <a:rPr lang="en-IN"/>
              <a:pPr/>
              <a:t>83</a:t>
            </a:fld>
            <a:endParaRPr lang="en-I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A498E-B5BE-44AF-9DE2-32B3BA8D94DF}" type="slidenum">
              <a:rPr lang="en-IN"/>
              <a:pPr/>
              <a:t>84</a:t>
            </a:fld>
            <a:endParaRPr lang="en-IN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D8369-9F07-4320-BE10-8FAD03C2E2E7}" type="slidenum">
              <a:rPr lang="en-IN"/>
              <a:pPr/>
              <a:t>85</a:t>
            </a:fld>
            <a:endParaRPr lang="en-IN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D1E07-D3E9-490F-8882-76115BB8D76B}" type="slidenum">
              <a:rPr lang="en-IN"/>
              <a:pPr/>
              <a:t>86</a:t>
            </a:fld>
            <a:endParaRPr lang="en-IN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926A-A5BD-4934-BC10-49CDCBC22D66}" type="slidenum">
              <a:rPr lang="en-IN"/>
              <a:pPr/>
              <a:t>87</a:t>
            </a:fld>
            <a:endParaRPr lang="en-IN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2FCDD-0669-4F57-A453-45C7C93F8A22}" type="slidenum">
              <a:rPr lang="en-IN"/>
              <a:pPr/>
              <a:t>88</a:t>
            </a:fld>
            <a:endParaRPr lang="en-IN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1CC26-5F52-43E6-9D7F-F871ABFF378D}" type="slidenum">
              <a:rPr lang="en-IN"/>
              <a:pPr/>
              <a:t>89</a:t>
            </a:fld>
            <a:endParaRPr lang="en-IN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C8A729-C1CD-485F-963C-8665052AAC30}" type="slidenum">
              <a:rPr lang="en-GB"/>
              <a:pPr/>
              <a:t>9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41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B5A0F-F240-457A-9913-A955BA0D9C1F}" type="slidenum">
              <a:rPr lang="en-IN"/>
              <a:pPr/>
              <a:t>90</a:t>
            </a:fld>
            <a:endParaRPr lang="en-IN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F54AD-D75C-4043-B9B9-056E2329FEFB}" type="slidenum">
              <a:rPr lang="en-IN"/>
              <a:pPr/>
              <a:t>91</a:t>
            </a:fld>
            <a:endParaRPr lang="en-IN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D4442-1974-462C-8674-62C1435C671E}" type="slidenum">
              <a:rPr lang="en-IN"/>
              <a:pPr/>
              <a:t>92</a:t>
            </a:fld>
            <a:endParaRPr lang="en-I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1B78A-C93E-42F0-9DDF-2DFFF26BE2B4}" type="slidenum">
              <a:rPr lang="en-IN"/>
              <a:pPr/>
              <a:t>93</a:t>
            </a:fld>
            <a:endParaRPr lang="en-IN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1B937-132A-46B9-A9C8-7C91E6017145}" type="slidenum">
              <a:rPr lang="en-IN"/>
              <a:pPr/>
              <a:t>94</a:t>
            </a:fld>
            <a:endParaRPr lang="en-IN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CA27D-42CF-4D31-89DD-F3D1F3D3D43A}" type="slidenum">
              <a:rPr lang="en-IN"/>
              <a:pPr/>
              <a:t>95</a:t>
            </a:fld>
            <a:endParaRPr lang="en-IN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9329F-AD44-4F04-85EC-E2161DC4CC7B}" type="slidenum">
              <a:rPr lang="en-IN"/>
              <a:pPr/>
              <a:t>96</a:t>
            </a:fld>
            <a:endParaRPr lang="en-IN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43886-DB38-41E5-8C8F-5DBF76DA1708}" type="slidenum">
              <a:rPr lang="en-IN"/>
              <a:pPr/>
              <a:t>97</a:t>
            </a:fld>
            <a:endParaRPr lang="en-IN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937F5-AA9F-47A5-A23E-B60739713B9A}" type="slidenum">
              <a:rPr lang="en-IN"/>
              <a:pPr/>
              <a:t>98</a:t>
            </a:fld>
            <a:endParaRPr lang="en-IN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E4B6-A2CB-4053-BF2A-41E4A0AE4882}" type="slidenum">
              <a:rPr lang="en-IN"/>
              <a:pPr/>
              <a:t>99</a:t>
            </a:fld>
            <a:endParaRPr lang="en-I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2892B5-61A7-44F9-9FF1-5FE859CB8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E2B51-4C33-410E-96E5-38FA78001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142F-951E-4B8A-BFAF-160F9E2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489E-EC28-4EE5-98B5-1DDA22654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935F7E-4F7C-4B9A-A713-4AC08851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D6A0A5-FCE3-4E1F-9F48-33198B760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B3865D-81B8-43BF-A652-8F6F67A63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642148-8B72-4041-A09A-5D94D56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BC536-905A-416A-809D-DC7E2EC9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76FF07-269B-4D59-9EF6-BF8AC7F3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3EB6D0-4674-415A-97AF-B3C02C5F8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339B06A-BEED-4B6A-9ECB-036EE1D4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5" r:id="rId2"/>
    <p:sldLayoutId id="2147483740" r:id="rId3"/>
    <p:sldLayoutId id="2147483741" r:id="rId4"/>
    <p:sldLayoutId id="2147483742" r:id="rId5"/>
    <p:sldLayoutId id="2147483743" r:id="rId6"/>
    <p:sldLayoutId id="2147483736" r:id="rId7"/>
    <p:sldLayoutId id="2147483744" r:id="rId8"/>
    <p:sldLayoutId id="2147483745" r:id="rId9"/>
    <p:sldLayoutId id="2147483737" r:id="rId10"/>
    <p:sldLayoutId id="21474837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7.xml"/><Relationship Id="rId14" Type="http://schemas.openxmlformats.org/officeDocument/2006/relationships/image" Target="../media/image12.e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customXml" Target="../ink/ink11.xml"/><Relationship Id="rId4" Type="http://schemas.openxmlformats.org/officeDocument/2006/relationships/image" Target="../media/image13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customXml" Target="../ink/ink14.xml"/><Relationship Id="rId4" Type="http://schemas.openxmlformats.org/officeDocument/2006/relationships/image" Target="../media/image16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ustomXml" Target="../ink/ink16.xml"/><Relationship Id="rId4" Type="http://schemas.openxmlformats.org/officeDocument/2006/relationships/image" Target="../media/image18.e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smtClean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Algorithm </a:t>
            </a:r>
            <a:r>
              <a:rPr lang="en-US" sz="4400" smtClean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/>
            </a:r>
            <a:br>
              <a:rPr lang="en-US" sz="4400" smtClean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</a:br>
            <a:r>
              <a:rPr lang="en-US" sz="4400" smtClean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Design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Consider an example.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	You have to search for the name Steve in a telephone directory that is sorted alphabetically.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To search the name Steve by using binary search algorithm: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You open the telephone directory at the middle to determine which half contains the name.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Open that half at the middle to determine which quarter of the directory contains the name.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Repeat this process until the name Steve is not found.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Binary search reduces the number of pages to be searched by half each time.</a:t>
            </a: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318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319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319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319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319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3199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3200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3201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3202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3203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04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5705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5707" name="Line 27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3209" name="Text Box 29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5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4" grpId="0" animBg="1"/>
      <p:bldP spid="455705" grpId="0"/>
      <p:bldP spid="455707" grpId="0" animBg="1"/>
      <p:bldP spid="45570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421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421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4223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4224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57747" name="Text Box 19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4226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4227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8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4229" name="Line 25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Text Box 26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7755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4232" name="Line 28"/>
          <p:cNvSpPr>
            <a:spLocks noChangeShapeType="1"/>
          </p:cNvSpPr>
          <p:nvPr/>
        </p:nvSpPr>
        <p:spPr bwMode="auto">
          <a:xfrm flipV="1">
            <a:off x="289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29"/>
          <p:cNvSpPr>
            <a:spLocks noChangeShapeType="1"/>
          </p:cNvSpPr>
          <p:nvPr/>
        </p:nvSpPr>
        <p:spPr bwMode="auto">
          <a:xfrm>
            <a:off x="2895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7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7" grpId="0"/>
      <p:bldP spid="45775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9799" name="Line 23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191" name="Text Box 25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59802" name="Line 26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3" name="Text Box 27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194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536150" y="43229213"/>
              <a:ext cx="0" cy="0"/>
            </p14:xfrm>
          </p:contentPart>
        </mc:Choice>
        <mc:Fallback>
          <p:pic>
            <p:nvPicPr>
              <p:cNvPr id="7170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36150" y="432292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9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99" grpId="0" animBg="1"/>
      <p:bldP spid="459800" grpId="0"/>
      <p:bldP spid="459802" grpId="0" animBg="1"/>
      <p:bldP spid="45980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523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524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524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524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61843" name="Text Box 19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1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5252" name="Text Box 24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5253" name="Line 25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4" name="Text Box 26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61851" name="Text Box 27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5256" name="Line 28"/>
          <p:cNvSpPr>
            <a:spLocks noChangeShapeType="1"/>
          </p:cNvSpPr>
          <p:nvPr/>
        </p:nvSpPr>
        <p:spPr bwMode="auto">
          <a:xfrm flipV="1">
            <a:off x="2347913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7" name="Line 29"/>
          <p:cNvSpPr>
            <a:spLocks noChangeShapeType="1"/>
          </p:cNvSpPr>
          <p:nvPr/>
        </p:nvSpPr>
        <p:spPr bwMode="auto">
          <a:xfrm>
            <a:off x="23479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8" name="Line 30"/>
          <p:cNvSpPr>
            <a:spLocks noChangeShapeType="1"/>
          </p:cNvSpPr>
          <p:nvPr/>
        </p:nvSpPr>
        <p:spPr bwMode="auto">
          <a:xfrm>
            <a:off x="2881313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9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43" grpId="0"/>
      <p:bldP spid="46185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63895" name="Line 23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94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1213" y="2616200"/>
              <a:ext cx="1008062" cy="1169988"/>
            </p14:xfrm>
          </p:contentPart>
        </mc:Choice>
        <mc:Fallback>
          <p:pic>
            <p:nvPicPr>
              <p:cNvPr id="8194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896" y="2606840"/>
                <a:ext cx="1026697" cy="11887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5" grpId="0" animBg="1"/>
      <p:bldP spid="46389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–1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626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626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626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626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6271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6272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6273" name="Line 19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4" name="Text Box 20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75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6276" name="Text Box 24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6278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		  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728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729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4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7295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7296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7297" name="Line 19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8" name="Text Box 20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7299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7300" name="Text Box 22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7301" name="Text Box 23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7302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		   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830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831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831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831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831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831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8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8319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8320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655378" name="Line 18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379" name="Text Box 19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23" name="Text Box 20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8324" name="Text Box 21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8325" name="Text Box 22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55383" name="Line 23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384" name="Text Box 24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28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8" grpId="0" animBg="1"/>
      <p:bldP spid="655379" grpId="0"/>
      <p:bldP spid="655383" grpId="0" animBg="1"/>
      <p:bldP spid="65538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933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933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933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9345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9348" name="Line 24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035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035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036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036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0368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0369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0370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0371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0372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74136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4137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037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6" grpId="0" animBg="1"/>
      <p:bldP spid="474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Consider a list of 9 elements in a sorted array.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74" grpId="0" animBg="1"/>
      <p:bldP spid="62475" grpId="0" animBg="1"/>
      <p:bldP spid="62476" grpId="0" animBg="1"/>
      <p:bldP spid="62477" grpId="0" animBg="1"/>
      <p:bldP spid="62483" grpId="0" animBg="1"/>
      <p:bldP spid="62484" grpId="0" animBg="1"/>
      <p:bldP spid="62489" grpId="0" animBg="1"/>
      <p:bldP spid="6249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1380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1382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1383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1385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9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0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1391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1392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1393" name="Text Box 18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1394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1395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1396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7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Text Box 24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1400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240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240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240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240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240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241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7617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2416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2417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2418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1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22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3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2425" name="Line 27"/>
          <p:cNvSpPr>
            <a:spLocks noChangeShapeType="1"/>
          </p:cNvSpPr>
          <p:nvPr/>
        </p:nvSpPr>
        <p:spPr bwMode="auto">
          <a:xfrm flipV="1">
            <a:off x="39624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6" name="Line 28"/>
          <p:cNvSpPr>
            <a:spLocks noChangeShapeType="1"/>
          </p:cNvSpPr>
          <p:nvPr/>
        </p:nvSpPr>
        <p:spPr bwMode="auto">
          <a:xfrm>
            <a:off x="3962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7" name="Line 29"/>
          <p:cNvSpPr>
            <a:spLocks noChangeShapeType="1"/>
          </p:cNvSpPr>
          <p:nvPr/>
        </p:nvSpPr>
        <p:spPr bwMode="auto">
          <a:xfrm>
            <a:off x="4495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8" name="Text Box 30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6" grpId="0"/>
      <p:bldP spid="476177" grpId="0"/>
      <p:bldP spid="47618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342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343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343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343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343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343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8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3439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3440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3441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3442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3443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44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78232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8233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78238" name="Line 30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8239" name="Text Box 31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3449" name="Text Box 32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78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32" grpId="0" animBg="1"/>
      <p:bldP spid="478233" grpId="0"/>
      <p:bldP spid="478238" grpId="0" animBg="1"/>
      <p:bldP spid="47823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53988" y="712788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445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445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445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445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445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2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4463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80274" name="Text Box 18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4465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4466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4467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4469" name="Line 25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Text Box 26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80283" name="Text Box 27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4472" name="Line 28"/>
          <p:cNvSpPr>
            <a:spLocks noChangeShapeType="1"/>
          </p:cNvSpPr>
          <p:nvPr/>
        </p:nvSpPr>
        <p:spPr bwMode="auto">
          <a:xfrm flipV="1"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Line 29"/>
          <p:cNvSpPr>
            <a:spLocks noChangeShapeType="1"/>
          </p:cNvSpPr>
          <p:nvPr/>
        </p:nvSpPr>
        <p:spPr bwMode="auto">
          <a:xfrm>
            <a:off x="3429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4" name="Line 30"/>
          <p:cNvSpPr>
            <a:spLocks noChangeShapeType="1"/>
          </p:cNvSpPr>
          <p:nvPr/>
        </p:nvSpPr>
        <p:spPr bwMode="auto">
          <a:xfrm>
            <a:off x="3962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5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4" grpId="0"/>
      <p:bldP spid="48028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547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547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547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548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548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548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6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5487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5488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5489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5490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1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82327" name="Line 23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2328" name="Text Box 24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5494" name="Text Box 25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82330" name="Line 26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2331" name="Text Box 27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5497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8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27" grpId="0" animBg="1"/>
      <p:bldP spid="482328" grpId="0"/>
      <p:bldP spid="482330" grpId="0" animBg="1"/>
      <p:bldP spid="48233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650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650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650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650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0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6511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86418" name="Text Box 18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6513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6514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5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6516" name="Text Box 24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6517" name="Line 25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8" name="Text Box 26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6520" name="Line 28"/>
          <p:cNvSpPr>
            <a:spLocks noChangeShapeType="1"/>
          </p:cNvSpPr>
          <p:nvPr/>
        </p:nvSpPr>
        <p:spPr bwMode="auto">
          <a:xfrm flipV="1">
            <a:off x="289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1" name="Line 29"/>
          <p:cNvSpPr>
            <a:spLocks noChangeShapeType="1"/>
          </p:cNvSpPr>
          <p:nvPr/>
        </p:nvSpPr>
        <p:spPr bwMode="auto">
          <a:xfrm>
            <a:off x="2895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2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3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8" grpId="0"/>
      <p:bldP spid="48642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752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752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752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752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752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753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4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7535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7536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7537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38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7539" name="Text Box 22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42" name="Text Box 25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88474" name="Line 26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45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1" grpId="0" animBg="1"/>
      <p:bldP spid="488472" grpId="0"/>
      <p:bldP spid="488474" grpId="0" animBg="1"/>
      <p:bldP spid="48847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854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8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8560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8561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562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8563" name="Text Box 24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8564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2693988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8566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108567" name="Line 32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568" name="Text Box 33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221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92563" name="Line 19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64" name="Text Box 20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2693988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492570" name="Text Box 26"/>
          <p:cNvSpPr txBox="1">
            <a:spLocks noChangeArrowheads="1"/>
          </p:cNvSpPr>
          <p:nvPr/>
        </p:nvSpPr>
        <p:spPr bwMode="auto">
          <a:xfrm>
            <a:off x="2286000" y="5454650"/>
            <a:ext cx="226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The list is now sorted</a:t>
            </a:r>
          </a:p>
        </p:txBody>
      </p:sp>
      <p:sp>
        <p:nvSpPr>
          <p:cNvPr id="9240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73" name="Text Box 29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21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5975" y="1608138"/>
              <a:ext cx="2071688" cy="3803650"/>
            </p14:xfrm>
          </p:contentPart>
        </mc:Choice>
        <mc:Fallback>
          <p:pic>
            <p:nvPicPr>
              <p:cNvPr id="921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6619" y="1598813"/>
                <a:ext cx="2090400" cy="38223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9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3" grpId="0" animBg="1"/>
      <p:bldP spid="492564" grpId="0"/>
      <p:bldP spid="492570" grpId="0"/>
      <p:bldP spid="492572" grpId="0" animBg="1"/>
      <p:bldP spid="49257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a list of size n by using insertion sort, you need to perform (n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 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1) passes.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Best Case Efficiency: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Best case occurs when the list is already sorted.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this case, you will have to make only one comparison in each pass.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passes, you will need to make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comparisons.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The best case efficiency of insertion sort is of the order O(n).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Worst Case Efficiency: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Worst case occurs when the list is sorted in the reverse order.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this case, you need to perform one comparison in the first pass, two comparisons in the second pass, three comparisons in the third pass, and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comparisons in the (n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1)</a:t>
            </a:r>
            <a:r>
              <a:rPr lang="en-IN" baseline="30000">
                <a:solidFill>
                  <a:schemeClr val="accent2"/>
                </a:solidFill>
                <a:cs typeface="Times New Roman" pitchFamily="18" charset="0"/>
              </a:rPr>
              <a:t>th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 pass.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The worst case efficiency of insertion sort is of the order O(n</a:t>
            </a:r>
            <a:r>
              <a:rPr lang="en-IN" baseline="30000">
                <a:solidFill>
                  <a:schemeClr val="accent2"/>
                </a:solidFill>
                <a:cs typeface="Times New Roman" pitchFamily="18" charset="0"/>
              </a:rPr>
              <a:t>2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).</a:t>
            </a:r>
            <a:endParaRPr lang="en-US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000" b="1">
                <a:solidFill>
                  <a:schemeClr val="bg1"/>
                </a:solidFill>
                <a:latin typeface="Tahoma" pitchFamily="34" charset="0"/>
              </a:rPr>
              <a:t>Determining the Efficiency of Insertion Sort Algorithm</a:t>
            </a:r>
            <a:endParaRPr lang="en-US" sz="2000" b="1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You have to search an element 13 in the given list.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8" grpId="0" animBg="1"/>
      <p:bldP spid="63499" grpId="0" animBg="1"/>
      <p:bldP spid="63500" grpId="0" animBg="1"/>
      <p:bldP spid="63501" grpId="0" animBg="1"/>
      <p:bldP spid="63507" grpId="0" animBg="1"/>
      <p:bldP spid="63508" grpId="0" animBg="1"/>
      <p:bldP spid="63513" grpId="0" animBg="1"/>
      <p:bldP spid="635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33EA19-80BB-4536-BE1E-4FB9B4A2EAA6}" type="slidenum">
              <a:rPr lang="en-US" smtClean="0"/>
              <a:pPr/>
              <a:t>120</a:t>
            </a:fld>
            <a:endParaRPr lang="en-US" smtClean="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600" b="0" dirty="0">
                <a:effectLst/>
                <a:latin typeface="Tahoma" pitchFamily="34" charset="0"/>
              </a:rPr>
              <a:t>Dynamic Programming</a:t>
            </a:r>
          </a:p>
        </p:txBody>
      </p:sp>
      <p:sp>
        <p:nvSpPr>
          <p:cNvPr id="16388" name="Text Box 21"/>
          <p:cNvSpPr txBox="1">
            <a:spLocks noChangeArrowheads="1"/>
          </p:cNvSpPr>
          <p:nvPr/>
        </p:nvSpPr>
        <p:spPr bwMode="auto">
          <a:xfrm>
            <a:off x="990600" y="2209800"/>
            <a:ext cx="70866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Bottom-Up Technique</a:t>
            </a:r>
            <a:r>
              <a:rPr lang="en-US" sz="2800" dirty="0"/>
              <a:t> in which the smallest sub-instances are </a:t>
            </a:r>
            <a:r>
              <a:rPr lang="en-US" sz="2800" b="1" i="1" dirty="0"/>
              <a:t>explicitly</a:t>
            </a:r>
            <a:r>
              <a:rPr lang="en-US" sz="2800" b="1" dirty="0"/>
              <a:t> </a:t>
            </a:r>
            <a:r>
              <a:rPr lang="en-US" sz="2800" dirty="0"/>
              <a:t>solved first and the results of these used to construct solutions to progressively larger sub-instances. </a:t>
            </a:r>
          </a:p>
          <a:p>
            <a:endParaRPr lang="en-US" sz="2800" b="1" dirty="0"/>
          </a:p>
          <a:p>
            <a:r>
              <a:rPr lang="en-US" sz="2800" b="1" dirty="0"/>
              <a:t>Example:</a:t>
            </a:r>
            <a:endParaRPr lang="en-US" sz="2800" dirty="0"/>
          </a:p>
          <a:p>
            <a:r>
              <a:rPr lang="en-US" sz="2800" dirty="0"/>
              <a:t>Fibonacci numbers computed by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Algorithm: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(n)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If n = 1, return 0	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If n = 2, return 1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Return (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–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1) +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–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2))</a:t>
            </a:r>
            <a:endParaRPr lang="en-IN" sz="24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fibbonacci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B489E-EC28-4EE5-98B5-1DDA22654B26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Greedy algorithms are used for optimization problems.</a:t>
            </a:r>
          </a:p>
          <a:p>
            <a:pPr eaLnBrk="1" hangingPunct="1"/>
            <a:r>
              <a:rPr lang="en-US" sz="2000" dirty="0" smtClean="0"/>
              <a:t>The greedy algorithms are sometimes also used to get an approximation for Hard optimization problems.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0" dirty="0">
                <a:effectLst/>
                <a:latin typeface="Tahoma" pitchFamily="34" charset="0"/>
              </a:rPr>
              <a:t>Greedy Algorithms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DDE09D-9845-4A34-92D5-ACBBAF3D03C0}" type="slidenum">
              <a:rPr lang="en-US" smtClean="0"/>
              <a:pPr/>
              <a:t>122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2DE0E0-AAE6-469F-B728-7A0EC98928BF}" type="slidenum">
              <a:rPr lang="en-US" smtClean="0"/>
              <a:pPr/>
              <a:t>123</a:t>
            </a:fld>
            <a:endParaRPr lang="en-US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>
                <a:effectLst/>
                <a:latin typeface="Tahoma" pitchFamily="34" charset="0"/>
              </a:rPr>
              <a:t>Greedy Algorithms - Examples</a:t>
            </a:r>
          </a:p>
        </p:txBody>
      </p:sp>
      <p:sp>
        <p:nvSpPr>
          <p:cNvPr id="13316" name="Text Box 63"/>
          <p:cNvSpPr txBox="1">
            <a:spLocks noChangeArrowheads="1"/>
          </p:cNvSpPr>
          <p:nvPr/>
        </p:nvSpPr>
        <p:spPr bwMode="auto">
          <a:xfrm>
            <a:off x="685800" y="1828800"/>
            <a:ext cx="8153400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Dijkstra's algorithm </a:t>
            </a:r>
          </a:p>
          <a:p>
            <a:pPr eaLnBrk="0" hangingPunct="0"/>
            <a:r>
              <a:rPr lang="en-US" sz="2400" dirty="0">
                <a:latin typeface="Tahoma" pitchFamily="34" charset="0"/>
              </a:rPr>
              <a:t>	(shortest path is weighted graphs)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Prim's algorithm, Kruskal's  </a:t>
            </a:r>
            <a:r>
              <a:rPr lang="en-US" sz="2400" dirty="0" smtClean="0">
                <a:latin typeface="Tahoma" pitchFamily="34" charset="0"/>
              </a:rPr>
              <a:t>algorithm </a:t>
            </a:r>
            <a:endParaRPr lang="en-US" sz="2400" dirty="0">
              <a:latin typeface="Tahoma" pitchFamily="34" charset="0"/>
            </a:endParaRPr>
          </a:p>
          <a:p>
            <a:pPr eaLnBrk="0" hangingPunct="0"/>
            <a:r>
              <a:rPr lang="en-US" sz="2400" dirty="0">
                <a:latin typeface="Tahoma" pitchFamily="34" charset="0"/>
              </a:rPr>
              <a:t>(minimal spanning tree in weighted graphs)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Coin exchange problem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Huffman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http://www.geeksforgeeks.org</a:t>
            </a:r>
          </a:p>
          <a:p>
            <a:r>
              <a:rPr lang="en-US" dirty="0" smtClean="0"/>
              <a:t>https://www.hackerrank.com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B489E-EC28-4EE5-98B5-1DDA22654B26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Determine the index of the middlemost element in the list: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Mid = (Lower bound + Upper bound)/2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(0 + 8)/2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4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3492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3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3504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3506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3507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38563" y="4992688"/>
            <a:ext cx="164465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V="1">
            <a:off x="45608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1724025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929313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 flipV="1">
            <a:off x="663733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4" grpId="0" animBg="1"/>
      <p:bldP spid="64546" grpId="0" animBg="1"/>
      <p:bldP spid="645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13 is not equal to the middle element, therefore, again divide the list into two halves: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Mid = (Lower bound + Upper bound)/2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(0 + 3)/2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1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528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4535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4538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4541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4543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38563" y="5535613"/>
            <a:ext cx="164465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 flipV="1">
            <a:off x="4560888" y="4646613"/>
            <a:ext cx="1587" cy="84455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1296988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4547" name="Line 34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5929313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V="1">
            <a:off x="663733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3360738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 flipV="1">
            <a:off x="4068763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2062163" y="5530850"/>
            <a:ext cx="16446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 flipV="1">
            <a:off x="2905125" y="4646613"/>
            <a:ext cx="1588" cy="8413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8" grpId="0" animBg="1"/>
      <p:bldP spid="65572" grpId="0" animBg="1"/>
      <p:bldP spid="65574" grpId="0" animBg="1"/>
      <p:bldP spid="655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13 is equal to middle element.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Element found at index 1.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5540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47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8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5552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5554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5555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5562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5565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5567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1296988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3360738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flipV="1">
            <a:off x="4068763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2" name="Text Box 35"/>
          <p:cNvSpPr txBox="1">
            <a:spLocks noChangeArrowheads="1"/>
          </p:cNvSpPr>
          <p:nvPr/>
        </p:nvSpPr>
        <p:spPr bwMode="auto">
          <a:xfrm>
            <a:off x="2062163" y="5530850"/>
            <a:ext cx="1643062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Element found </a:t>
            </a:r>
          </a:p>
        </p:txBody>
      </p:sp>
      <p:sp>
        <p:nvSpPr>
          <p:cNvPr id="65573" name="Line 36"/>
          <p:cNvSpPr>
            <a:spLocks noChangeShapeType="1"/>
          </p:cNvSpPr>
          <p:nvPr/>
        </p:nvSpPr>
        <p:spPr bwMode="auto">
          <a:xfrm flipV="1">
            <a:off x="2905125" y="4646613"/>
            <a:ext cx="1588" cy="8413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2" grpId="0" animBg="1"/>
      <p:bldP spid="66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binary search algorithm.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Accept the element to be searched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lowerbound = 0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upperbound = n – 1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mid = (lowerbound + upperbound)/2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If arr[mid] = desired element: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Display “Found”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Go to step 10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If desired element &lt; arr[mid]: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Set upperbound = mid – 1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If desired element &gt; arr[mid]: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>
                <a:solidFill>
                  <a:srgbClr val="333399"/>
                </a:solidFill>
              </a:rPr>
              <a:t>Set lowerbound = mid + 1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If lowerbound &lt;= upperbound: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>
                <a:solidFill>
                  <a:srgbClr val="333399"/>
                </a:solidFill>
              </a:rPr>
              <a:t>Go to step 4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Display “Not Found”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Exit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binary search, with every step, the search area is reduced to half.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best case scenario, the element to be search is found at the middlemost position of the list: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worst case scenario, the element is not found in the list: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the first bisection, the search space is reduced to n/2 elements, where n is the number of elements in the original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the second bisection, the search space is reduced to n/4 elements, that is, n/2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GB" baseline="300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elements.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i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th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 bisections, the number of comparisons would be n/2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baseline="300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elements.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Quick sort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one of the most efficient sorting algorithms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based on the divide and conquer approach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Successively divides the problem into smaller parts until the problems become so small that they can be directly solved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Quick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Brute Force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Divide and Conquer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Decrease and Conquer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Dynamic Programming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Greedy Algorithms</a:t>
            </a:r>
          </a:p>
          <a:p>
            <a:pPr eaLnBrk="1" hangingPunct="1">
              <a:buClr>
                <a:schemeClr val="hlink"/>
              </a:buClr>
              <a:buNone/>
            </a:pPr>
            <a:endParaRPr lang="en-US" sz="3200" dirty="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2F667F-560A-4CA6-BFD1-DE4949601D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Algorithm Design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49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quick sort algorithm, you: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Select an element from the list called as pivot.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Partition the list into two parts such that:</a:t>
            </a:r>
          </a:p>
          <a:p>
            <a:pPr marL="1196975" lvl="2" indent="-282575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All the elements towards the left end of the list are smaller than the pivot.</a:t>
            </a:r>
          </a:p>
          <a:p>
            <a:pPr marL="1196975" lvl="2" indent="-282575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All the elements towards the right end of the list are greater than the pivot.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Store the pivot at its correct position between the two parts of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You repeat this process for each of the two sublists created after partitioning.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This process continues until one element is left in each sublist.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understand the implementation of quick sort algorithm, consider an unsorted list of numbers stored in an array. 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54" grpId="0" animBg="1"/>
      <p:bldP spid="6155" grpId="0" animBg="1"/>
      <p:bldP spid="6156" grpId="0" animBg="1"/>
      <p:bldP spid="6157" grpId="0" animBg="1"/>
      <p:bldP spid="6163" grpId="0" animBg="1"/>
      <p:bldP spid="6164" grpId="0" animBg="1"/>
      <p:bldP spid="61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Let us sort this unsorted list.</a:t>
            </a:r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990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Select a Pivot.</a:t>
            </a:r>
          </a:p>
        </p:txBody>
      </p: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3213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762000" y="762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left end of the list (at index 1).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 </a:t>
            </a:r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2895600" y="3443288"/>
            <a:ext cx="21336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133725" y="3019425"/>
            <a:ext cx="1830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8382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 animBg="1"/>
      <p:bldP spid="9245" grpId="1" animBg="1"/>
      <p:bldP spid="92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right end of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 </a:t>
            </a:r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6475413" y="3352800"/>
            <a:ext cx="26701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3102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4584700" y="4572000"/>
            <a:ext cx="1588" cy="711200"/>
          </a:xfrm>
          <a:custGeom>
            <a:avLst/>
            <a:gdLst>
              <a:gd name="T0" fmla="*/ 1 w 1"/>
              <a:gd name="T1" fmla="*/ 448 h 448"/>
              <a:gd name="T2" fmla="*/ 0 w 1"/>
              <a:gd name="T3" fmla="*/ 0 h 448"/>
              <a:gd name="T4" fmla="*/ 0 60000 65536"/>
              <a:gd name="T5" fmla="*/ 0 60000 65536"/>
              <a:gd name="T6" fmla="*/ 0 w 1"/>
              <a:gd name="T7" fmla="*/ 0 h 448"/>
              <a:gd name="T8" fmla="*/ 1 w 1"/>
              <a:gd name="T9" fmla="*/ 448 h 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8">
                <a:moveTo>
                  <a:pt x="1" y="448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048125" y="5302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17" dur="500" fill="hold"/>
                                        <p:tgtEl>
                                          <p:spTgt spid="1026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27" dur="500" fill="hold"/>
                                        <p:tgtEl>
                                          <p:spTgt spid="1026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6" grpId="1" animBg="1"/>
      <p:bldP spid="10266" grpId="2" animBg="1"/>
      <p:bldP spid="102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Interchange the greater value with smaller value.</a:t>
            </a:r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4048125" y="5302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6670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6670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26670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2672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42672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42672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V="1">
            <a:off x="48006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3429000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4343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2695575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10668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0285" name="Freeform 44"/>
          <p:cNvSpPr>
            <a:spLocks/>
          </p:cNvSpPr>
          <p:nvPr/>
        </p:nvSpPr>
        <p:spPr bwMode="auto">
          <a:xfrm>
            <a:off x="4584700" y="4572000"/>
            <a:ext cx="1588" cy="711200"/>
          </a:xfrm>
          <a:custGeom>
            <a:avLst/>
            <a:gdLst>
              <a:gd name="T0" fmla="*/ 1 w 1"/>
              <a:gd name="T1" fmla="*/ 448 h 448"/>
              <a:gd name="T2" fmla="*/ 0 w 1"/>
              <a:gd name="T3" fmla="*/ 0 h 448"/>
              <a:gd name="T4" fmla="*/ 0 60000 65536"/>
              <a:gd name="T5" fmla="*/ 0 60000 65536"/>
              <a:gd name="T6" fmla="*/ 0 w 1"/>
              <a:gd name="T7" fmla="*/ 0 h 448"/>
              <a:gd name="T8" fmla="*/ 1 w 1"/>
              <a:gd name="T9" fmla="*/ 448 h 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8">
                <a:moveTo>
                  <a:pt x="1" y="448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 animBg="1"/>
      <p:bldP spid="11297" grpId="0" animBg="1"/>
      <p:bldP spid="11298" grpId="0" animBg="1"/>
      <p:bldP spid="11299" grpId="0" animBg="1"/>
      <p:bldP spid="11300" grpId="0" animBg="1"/>
      <p:bldP spid="11301" grpId="0" animBg="1"/>
      <p:bldP spid="11302" grpId="0" animBg="1"/>
      <p:bldP spid="113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greater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arr[2] and 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3505200" y="3505200"/>
            <a:ext cx="1524000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498850" y="31384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3505200" y="3503613"/>
            <a:ext cx="1588" cy="5222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1143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  <p:bldP spid="12317" grpId="1" animBg="1"/>
      <p:bldP spid="12319" grpId="0" animBg="1"/>
      <p:bldP spid="12321" grpId="0" animBg="1"/>
      <p:bldP spid="123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421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Continue the search for an element smaller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Start from arr[3] and move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 </a:t>
            </a:r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5942013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78497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V="1">
            <a:off x="2895600" y="4570413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136775" y="5683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V="1">
            <a:off x="4038600" y="3351213"/>
            <a:ext cx="1588" cy="6746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85 -3.69942 -6 L -0.35885 -3.69942 -6">
                                      <p:cBhvr>
                                        <p:cTn id="17" dur="500" fill="hold"/>
                                        <p:tgtEl>
                                          <p:spTgt spid="1334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-2.89017 -6 L -0.43299 -2.89017 -6">
                                      <p:cBhvr>
                                        <p:cTn id="30" dur="500" fill="hold"/>
                                        <p:tgtEl>
                                          <p:spTgt spid="1334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0" grpId="1" animBg="1"/>
      <p:bldP spid="13340" grpId="2" animBg="1"/>
      <p:bldP spid="13342" grpId="0" animBg="1"/>
      <p:bldP spid="13344" grpId="0" animBg="1"/>
      <p:bldP spid="1334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4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smaller value is on the left hand side of the greater value.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Values remain same.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26670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6670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26670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2004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32004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7338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 flipV="1">
            <a:off x="2895600" y="4570413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2136775" y="5683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3" name="Text Box 40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1" grpId="0" animBg="1"/>
      <p:bldP spid="143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b="1" dirty="0" smtClean="0"/>
              <a:t>Brute force</a:t>
            </a:r>
            <a:r>
              <a:rPr lang="en-US" sz="2000" dirty="0" smtClean="0"/>
              <a:t> is a straightforward approach to solve a problem based on the problem’s statement and definitions of the concepts involved. </a:t>
            </a:r>
          </a:p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 smtClean="0"/>
              <a:t>It is considered as one of the easiest approach to apply and is useful for solving small–size instances of a problem.</a:t>
            </a:r>
          </a:p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b="1" dirty="0" smtClean="0"/>
              <a:t>Examples:</a:t>
            </a:r>
          </a:p>
          <a:p>
            <a:pPr lvl="1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1800" dirty="0" smtClean="0"/>
              <a:t>Sequential search</a:t>
            </a:r>
          </a:p>
          <a:p>
            <a:pPr lvl="1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1800" dirty="0" smtClean="0"/>
              <a:t>selection sort, bubble sort</a:t>
            </a:r>
            <a:endParaRPr lang="en-US" sz="2400" b="1" dirty="0" smtClean="0">
              <a:latin typeface="Tahoma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026BB7-97F4-4580-91F8-6AF24066CE2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+mn-ea"/>
                <a:cs typeface="+mn-cs"/>
              </a:rPr>
              <a:t>Brute</a:t>
            </a:r>
            <a:r>
              <a:rPr lang="en-US" sz="3200" b="0" dirty="0">
                <a:effectLst/>
                <a:latin typeface="Tahoma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+mn-ea"/>
                <a:cs typeface="+mn-cs"/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is now partitioned into two sublists.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1 contains all values less than or equal to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2 contains all the values greater than the pivot.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2273300" y="4008438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2349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591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</a:t>
            </a:r>
            <a:r>
              <a:rPr lang="en-GB" sz="1600" b="1">
                <a:solidFill>
                  <a:srgbClr val="0000FF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5394" name="AutoShape 34"/>
          <p:cNvSpPr>
            <a:spLocks noChangeArrowheads="1"/>
          </p:cNvSpPr>
          <p:nvPr/>
        </p:nvSpPr>
        <p:spPr bwMode="auto">
          <a:xfrm>
            <a:off x="4559300" y="4008438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7023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184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692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72263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5168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1525588" y="4130675"/>
            <a:ext cx="45243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9" grpId="0" animBg="1"/>
      <p:bldP spid="15370" grpId="0" animBg="1"/>
      <p:bldP spid="15371" grpId="0" animBg="1"/>
      <p:bldP spid="15372" grpId="0" animBg="1"/>
      <p:bldP spid="15377" grpId="0" animBg="1"/>
      <p:bldP spid="15378" grpId="0" animBg="1"/>
      <p:bldP spid="15381" grpId="0" animBg="1"/>
      <p:bldP spid="15386" grpId="0" animBg="1"/>
      <p:bldP spid="15388" grpId="0" animBg="1"/>
      <p:bldP spid="15389" grpId="0" animBg="1"/>
      <p:bldP spid="15394" grpId="0" animBg="1"/>
      <p:bldP spid="15401" grpId="0" animBg="1"/>
      <p:bldP spid="15402" grpId="0" animBg="1"/>
      <p:bldP spid="15403" grpId="0" animBg="1"/>
      <p:bldP spid="15404" grpId="0" animBg="1"/>
      <p:bldP spid="154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Replace the pivot value with the last element of List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pivot value, 28 is now placed at its correct position in the list.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2273300" y="4005263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9591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2286000" y="4010025"/>
            <a:ext cx="1295400" cy="533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895600" y="4024313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490788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9718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49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4" grpId="1" animBg="1"/>
      <p:bldP spid="16405" grpId="0" animBg="1"/>
      <p:bldP spid="1640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Truncate the last element, that is, pivot from List 1.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2273300" y="4005263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9718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nimBg="1"/>
      <p:bldP spid="17431" grpId="0" animBg="1"/>
      <p:bldP spid="17437" grpId="0" animBg="1"/>
      <p:bldP spid="174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1 has only one element.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Therefore, no sorting required.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Sort the second list, List 2. 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AutoShape 16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Select a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pivot in this case will be arr[2], that is, 46.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left end of the list (at index 3).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48300" y="3186113"/>
            <a:ext cx="15240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251450" y="28336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5443538" y="3184525"/>
            <a:ext cx="1587" cy="8270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6" grpId="0" animBg="1"/>
      <p:bldP spid="21526" grpId="1" animBg="1"/>
      <p:bldP spid="21528" grpId="0" animBg="1"/>
      <p:bldP spid="21528" grpId="1" animBg="1"/>
      <p:bldP spid="215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Start from the right end of the list (at index 7).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Move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5942013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861175" y="2971800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7402513" y="4537075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872288" y="5268913"/>
            <a:ext cx="151130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1542" name="Freeform 37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2.89017 -6 L -0.16632 -2.89017 -6">
                                      <p:cBhvr>
                                        <p:cTn id="25" dur="500" fill="hold"/>
                                        <p:tgtEl>
                                          <p:spTgt spid="2255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  <p:bldP spid="22551" grpId="1" animBg="1"/>
      <p:bldP spid="225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 flipV="1">
            <a:off x="7402513" y="4537075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6872288" y="5268913"/>
            <a:ext cx="151130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Interchange the greater value with smaller value.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5619750" y="399097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619750" y="452437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5619750" y="398938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6153150" y="398938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7153275" y="4005263"/>
            <a:ext cx="533400" cy="1587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7153275" y="4538663"/>
            <a:ext cx="533400" cy="1587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7167563" y="4003675"/>
            <a:ext cx="1587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686675" y="4003675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6134100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68" name="Text Box 3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69" name="Text Box 4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570" name="Text Box 4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2574" name="Text Box 45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2575" name="Freeform 46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 animBg="1"/>
      <p:bldP spid="23579" grpId="0" animBg="1"/>
      <p:bldP spid="23580" grpId="0" animBg="1"/>
      <p:bldP spid="23581" grpId="0" animBg="1"/>
      <p:bldP spid="23582" grpId="0" animBg="1"/>
      <p:bldP spid="23583" grpId="0" animBg="1"/>
      <p:bldP spid="235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greater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arr[5] and 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524625" y="3186113"/>
            <a:ext cx="15240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6519863" y="3184525"/>
            <a:ext cx="1587" cy="8270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318250" y="28336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 animBg="1"/>
      <p:bldP spid="24596" grpId="1" animBg="1"/>
      <p:bldP spid="24597" grpId="0" animBg="1"/>
      <p:bldP spid="24597" grpId="1" animBg="1"/>
      <p:bldP spid="245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>
                <a:solidFill>
                  <a:srgbClr val="333399"/>
                </a:solidFill>
                <a:cs typeface="Times New Roman" pitchFamily="18" charset="0"/>
              </a:rPr>
              <a:t>Linear Search: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Is the simplest searching method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Is also referred to as sequential search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Involves comparing the items sequentially with the elements in the list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676400" y="6858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Performing 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Li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n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ear 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525588" y="1598613"/>
            <a:ext cx="7315200" cy="4421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smaller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arr[6] and move 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the pivot value.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</a:t>
            </a:r>
            <a:r>
              <a:rPr lang="en-GB" sz="1600" b="1">
                <a:solidFill>
                  <a:srgbClr val="2004EE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Value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93102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6618288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5873750" y="4541838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114925" y="5654675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</a:t>
            </a:r>
            <a:r>
              <a:rPr lang="en-GB" sz="1600" b="1">
                <a:solidFill>
                  <a:srgbClr val="2004EE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Value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0.0222 L -0.09063 0.0222">
                                      <p:cBhvr>
                                        <p:cTn id="17" dur="500" fill="hold"/>
                                        <p:tgtEl>
                                          <p:spTgt spid="256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2.89017 -6 L -0.16632 -2.89017 -6">
                                      <p:cBhvr>
                                        <p:cTn id="27" dur="500" fill="hold"/>
                                        <p:tgtEl>
                                          <p:spTgt spid="2562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 animBg="1"/>
      <p:bldP spid="25623" grpId="1" animBg="1"/>
      <p:bldP spid="25623" grpId="2" animBg="1"/>
      <p:bldP spid="256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5873750" y="4541838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5114925" y="5654675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525588" y="1598613"/>
            <a:ext cx="7315200" cy="449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smaller value is on the left hand side of the greater value.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Values remain same.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610225" y="40100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610225" y="45434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56102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6143625" y="40100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6143625" y="45434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61436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66770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5640" name="Text Box 39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5641" name="Text Box 40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5642" name="Text Box 41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/>
      <p:bldP spid="26648" grpId="1" animBg="1"/>
      <p:bldP spid="26649" grpId="0" animBg="1"/>
      <p:bldP spid="26649" grpId="1" animBg="1"/>
      <p:bldP spid="26650" grpId="0" animBg="1"/>
      <p:bldP spid="26650" grpId="1" animBg="1"/>
      <p:bldP spid="26651" grpId="0" animBg="1"/>
      <p:bldP spid="26651" grpId="1" animBg="1"/>
      <p:bldP spid="26652" grpId="0" animBg="1"/>
      <p:bldP spid="26652" grpId="1" animBg="1"/>
      <p:bldP spid="26653" grpId="0" animBg="1"/>
      <p:bldP spid="26653" grpId="1" animBg="1"/>
      <p:bldP spid="26654" grpId="0" animBg="1"/>
      <p:bldP spid="2665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Divide the list into two sublists.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 1 contains all values less than or equal to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 2 contains all the values greater than the pivot.</a:t>
            </a:r>
          </a:p>
          <a:p>
            <a:pPr marL="741363" lvl="1" indent="-28416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27500" y="372745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214938" y="370046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662488" y="37242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849938" y="3695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3261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72288" y="37084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5772150" y="4011613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38175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3055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8389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8102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8897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3994150" y="4021138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603750" y="41116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527550" y="40147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060950" y="40243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0322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1117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669" name="AutoShape 21"/>
          <p:cNvSpPr>
            <a:spLocks noChangeArrowheads="1"/>
          </p:cNvSpPr>
          <p:nvPr/>
        </p:nvSpPr>
        <p:spPr bwMode="auto">
          <a:xfrm>
            <a:off x="2241550" y="4038600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876550" y="40386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3431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527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0051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97138" y="37576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/>
      <p:bldP spid="27659" grpId="0" animBg="1"/>
      <p:bldP spid="27660" grpId="0" animBg="1"/>
      <p:bldP spid="27663" grpId="0" animBg="1"/>
      <p:bldP spid="27665" grpId="0" animBg="1"/>
      <p:bldP spid="27666" grpId="0" animBg="1"/>
      <p:bldP spid="27669" grpId="0" animBg="1"/>
      <p:bldP spid="276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677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Replace the pivot value with the last element of Sublist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The pivot value, 46 is now placed at its correct position in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This process is repeated until all elements reach their correct position.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CC"/>
                </a:solidFill>
              </a:rPr>
              <a:t>arr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525588" y="4122738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127500" y="372745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214938" y="370046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662488" y="37242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5849938" y="3695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3261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872288" y="37084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772150" y="4011613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638175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63055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68389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58102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68897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3994150" y="4021138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4603750" y="41116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4527550" y="40147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5060950" y="40243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0322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1117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672" name="AutoShape 23"/>
          <p:cNvSpPr>
            <a:spLocks noChangeArrowheads="1"/>
          </p:cNvSpPr>
          <p:nvPr/>
        </p:nvSpPr>
        <p:spPr bwMode="auto">
          <a:xfrm>
            <a:off x="2241550" y="4038600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2876550" y="40386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23431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29527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30051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2497138" y="37576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4340225" y="4945063"/>
            <a:ext cx="10255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Sublist 1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6130925" y="4921250"/>
            <a:ext cx="10255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Sublist 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286250" y="3352800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40005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39878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4000500" y="4546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45339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0292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0546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292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5575300" y="40259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5105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038600" y="4129088"/>
            <a:ext cx="533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/>
      <p:bldP spid="28704" grpId="1" animBg="1"/>
      <p:bldP spid="28705" grpId="0" animBg="1"/>
      <p:bldP spid="28705" grpId="1" animBg="1"/>
      <p:bldP spid="28706" grpId="0" animBg="1"/>
      <p:bldP spid="28706" grpId="1" animBg="1"/>
      <p:bldP spid="28707" grpId="0" animBg="1"/>
      <p:bldP spid="28707" grpId="1" animBg="1"/>
      <p:bldP spid="28708" grpId="0" animBg="1"/>
      <p:bldP spid="28708" grpId="1" animBg="1"/>
      <p:bldP spid="28709" grpId="0" animBg="1"/>
      <p:bldP spid="28709" grpId="1" animBg="1"/>
      <p:bldP spid="28710" grpId="0" animBg="1"/>
      <p:bldP spid="28710" grpId="1" animBg="1"/>
      <p:bldP spid="28711" grpId="0" animBg="1"/>
      <p:bldP spid="2871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5588" y="1143000"/>
            <a:ext cx="73152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quick sort: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>
                <a:solidFill>
                  <a:srgbClr val="333399"/>
                </a:solidFill>
                <a:cs typeface="Times New Roman" pitchFamily="18" charset="0"/>
              </a:rPr>
              <a:t>QuickSort(low,high)‏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1.	If (low &gt; high):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  a.  Return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2.	Set pivot = arr[low]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3.	Set i = low + 1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4.	Set j = high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5.	Repeat step 6 until i &gt; high or arr[i] &gt; pivot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Search for an             								 // element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greater than  pivot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6.	Increment i by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7.	Repeat step 8 until j &lt; low or arr[j] &lt; pivot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Search for an element  smaller than pivot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     8.	Decrement j by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9.	If i &lt; j: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If greater element is on the left of smaller element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  a.  Swap arr[i] with arr[j]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56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75" y="2268538"/>
              <a:ext cx="884238" cy="142875"/>
            </p14:xfrm>
          </p:contentPart>
        </mc:Choice>
        <mc:Fallback>
          <p:pic>
            <p:nvPicPr>
              <p:cNvPr id="6656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529" y="2259204"/>
                <a:ext cx="902929" cy="1615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7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7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0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7">
                                            <p:txEl>
                                              <p:charRg st="102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69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64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697">
                                            <p:txEl>
                                              <p:charRg st="164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372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7">
                                            <p:txEl>
                                              <p:charRg st="372" end="5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6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10.	If i &lt;= j: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 Go to step 5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Continue the search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11.	If low &lt; j: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 Swap arr[low] with arr[ j ]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Swap pivot with last element in                          											   // first part of the list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12.	QuickSort(low, j </a:t>
            </a:r>
            <a:r>
              <a:rPr lang="en-GB" sz="1600">
                <a:solidFill>
                  <a:srgbClr val="333399"/>
                </a:solidFill>
                <a:cs typeface="Arial" charset="0"/>
              </a:rPr>
              <a:t>– 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1)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Apply quicksort on list left to pivot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13.	QuickSort(j + 1, high)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Apply quicksort on list right to pivot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total time taken by this sorting algorithm depends on the position of the pivot value.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worst case occurs when the list is already sorted.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first element is chosen as the pivot, it leads to a worst case efficiency of O(n</a:t>
            </a:r>
            <a:r>
              <a:rPr lang="en-GB" sz="2000" baseline="6000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).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you select the median of all values as the pivot, the efficiency would be O(n log n).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Quick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Merge sort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based on the divide and conquer approach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Divides the list into two sublists of sizes as nearly equal as possible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Sorts the two sublists separately by using merge sort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Merges the sorted sublists into one single list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Merge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understand the implementation of merge sort algorithm, consider an unsorted list of numbers stored in an array.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</a:t>
            </a:r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Let us sort this unsorted list.</a:t>
            </a:r>
          </a:p>
          <a:p>
            <a:pPr marL="1143000" lvl="2" indent="-228600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linear search would begin by comparing the required element with the first element in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values do not match: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compared with the second element in    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values still do not match: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compared with the third element in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This process continues, until: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found or the end of the list is reached.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Linear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first step to sort data by using merge sort is to split the list into two parts.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first step to sort data by using merge sort is to split the list into two parts.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  <p:bldP spid="38925" grpId="0" animBg="1"/>
      <p:bldP spid="38927" grpId="0" animBg="1"/>
      <p:bldP spid="38928" grpId="0" animBg="1"/>
      <p:bldP spid="38931" grpId="0" animBg="1"/>
      <p:bldP spid="38932" grpId="0" animBg="1"/>
      <p:bldP spid="389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list has odd number of elements, therefore, the left sublist is longer than the right sublist by one entry.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24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8932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divide the two sublists into nearly equal parts.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3505200" y="380047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7447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22113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8021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0401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5329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6084888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000" name="AutoShape 40"/>
          <p:cNvSpPr>
            <a:spLocks noChangeArrowheads="1"/>
          </p:cNvSpPr>
          <p:nvPr/>
        </p:nvSpPr>
        <p:spPr bwMode="auto">
          <a:xfrm>
            <a:off x="20447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6162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21209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26543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1004" name="AutoShape 44"/>
          <p:cNvSpPr>
            <a:spLocks noChangeArrowheads="1"/>
          </p:cNvSpPr>
          <p:nvPr/>
        </p:nvSpPr>
        <p:spPr bwMode="auto">
          <a:xfrm>
            <a:off x="33401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39116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34163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39497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1008" name="AutoShape 48"/>
          <p:cNvSpPr>
            <a:spLocks noChangeArrowheads="1"/>
          </p:cNvSpPr>
          <p:nvPr/>
        </p:nvSpPr>
        <p:spPr bwMode="auto">
          <a:xfrm>
            <a:off x="46355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5257800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1011" name="AutoShape 51"/>
          <p:cNvSpPr>
            <a:spLocks noChangeArrowheads="1"/>
          </p:cNvSpPr>
          <p:nvPr/>
        </p:nvSpPr>
        <p:spPr bwMode="auto">
          <a:xfrm>
            <a:off x="5930900" y="4103688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60071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>
            <a:off x="5181600" y="409733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nimBg="1"/>
      <p:bldP spid="40973" grpId="0" animBg="1"/>
      <p:bldP spid="40975" grpId="0" animBg="1"/>
      <p:bldP spid="40976" grpId="0" animBg="1"/>
      <p:bldP spid="40979" grpId="0" animBg="1"/>
      <p:bldP spid="40980" grpId="0" animBg="1"/>
      <p:bldP spid="40981" grpId="0" animBg="1"/>
      <p:bldP spid="40988" grpId="0" animBg="1"/>
      <p:bldP spid="40990" grpId="0" animBg="1"/>
      <p:bldP spid="41000" grpId="0" animBg="1"/>
      <p:bldP spid="41001" grpId="0" animBg="1"/>
      <p:bldP spid="41004" grpId="0" animBg="1"/>
      <p:bldP spid="41005" grpId="0" animBg="1"/>
      <p:bldP spid="41008" grpId="0" animBg="1"/>
      <p:bldP spid="41011" grpId="0" animBg="1"/>
      <p:bldP spid="410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divide the sublists.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505200" y="380047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7447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2113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8021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40401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329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084888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003" name="AutoShape 19"/>
          <p:cNvSpPr>
            <a:spLocks noChangeArrowheads="1"/>
          </p:cNvSpPr>
          <p:nvPr/>
        </p:nvSpPr>
        <p:spPr bwMode="auto">
          <a:xfrm>
            <a:off x="20447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6162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1209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6543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33401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39116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34163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39497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11" name="AutoShape 27"/>
          <p:cNvSpPr>
            <a:spLocks noChangeArrowheads="1"/>
          </p:cNvSpPr>
          <p:nvPr/>
        </p:nvSpPr>
        <p:spPr bwMode="auto">
          <a:xfrm>
            <a:off x="46355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257800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14" name="AutoShape 30"/>
          <p:cNvSpPr>
            <a:spLocks noChangeArrowheads="1"/>
          </p:cNvSpPr>
          <p:nvPr/>
        </p:nvSpPr>
        <p:spPr bwMode="auto">
          <a:xfrm>
            <a:off x="5930900" y="4103688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0071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5181600" y="409733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024" name="AutoShape 40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28" name="AutoShape 44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32" name="AutoShape 48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34" name="AutoShape 50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36" name="AutoShape 52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nimBg="1"/>
      <p:bldP spid="41993" grpId="0" animBg="1"/>
      <p:bldP spid="42003" grpId="0" animBg="1"/>
      <p:bldP spid="42004" grpId="0" animBg="1"/>
      <p:bldP spid="42007" grpId="0" animBg="1"/>
      <p:bldP spid="42008" grpId="0" animBg="1"/>
      <p:bldP spid="42011" grpId="0" animBg="1"/>
      <p:bldP spid="42014" grpId="0" animBg="1"/>
      <p:bldP spid="42016" grpId="0" animBg="1"/>
      <p:bldP spid="42024" grpId="0" animBg="1"/>
      <p:bldP spid="42026" grpId="0" animBg="1"/>
      <p:bldP spid="42028" grpId="0" animBg="1"/>
      <p:bldP spid="42030" grpId="0" animBg="1"/>
      <p:bldP spid="42032" grpId="0" animBg="1"/>
      <p:bldP spid="42034" grpId="0" animBg="1"/>
      <p:bldP spid="420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 is a single element left in each sublist.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Sublists with one element require no sorting.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CC"/>
                </a:solidFill>
              </a:rPr>
              <a:t>arr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997" name="AutoShape 12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999" name="AutoShape 14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01" name="AutoShape 16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03" name="AutoShape 18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05" name="AutoShape 20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07" name="AutoShape 22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09" name="AutoShape 24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merging the sublists to obtain a sorted list.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249863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965825" y="37973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894388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494088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2733675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477837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029075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65" name="AutoShape 33"/>
          <p:cNvSpPr>
            <a:spLocks noChangeArrowheads="1"/>
          </p:cNvSpPr>
          <p:nvPr/>
        </p:nvSpPr>
        <p:spPr bwMode="auto">
          <a:xfrm>
            <a:off x="2033588" y="41259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109788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2643188" y="42021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4068" name="AutoShape 36"/>
          <p:cNvSpPr>
            <a:spLocks noChangeArrowheads="1"/>
          </p:cNvSpPr>
          <p:nvPr/>
        </p:nvSpPr>
        <p:spPr bwMode="auto">
          <a:xfrm>
            <a:off x="3328988" y="41132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405188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3938588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4071" name="AutoShape 39"/>
          <p:cNvSpPr>
            <a:spLocks noChangeArrowheads="1"/>
          </p:cNvSpPr>
          <p:nvPr/>
        </p:nvSpPr>
        <p:spPr bwMode="auto">
          <a:xfrm>
            <a:off x="4624388" y="4114800"/>
            <a:ext cx="1090612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233988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74" name="AutoShape 42"/>
          <p:cNvSpPr>
            <a:spLocks noChangeArrowheads="1"/>
          </p:cNvSpPr>
          <p:nvPr/>
        </p:nvSpPr>
        <p:spPr bwMode="auto">
          <a:xfrm>
            <a:off x="5867400" y="4114800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9436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>
            <a:off x="3886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5105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  <p:bldP spid="44045" grpId="0" animBg="1"/>
      <p:bldP spid="44047" grpId="0" animBg="1"/>
      <p:bldP spid="44049" grpId="0" animBg="1"/>
      <p:bldP spid="44051" grpId="0" animBg="1"/>
      <p:bldP spid="44053" grpId="0" animBg="1"/>
      <p:bldP spid="44055" grpId="0" animBg="1"/>
      <p:bldP spid="44065" grpId="0" animBg="1"/>
      <p:bldP spid="44068" grpId="0" animBg="1"/>
      <p:bldP spid="44071" grpId="0" animBg="1"/>
      <p:bldP spid="44074" grpId="0" animBg="1"/>
      <p:bldP spid="44076" grpId="0" animBg="1"/>
      <p:bldP spid="44077" grpId="0" animBg="1"/>
      <p:bldP spid="440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merge the sublists.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49863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65825" y="37973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894388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494088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733675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77837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029075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2033588" y="41259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109788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643188" y="42021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3328988" y="41132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405188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938588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4624388" y="4114800"/>
            <a:ext cx="1090612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233988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77" name="AutoShape 21"/>
          <p:cNvSpPr>
            <a:spLocks noChangeArrowheads="1"/>
          </p:cNvSpPr>
          <p:nvPr/>
        </p:nvSpPr>
        <p:spPr bwMode="auto">
          <a:xfrm>
            <a:off x="5867400" y="4114800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9436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3886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5105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276600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7384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050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476750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7782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05460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56324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2024063" y="4113213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1002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2646363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3205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3713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5094" name="AutoShape 38"/>
          <p:cNvSpPr>
            <a:spLocks noChangeArrowheads="1"/>
          </p:cNvSpPr>
          <p:nvPr/>
        </p:nvSpPr>
        <p:spPr bwMode="auto">
          <a:xfrm>
            <a:off x="4386263" y="411480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44624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49958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55292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4953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5486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nimBg="1"/>
      <p:bldP spid="45071" grpId="0" animBg="1"/>
      <p:bldP spid="45074" grpId="0" animBg="1"/>
      <p:bldP spid="45077" grpId="0" animBg="1"/>
      <p:bldP spid="45079" grpId="0" animBg="1"/>
      <p:bldP spid="45080" grpId="0" animBg="1"/>
      <p:bldP spid="45081" grpId="0" animBg="1"/>
      <p:bldP spid="45089" grpId="0" animBg="1"/>
      <p:bldP spid="45094" grpId="0" animBg="1"/>
      <p:bldP spid="45098" grpId="0" animBg="1"/>
      <p:bldP spid="45099" grpId="0" animBg="1"/>
      <p:bldP spid="45100" grpId="0" animBg="1"/>
      <p:bldP spid="45101" grpId="0" animBg="1"/>
      <p:bldP spid="451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Again, merge the sublists.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76600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384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050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476750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7782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05460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6324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2024063" y="4113213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002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46363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205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713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4386263" y="411480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4624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9958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5292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53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486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3246438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1812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7814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48783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109" name="AutoShape 29"/>
          <p:cNvSpPr>
            <a:spLocks noChangeArrowheads="1"/>
          </p:cNvSpPr>
          <p:nvPr/>
        </p:nvSpPr>
        <p:spPr bwMode="auto">
          <a:xfrm>
            <a:off x="2089150" y="41148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27003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43005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647950" y="4205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2321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765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1272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42989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4781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289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367338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4191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4724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5257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1"/>
      <p:bldP spid="46096" grpId="0" animBg="1"/>
      <p:bldP spid="46100" grpId="0" animBg="1"/>
      <p:bldP spid="46101" grpId="0" animBg="1"/>
      <p:bldP spid="46102" grpId="0" animBg="1"/>
      <p:bldP spid="46103" grpId="0" animBg="1"/>
      <p:bldP spid="46104" grpId="0" animBg="1"/>
      <p:bldP spid="4610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list is now sorted.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246438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1812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7814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8783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2089150" y="41148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27003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43005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2647950" y="4205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32321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3765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21272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42989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4781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5289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5367338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4191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4724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>
            <a:off x="5257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search for a given employee ID in a list of employee records by using linear search algorithm: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1.  Read the employee ID to be searched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2.  Set i = 0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3.  Repeat step 4 until i &gt; n or arr[i] = employee ID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4.  Increment i by 1</a:t>
            </a:r>
          </a:p>
          <a:p>
            <a:pPr marL="747713" lvl="1" indent="-2905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5.  If i &gt; n:</a:t>
            </a:r>
            <a:br>
              <a:rPr lang="en-GB">
                <a:solidFill>
                  <a:srgbClr val="333399"/>
                </a:solidFill>
              </a:rPr>
            </a:br>
            <a:r>
              <a:rPr lang="en-GB">
                <a:solidFill>
                  <a:srgbClr val="333399"/>
                </a:solidFill>
              </a:rPr>
              <a:t>   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Display “Not Found”</a:t>
            </a:r>
            <a:br>
              <a:rPr lang="en-GB" sz="1600">
                <a:solidFill>
                  <a:srgbClr val="333399"/>
                </a:solidFill>
                <a:cs typeface="Times New Roman" pitchFamily="18" charset="0"/>
              </a:rPr>
            </a:br>
            <a:r>
              <a:rPr lang="en-GB">
                <a:solidFill>
                  <a:srgbClr val="333399"/>
                </a:solidFill>
              </a:rPr>
              <a:t>Else</a:t>
            </a:r>
            <a:br>
              <a:rPr lang="en-GB">
                <a:solidFill>
                  <a:srgbClr val="333399"/>
                </a:solidFill>
              </a:rPr>
            </a:br>
            <a:r>
              <a:rPr lang="en-GB">
                <a:solidFill>
                  <a:srgbClr val="333399"/>
                </a:solidFill>
              </a:rPr>
              <a:t>   </a:t>
            </a:r>
            <a:r>
              <a:rPr lang="en-GB" sz="1600">
                <a:solidFill>
                  <a:srgbClr val="333399"/>
                </a:solidFill>
              </a:rPr>
              <a:t>Display “Found”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Linear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573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merge sort: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>
                <a:solidFill>
                  <a:srgbClr val="333399"/>
                </a:solidFill>
                <a:cs typeface="Times New Roman" pitchFamily="18" charset="0"/>
              </a:rPr>
              <a:t>MergeSort(low,high)‏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1.	If (low &gt;= high):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  a.  Return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2.	Set mid = (low + high)/2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3.	Divide the list into two sublists of nearly equal lengths, and sort      			  each sublist by using merge sort. The steps to do this are as   			    			follows: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    a. MergeSort(low, mid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b. MergeSort(mid + 1, high) 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4.	Merge the two sorted sublists: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Set i = low 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    b. Set j = mid + 1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c.  Set k = low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d. Repeat until i &gt; mid or j &gt; high: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This loop will terminate when      																										        // you reach the end of one of the     																									        // two sublists.  </a:t>
            </a:r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9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2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29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10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129">
                                            <p:txEl>
                                              <p:charRg st="10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132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129">
                                            <p:txEl>
                                              <p:charRg st="132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29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9">
                                            <p:txEl>
                                              <p:charRg st="298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27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9">
                                            <p:txEl>
                                              <p:charRg st="327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62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129">
                                            <p:txEl>
                                              <p:charRg st="362" end="3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97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129">
                                            <p:txEl>
                                              <p:charRg st="397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20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129">
                                            <p:txEl>
                                              <p:charRg st="420" end="4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46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29">
                                            <p:txEl>
                                              <p:charRg st="446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68" end="6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129">
                                            <p:txEl>
                                              <p:charRg st="468" end="6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1525588" y="1295400"/>
            <a:ext cx="73152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 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If (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&lt;=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[j])</a:t>
            </a:r>
            <a:r>
              <a:rPr lang="en-GB" dirty="0">
                <a:solidFill>
                  <a:srgbClr val="333399"/>
                </a:solidFill>
                <a:cs typeface="Times New Roman" pitchFamily="18" charset="0"/>
              </a:rPr>
              <a:t> 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Increment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Else 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							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Increment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j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ii.  Increment k by 1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4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e. Repeat until j &gt; high: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If there are still some elements in the        							</a:t>
            </a:r>
            <a:r>
              <a:rPr lang="en-GB" sz="1400" b="1" dirty="0" smtClean="0">
                <a:solidFill>
                  <a:srgbClr val="333399"/>
                </a:solidFill>
                <a:cs typeface="Times New Roman" pitchFamily="18" charset="0"/>
              </a:rPr>
              <a:t>       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second </a:t>
            </a:r>
            <a:r>
              <a:rPr lang="en-GB" sz="1400" b="1" dirty="0" err="1">
                <a:solidFill>
                  <a:srgbClr val="333399"/>
                </a:solidFill>
                <a:cs typeface="Times New Roman" pitchFamily="18" charset="0"/>
              </a:rPr>
              <a:t>sublist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 append them to the new list 	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  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	  ii.  Increment j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              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iii. Increment k by 1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f.  Repeat until </a:t>
            </a:r>
            <a:r>
              <a:rPr lang="en-GB" sz="14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 &gt; mid: 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If there are still some elements in the     </a:t>
            </a:r>
            <a:endParaRPr lang="en-GB" sz="1400" b="1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	           // first </a:t>
            </a:r>
            <a:r>
              <a:rPr lang="en-GB" sz="1400" b="1" dirty="0" err="1">
                <a:solidFill>
                  <a:srgbClr val="333399"/>
                </a:solidFill>
                <a:cs typeface="Times New Roman" pitchFamily="18" charset="0"/>
              </a:rPr>
              <a:t>sublist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 append them to the new list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  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ii. Increment I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iii. Increment k by 1  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dirty="0">
                <a:solidFill>
                  <a:srgbClr val="333399"/>
                </a:solidFill>
                <a:cs typeface="Times New Roman" pitchFamily="18" charset="0"/>
              </a:rPr>
              <a:t>5. Copy all elements from the sorted array B into the original array </a:t>
            </a:r>
            <a:r>
              <a:rPr lang="en-GB" sz="16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endParaRPr lang="en-GB" sz="1600" dirty="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0668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sort the list by using merge sort algorithm, you need to recursively divide the list into two nearly equal sublists until each sublist contains only one element.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divide the list into sublists of size one requires log n passes.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each pass, a maximum of n comparisons are performed.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Therefore, the total number of comparisons will be a maximum of n </a:t>
            </a:r>
            <a:r>
              <a:rPr lang="en-GB" sz="2000">
                <a:solidFill>
                  <a:srgbClr val="333399"/>
                </a:solidFill>
                <a:cs typeface="Arial" charset="0"/>
              </a:rPr>
              <a:t>×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log 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efficiency of merge sort is equal to O(n log n)‏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 is no distinction between best, average, and worst case efficiencies of merge sort because all of them require the same amount of time.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Merge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0" dirty="0">
                <a:effectLst/>
                <a:latin typeface="Tahoma" pitchFamily="34" charset="0"/>
              </a:rPr>
              <a:t>Decrease and Conquer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F5C96E-2F70-440B-B64F-1576D3B8F62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5364" name="Text Box 24"/>
          <p:cNvSpPr txBox="1">
            <a:spLocks noChangeArrowheads="1"/>
          </p:cNvSpPr>
          <p:nvPr/>
        </p:nvSpPr>
        <p:spPr bwMode="auto">
          <a:xfrm>
            <a:off x="533400" y="1447800"/>
            <a:ext cx="80772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just" eaLnBrk="0" hangingPunct="0">
              <a:buFontTx/>
              <a:buChar char="•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Reduce the problem to smaller problems solved recursively and then combine the solutions</a:t>
            </a:r>
          </a:p>
          <a:p>
            <a:r>
              <a:rPr lang="en-US" sz="2400" b="1" dirty="0" smtClean="0"/>
              <a:t>    Examples </a:t>
            </a:r>
            <a:r>
              <a:rPr lang="en-US" sz="2400" b="1" dirty="0"/>
              <a:t>of decrease-and-conquer algorithms</a:t>
            </a:r>
            <a:r>
              <a:rPr lang="en-US" sz="2400" dirty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Insertion sort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Binary </a:t>
            </a:r>
            <a:r>
              <a:rPr lang="en-US" sz="2000" dirty="0"/>
              <a:t>Tree traversals: </a:t>
            </a:r>
            <a:r>
              <a:rPr lang="en-US" sz="2000" dirty="0" err="1"/>
              <a:t>inorder</a:t>
            </a:r>
            <a:r>
              <a:rPr lang="en-US" sz="2000" dirty="0"/>
              <a:t>, preorder and </a:t>
            </a:r>
            <a:r>
              <a:rPr lang="en-US" sz="2000" dirty="0" err="1"/>
              <a:t>postorder</a:t>
            </a:r>
            <a:r>
              <a:rPr lang="en-US" sz="2000" dirty="0"/>
              <a:t> 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Computing </a:t>
            </a:r>
            <a:r>
              <a:rPr lang="en-US" sz="2000" dirty="0"/>
              <a:t>the length of the longest path in a binary </a:t>
            </a:r>
            <a:r>
              <a:rPr lang="en-US" sz="2000" dirty="0" smtClean="0"/>
              <a:t>tree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Computing </a:t>
            </a:r>
            <a:r>
              <a:rPr lang="en-US" sz="2000" dirty="0"/>
              <a:t>Fibonacci </a:t>
            </a:r>
            <a:r>
              <a:rPr lang="en-US" sz="2000" dirty="0" smtClean="0"/>
              <a:t>numbers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Reversing </a:t>
            </a:r>
            <a:r>
              <a:rPr lang="en-US" sz="2000" dirty="0"/>
              <a:t>a </a:t>
            </a:r>
            <a:r>
              <a:rPr lang="en-US" sz="2000" dirty="0" smtClean="0"/>
              <a:t>queue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Insertion sort algorithm: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Has a quadratic order of growth and is therefore suitable for sorting small lists only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Is much more efficient than bubble sort, and selection sort, if the list that needs to be sorted is nearly sorted</a:t>
            </a:r>
            <a:endParaRPr lang="en-US" b="1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Insertion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understand the implementation of insertion sort  algorithm, consider an unsorted list of numbers stored in an array.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Insertion Sort Algorithm</a:t>
            </a:r>
          </a:p>
        </p:txBody>
      </p:sp>
      <p:sp>
        <p:nvSpPr>
          <p:cNvPr id="63492" name="AutoShape 37"/>
          <p:cNvSpPr>
            <a:spLocks noChangeArrowheads="1"/>
          </p:cNvSpPr>
          <p:nvPr/>
        </p:nvSpPr>
        <p:spPr bwMode="auto">
          <a:xfrm>
            <a:off x="3436938" y="3871913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38"/>
          <p:cNvSpPr txBox="1">
            <a:spLocks noChangeArrowheads="1"/>
          </p:cNvSpPr>
          <p:nvPr/>
        </p:nvSpPr>
        <p:spPr bwMode="auto">
          <a:xfrm>
            <a:off x="45799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3494" name="Text Box 39"/>
          <p:cNvSpPr txBox="1">
            <a:spLocks noChangeArrowheads="1"/>
          </p:cNvSpPr>
          <p:nvPr/>
        </p:nvSpPr>
        <p:spPr bwMode="auto">
          <a:xfrm>
            <a:off x="40465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3495" name="Text Box 40"/>
          <p:cNvSpPr txBox="1">
            <a:spLocks noChangeArrowheads="1"/>
          </p:cNvSpPr>
          <p:nvPr/>
        </p:nvSpPr>
        <p:spPr bwMode="auto">
          <a:xfrm>
            <a:off x="35131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3496" name="Text Box 41"/>
          <p:cNvSpPr txBox="1">
            <a:spLocks noChangeArrowheads="1"/>
          </p:cNvSpPr>
          <p:nvPr/>
        </p:nvSpPr>
        <p:spPr bwMode="auto">
          <a:xfrm>
            <a:off x="56467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3497" name="Text Box 42"/>
          <p:cNvSpPr txBox="1">
            <a:spLocks noChangeArrowheads="1"/>
          </p:cNvSpPr>
          <p:nvPr/>
        </p:nvSpPr>
        <p:spPr bwMode="auto">
          <a:xfrm>
            <a:off x="51133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3498" name="Line 43"/>
          <p:cNvSpPr>
            <a:spLocks noChangeShapeType="1"/>
          </p:cNvSpPr>
          <p:nvPr/>
        </p:nvSpPr>
        <p:spPr bwMode="auto">
          <a:xfrm>
            <a:off x="39703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44"/>
          <p:cNvSpPr>
            <a:spLocks noChangeShapeType="1"/>
          </p:cNvSpPr>
          <p:nvPr/>
        </p:nvSpPr>
        <p:spPr bwMode="auto">
          <a:xfrm>
            <a:off x="45037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45"/>
          <p:cNvSpPr>
            <a:spLocks noChangeShapeType="1"/>
          </p:cNvSpPr>
          <p:nvPr/>
        </p:nvSpPr>
        <p:spPr bwMode="auto">
          <a:xfrm>
            <a:off x="50371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46"/>
          <p:cNvSpPr>
            <a:spLocks noChangeShapeType="1"/>
          </p:cNvSpPr>
          <p:nvPr/>
        </p:nvSpPr>
        <p:spPr bwMode="auto">
          <a:xfrm>
            <a:off x="55705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47"/>
          <p:cNvSpPr txBox="1">
            <a:spLocks noChangeArrowheads="1"/>
          </p:cNvSpPr>
          <p:nvPr/>
        </p:nvSpPr>
        <p:spPr bwMode="auto">
          <a:xfrm>
            <a:off x="3513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3503" name="Text Box 48"/>
          <p:cNvSpPr txBox="1">
            <a:spLocks noChangeArrowheads="1"/>
          </p:cNvSpPr>
          <p:nvPr/>
        </p:nvSpPr>
        <p:spPr bwMode="auto">
          <a:xfrm>
            <a:off x="5037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3504" name="Text Box 49"/>
          <p:cNvSpPr txBox="1">
            <a:spLocks noChangeArrowheads="1"/>
          </p:cNvSpPr>
          <p:nvPr/>
        </p:nvSpPr>
        <p:spPr bwMode="auto">
          <a:xfrm>
            <a:off x="4503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3505" name="Text Box 50"/>
          <p:cNvSpPr txBox="1">
            <a:spLocks noChangeArrowheads="1"/>
          </p:cNvSpPr>
          <p:nvPr/>
        </p:nvSpPr>
        <p:spPr bwMode="auto">
          <a:xfrm>
            <a:off x="402748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3506" name="Text Box 51"/>
          <p:cNvSpPr txBox="1">
            <a:spLocks noChangeArrowheads="1"/>
          </p:cNvSpPr>
          <p:nvPr/>
        </p:nvSpPr>
        <p:spPr bwMode="auto">
          <a:xfrm>
            <a:off x="5646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3507" name="Text Box 52"/>
          <p:cNvSpPr txBox="1">
            <a:spLocks noChangeArrowheads="1"/>
          </p:cNvSpPr>
          <p:nvPr/>
        </p:nvSpPr>
        <p:spPr bwMode="auto">
          <a:xfrm>
            <a:off x="2819400" y="39719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this list by using the insertion sort algorithm: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You need to divide the list into two sublists, sorted and unsorted.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4516" name="AutoShape 105"/>
          <p:cNvSpPr>
            <a:spLocks noChangeArrowheads="1"/>
          </p:cNvSpPr>
          <p:nvPr/>
        </p:nvSpPr>
        <p:spPr bwMode="auto">
          <a:xfrm>
            <a:off x="3436938" y="3871913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106"/>
          <p:cNvSpPr txBox="1">
            <a:spLocks noChangeArrowheads="1"/>
          </p:cNvSpPr>
          <p:nvPr/>
        </p:nvSpPr>
        <p:spPr bwMode="auto">
          <a:xfrm>
            <a:off x="45799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4518" name="Text Box 107"/>
          <p:cNvSpPr txBox="1">
            <a:spLocks noChangeArrowheads="1"/>
          </p:cNvSpPr>
          <p:nvPr/>
        </p:nvSpPr>
        <p:spPr bwMode="auto">
          <a:xfrm>
            <a:off x="40465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4519" name="Text Box 108"/>
          <p:cNvSpPr txBox="1">
            <a:spLocks noChangeArrowheads="1"/>
          </p:cNvSpPr>
          <p:nvPr/>
        </p:nvSpPr>
        <p:spPr bwMode="auto">
          <a:xfrm>
            <a:off x="35131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4520" name="Text Box 109"/>
          <p:cNvSpPr txBox="1">
            <a:spLocks noChangeArrowheads="1"/>
          </p:cNvSpPr>
          <p:nvPr/>
        </p:nvSpPr>
        <p:spPr bwMode="auto">
          <a:xfrm>
            <a:off x="56467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4521" name="Text Box 110"/>
          <p:cNvSpPr txBox="1">
            <a:spLocks noChangeArrowheads="1"/>
          </p:cNvSpPr>
          <p:nvPr/>
        </p:nvSpPr>
        <p:spPr bwMode="auto">
          <a:xfrm>
            <a:off x="51133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4522" name="Line 111"/>
          <p:cNvSpPr>
            <a:spLocks noChangeShapeType="1"/>
          </p:cNvSpPr>
          <p:nvPr/>
        </p:nvSpPr>
        <p:spPr bwMode="auto">
          <a:xfrm>
            <a:off x="39703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112"/>
          <p:cNvSpPr>
            <a:spLocks noChangeShapeType="1"/>
          </p:cNvSpPr>
          <p:nvPr/>
        </p:nvSpPr>
        <p:spPr bwMode="auto">
          <a:xfrm>
            <a:off x="45037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13"/>
          <p:cNvSpPr>
            <a:spLocks noChangeShapeType="1"/>
          </p:cNvSpPr>
          <p:nvPr/>
        </p:nvSpPr>
        <p:spPr bwMode="auto">
          <a:xfrm>
            <a:off x="50371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114"/>
          <p:cNvSpPr>
            <a:spLocks noChangeShapeType="1"/>
          </p:cNvSpPr>
          <p:nvPr/>
        </p:nvSpPr>
        <p:spPr bwMode="auto">
          <a:xfrm>
            <a:off x="55705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Text Box 115"/>
          <p:cNvSpPr txBox="1">
            <a:spLocks noChangeArrowheads="1"/>
          </p:cNvSpPr>
          <p:nvPr/>
        </p:nvSpPr>
        <p:spPr bwMode="auto">
          <a:xfrm>
            <a:off x="3513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4527" name="Text Box 116"/>
          <p:cNvSpPr txBox="1">
            <a:spLocks noChangeArrowheads="1"/>
          </p:cNvSpPr>
          <p:nvPr/>
        </p:nvSpPr>
        <p:spPr bwMode="auto">
          <a:xfrm>
            <a:off x="5037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4528" name="Text Box 117"/>
          <p:cNvSpPr txBox="1">
            <a:spLocks noChangeArrowheads="1"/>
          </p:cNvSpPr>
          <p:nvPr/>
        </p:nvSpPr>
        <p:spPr bwMode="auto">
          <a:xfrm>
            <a:off x="4503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4529" name="Text Box 118"/>
          <p:cNvSpPr txBox="1">
            <a:spLocks noChangeArrowheads="1"/>
          </p:cNvSpPr>
          <p:nvPr/>
        </p:nvSpPr>
        <p:spPr bwMode="auto">
          <a:xfrm>
            <a:off x="402748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4530" name="Text Box 119"/>
          <p:cNvSpPr txBox="1">
            <a:spLocks noChangeArrowheads="1"/>
          </p:cNvSpPr>
          <p:nvPr/>
        </p:nvSpPr>
        <p:spPr bwMode="auto">
          <a:xfrm>
            <a:off x="5646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4531" name="Text Box 120"/>
          <p:cNvSpPr txBox="1">
            <a:spLocks noChangeArrowheads="1"/>
          </p:cNvSpPr>
          <p:nvPr/>
        </p:nvSpPr>
        <p:spPr bwMode="auto">
          <a:xfrm>
            <a:off x="2819400" y="39719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1524000" y="1600200"/>
            <a:ext cx="7315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this list by using the insertion sort algorithm: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You need to divide the list into two sublists, sorted and unsorted.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>
                <a:solidFill>
                  <a:schemeClr val="accent2"/>
                </a:solidFill>
              </a:rPr>
              <a:t>Initially, the sorted list has the first element and the unsorted list has the remaining 4 elements.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3084513" y="3871913"/>
            <a:ext cx="533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3160713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3160713" y="394811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79945" name="AutoShape 9"/>
          <p:cNvSpPr>
            <a:spLocks noChangeArrowheads="1"/>
          </p:cNvSpPr>
          <p:nvPr/>
        </p:nvSpPr>
        <p:spPr bwMode="auto">
          <a:xfrm>
            <a:off x="4876800" y="3857625"/>
            <a:ext cx="22098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54102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>
            <a:off x="59436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8" name="Line 12"/>
          <p:cNvSpPr>
            <a:spLocks noChangeShapeType="1"/>
          </p:cNvSpPr>
          <p:nvPr/>
        </p:nvSpPr>
        <p:spPr bwMode="auto">
          <a:xfrm>
            <a:off x="64770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59436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5410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493395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6553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54943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49609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65611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0277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  <p:bldP spid="679941" grpId="0"/>
      <p:bldP spid="679942" grpId="0" animBg="1"/>
      <p:bldP spid="679943" grpId="0"/>
      <p:bldP spid="679944" grpId="0"/>
      <p:bldP spid="679945" grpId="0" animBg="1"/>
      <p:bldP spid="679946" grpId="0" animBg="1"/>
      <p:bldP spid="679947" grpId="0" animBg="1"/>
      <p:bldP spid="679948" grpId="0" animBg="1"/>
      <p:bldP spid="679949" grpId="0"/>
      <p:bldP spid="679950" grpId="0"/>
      <p:bldP spid="679951" grpId="0"/>
      <p:bldP spid="679952" grpId="0"/>
      <p:bldP spid="679953" grpId="0"/>
      <p:bldP spid="679954" grpId="0"/>
      <p:bldP spid="679955" grpId="0"/>
      <p:bldP spid="67995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1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6564" name="AutoShape 122"/>
          <p:cNvSpPr>
            <a:spLocks noChangeArrowheads="1"/>
          </p:cNvSpPr>
          <p:nvPr/>
        </p:nvSpPr>
        <p:spPr bwMode="auto">
          <a:xfrm>
            <a:off x="3084513" y="3871913"/>
            <a:ext cx="533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Text Box 123"/>
          <p:cNvSpPr txBox="1">
            <a:spLocks noChangeArrowheads="1"/>
          </p:cNvSpPr>
          <p:nvPr/>
        </p:nvSpPr>
        <p:spPr bwMode="auto">
          <a:xfrm>
            <a:off x="3160713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6566" name="Text Box 124"/>
          <p:cNvSpPr txBox="1">
            <a:spLocks noChangeArrowheads="1"/>
          </p:cNvSpPr>
          <p:nvPr/>
        </p:nvSpPr>
        <p:spPr bwMode="auto">
          <a:xfrm>
            <a:off x="3160713" y="394811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6567" name="AutoShape 125"/>
          <p:cNvSpPr>
            <a:spLocks noChangeArrowheads="1"/>
          </p:cNvSpPr>
          <p:nvPr/>
        </p:nvSpPr>
        <p:spPr bwMode="auto">
          <a:xfrm>
            <a:off x="4876800" y="3857625"/>
            <a:ext cx="22098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126"/>
          <p:cNvSpPr>
            <a:spLocks noChangeShapeType="1"/>
          </p:cNvSpPr>
          <p:nvPr/>
        </p:nvSpPr>
        <p:spPr bwMode="auto">
          <a:xfrm>
            <a:off x="54102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9" name="Line 127"/>
          <p:cNvSpPr>
            <a:spLocks noChangeShapeType="1"/>
          </p:cNvSpPr>
          <p:nvPr/>
        </p:nvSpPr>
        <p:spPr bwMode="auto">
          <a:xfrm>
            <a:off x="59436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Line 128"/>
          <p:cNvSpPr>
            <a:spLocks noChangeShapeType="1"/>
          </p:cNvSpPr>
          <p:nvPr/>
        </p:nvSpPr>
        <p:spPr bwMode="auto">
          <a:xfrm>
            <a:off x="64770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Text Box 129"/>
          <p:cNvSpPr txBox="1">
            <a:spLocks noChangeArrowheads="1"/>
          </p:cNvSpPr>
          <p:nvPr/>
        </p:nvSpPr>
        <p:spPr bwMode="auto">
          <a:xfrm>
            <a:off x="59436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6572" name="Text Box 130"/>
          <p:cNvSpPr txBox="1">
            <a:spLocks noChangeArrowheads="1"/>
          </p:cNvSpPr>
          <p:nvPr/>
        </p:nvSpPr>
        <p:spPr bwMode="auto">
          <a:xfrm>
            <a:off x="5410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6573" name="Text Box 131"/>
          <p:cNvSpPr txBox="1">
            <a:spLocks noChangeArrowheads="1"/>
          </p:cNvSpPr>
          <p:nvPr/>
        </p:nvSpPr>
        <p:spPr bwMode="auto">
          <a:xfrm>
            <a:off x="493395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6574" name="Text Box 132"/>
          <p:cNvSpPr txBox="1">
            <a:spLocks noChangeArrowheads="1"/>
          </p:cNvSpPr>
          <p:nvPr/>
        </p:nvSpPr>
        <p:spPr bwMode="auto">
          <a:xfrm>
            <a:off x="6553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6575" name="Text Box 133"/>
          <p:cNvSpPr txBox="1">
            <a:spLocks noChangeArrowheads="1"/>
          </p:cNvSpPr>
          <p:nvPr/>
        </p:nvSpPr>
        <p:spPr bwMode="auto">
          <a:xfrm>
            <a:off x="54943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6576" name="Text Box 134"/>
          <p:cNvSpPr txBox="1">
            <a:spLocks noChangeArrowheads="1"/>
          </p:cNvSpPr>
          <p:nvPr/>
        </p:nvSpPr>
        <p:spPr bwMode="auto">
          <a:xfrm>
            <a:off x="49609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6577" name="Text Box 135"/>
          <p:cNvSpPr txBox="1">
            <a:spLocks noChangeArrowheads="1"/>
          </p:cNvSpPr>
          <p:nvPr/>
        </p:nvSpPr>
        <p:spPr bwMode="auto">
          <a:xfrm>
            <a:off x="65611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6578" name="Text Box 136"/>
          <p:cNvSpPr txBox="1">
            <a:spLocks noChangeArrowheads="1"/>
          </p:cNvSpPr>
          <p:nvPr/>
        </p:nvSpPr>
        <p:spPr bwMode="auto">
          <a:xfrm>
            <a:off x="60277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6579" name="Text Box 137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6580" name="Text Box 138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sp>
        <p:nvSpPr>
          <p:cNvPr id="421003" name="Line 139"/>
          <p:cNvSpPr>
            <a:spLocks noChangeShapeType="1"/>
          </p:cNvSpPr>
          <p:nvPr/>
        </p:nvSpPr>
        <p:spPr bwMode="auto">
          <a:xfrm>
            <a:off x="5105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04" name="Line 140"/>
          <p:cNvSpPr>
            <a:spLocks noChangeShapeType="1"/>
          </p:cNvSpPr>
          <p:nvPr/>
        </p:nvSpPr>
        <p:spPr bwMode="auto">
          <a:xfrm flipH="1">
            <a:off x="37338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05" name="Line 141"/>
          <p:cNvSpPr>
            <a:spLocks noChangeShapeType="1"/>
          </p:cNvSpPr>
          <p:nvPr/>
        </p:nvSpPr>
        <p:spPr bwMode="auto">
          <a:xfrm flipV="1">
            <a:off x="3733800" y="4329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003" grpId="0" animBg="1"/>
      <p:bldP spid="421004" grpId="0" animBg="1"/>
      <p:bldP spid="42100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1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7588" name="Text Box 19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7589" name="Text Box 20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43200" y="3567113"/>
            <a:ext cx="1143000" cy="838200"/>
            <a:chOff x="1296" y="1632"/>
            <a:chExt cx="720" cy="528"/>
          </a:xfrm>
        </p:grpSpPr>
        <p:sp>
          <p:nvSpPr>
            <p:cNvPr id="67603" name="Text Box 25"/>
            <p:cNvSpPr txBox="1">
              <a:spLocks noChangeArrowheads="1"/>
            </p:cNvSpPr>
            <p:nvPr/>
          </p:nvSpPr>
          <p:spPr bwMode="auto">
            <a:xfrm>
              <a:off x="1680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67604" name="AutoShape 26"/>
            <p:cNvSpPr>
              <a:spLocks noChangeArrowheads="1"/>
            </p:cNvSpPr>
            <p:nvPr/>
          </p:nvSpPr>
          <p:spPr bwMode="auto">
            <a:xfrm>
              <a:off x="1296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Text Box 27"/>
            <p:cNvSpPr txBox="1">
              <a:spLocks noChangeArrowheads="1"/>
            </p:cNvSpPr>
            <p:nvPr/>
          </p:nvSpPr>
          <p:spPr bwMode="auto">
            <a:xfrm>
              <a:off x="1344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67606" name="Text Box 28"/>
            <p:cNvSpPr txBox="1">
              <a:spLocks noChangeArrowheads="1"/>
            </p:cNvSpPr>
            <p:nvPr/>
          </p:nvSpPr>
          <p:spPr bwMode="auto">
            <a:xfrm>
              <a:off x="1344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7607" name="Text Box 29"/>
            <p:cNvSpPr txBox="1">
              <a:spLocks noChangeArrowheads="1"/>
            </p:cNvSpPr>
            <p:nvPr/>
          </p:nvSpPr>
          <p:spPr bwMode="auto">
            <a:xfrm>
              <a:off x="168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67608" name="Line 30"/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3567113"/>
            <a:ext cx="1600200" cy="838200"/>
            <a:chOff x="2736" y="1680"/>
            <a:chExt cx="1008" cy="528"/>
          </a:xfrm>
        </p:grpSpPr>
        <p:sp>
          <p:nvSpPr>
            <p:cNvPr id="67592" name="Text Box 40"/>
            <p:cNvSpPr txBox="1">
              <a:spLocks noChangeArrowheads="1"/>
            </p:cNvSpPr>
            <p:nvPr/>
          </p:nvSpPr>
          <p:spPr bwMode="auto">
            <a:xfrm>
              <a:off x="312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67593" name="Text Box 41"/>
            <p:cNvSpPr txBox="1">
              <a:spLocks noChangeArrowheads="1"/>
            </p:cNvSpPr>
            <p:nvPr/>
          </p:nvSpPr>
          <p:spPr bwMode="auto">
            <a:xfrm>
              <a:off x="2784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736" y="1872"/>
              <a:ext cx="1008" cy="336"/>
              <a:chOff x="2736" y="1872"/>
              <a:chExt cx="1008" cy="336"/>
            </a:xfrm>
          </p:grpSpPr>
          <p:sp>
            <p:nvSpPr>
              <p:cNvPr id="67596" name="Line 43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7" name="AutoShape 44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66"/>
                  </a:gs>
                  <a:gs pos="100000">
                    <a:srgbClr val="76762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8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67599" name="Text Box 46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  <p:sp>
            <p:nvSpPr>
              <p:cNvPr id="67600" name="Line 47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1" name="Line 48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2" name="Text Box 49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  <p:sp>
          <p:nvSpPr>
            <p:cNvPr id="67595" name="Text Box 50"/>
            <p:cNvSpPr txBox="1">
              <a:spLocks noChangeArrowheads="1"/>
            </p:cNvSpPr>
            <p:nvPr/>
          </p:nvSpPr>
          <p:spPr bwMode="auto">
            <a:xfrm>
              <a:off x="3452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efficiency of a searching algorithm is determined by the running time of the algorithm.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best case scenario: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element is found at the first position in the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1.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best case efficiency of linear search is therefore, O(1).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worst case scenario: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element is found at the last position of the list or does not exists in the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equal to the number of elements.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worst case efficiency of linear search is therefore, O(n).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9050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Linear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3567113"/>
            <a:ext cx="1143000" cy="838200"/>
            <a:chOff x="1296" y="1632"/>
            <a:chExt cx="720" cy="528"/>
          </a:xfrm>
        </p:grpSpPr>
        <p:sp>
          <p:nvSpPr>
            <p:cNvPr id="68630" name="Text Box 7"/>
            <p:cNvSpPr txBox="1">
              <a:spLocks noChangeArrowheads="1"/>
            </p:cNvSpPr>
            <p:nvPr/>
          </p:nvSpPr>
          <p:spPr bwMode="auto">
            <a:xfrm>
              <a:off x="1680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68631" name="AutoShape 8"/>
            <p:cNvSpPr>
              <a:spLocks noChangeArrowheads="1"/>
            </p:cNvSpPr>
            <p:nvPr/>
          </p:nvSpPr>
          <p:spPr bwMode="auto">
            <a:xfrm>
              <a:off x="1296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68633" name="Text Box 10"/>
            <p:cNvSpPr txBox="1">
              <a:spLocks noChangeArrowheads="1"/>
            </p:cNvSpPr>
            <p:nvPr/>
          </p:nvSpPr>
          <p:spPr bwMode="auto">
            <a:xfrm>
              <a:off x="1344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8634" name="Text Box 11"/>
            <p:cNvSpPr txBox="1">
              <a:spLocks noChangeArrowheads="1"/>
            </p:cNvSpPr>
            <p:nvPr/>
          </p:nvSpPr>
          <p:spPr bwMode="auto">
            <a:xfrm>
              <a:off x="168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68635" name="Line 12"/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3567113"/>
            <a:ext cx="1600200" cy="838200"/>
            <a:chOff x="2736" y="1680"/>
            <a:chExt cx="1008" cy="528"/>
          </a:xfrm>
        </p:grpSpPr>
        <p:sp>
          <p:nvSpPr>
            <p:cNvPr id="68619" name="Text Box 14"/>
            <p:cNvSpPr txBox="1">
              <a:spLocks noChangeArrowheads="1"/>
            </p:cNvSpPr>
            <p:nvPr/>
          </p:nvSpPr>
          <p:spPr bwMode="auto">
            <a:xfrm>
              <a:off x="312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68620" name="Text Box 15"/>
            <p:cNvSpPr txBox="1">
              <a:spLocks noChangeArrowheads="1"/>
            </p:cNvSpPr>
            <p:nvPr/>
          </p:nvSpPr>
          <p:spPr bwMode="auto">
            <a:xfrm>
              <a:off x="2784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736" y="1872"/>
              <a:ext cx="1008" cy="336"/>
              <a:chOff x="2736" y="1872"/>
              <a:chExt cx="1008" cy="336"/>
            </a:xfrm>
          </p:grpSpPr>
          <p:sp>
            <p:nvSpPr>
              <p:cNvPr id="68623" name="Line 17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4" name="AutoShape 18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66"/>
                  </a:gs>
                  <a:gs pos="100000">
                    <a:srgbClr val="76762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68626" name="Text Box 20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  <p:sp>
            <p:nvSpPr>
              <p:cNvPr id="68627" name="Line 21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8" name="Line 22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9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  <p:sp>
          <p:nvSpPr>
            <p:cNvPr id="68622" name="Text Box 24"/>
            <p:cNvSpPr txBox="1">
              <a:spLocks noChangeArrowheads="1"/>
            </p:cNvSpPr>
            <p:nvPr/>
          </p:nvSpPr>
          <p:spPr bwMode="auto">
            <a:xfrm>
              <a:off x="3452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692249" name="Line 25"/>
          <p:cNvSpPr>
            <a:spLocks noChangeShapeType="1"/>
          </p:cNvSpPr>
          <p:nvPr/>
        </p:nvSpPr>
        <p:spPr bwMode="auto">
          <a:xfrm>
            <a:off x="5410200" y="443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2250" name="Line 26"/>
          <p:cNvSpPr>
            <a:spLocks noChangeShapeType="1"/>
          </p:cNvSpPr>
          <p:nvPr/>
        </p:nvSpPr>
        <p:spPr bwMode="auto">
          <a:xfrm flipH="1">
            <a:off x="2514600" y="47386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2251" name="Line 27"/>
          <p:cNvSpPr>
            <a:spLocks noChangeShapeType="1"/>
          </p:cNvSpPr>
          <p:nvPr/>
        </p:nvSpPr>
        <p:spPr bwMode="auto">
          <a:xfrm flipV="1">
            <a:off x="2514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2252" name="Rectangle 28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2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49" grpId="0" animBg="1"/>
      <p:bldP spid="692250" grpId="0" animBg="1"/>
      <p:bldP spid="69225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09800" y="3871913"/>
            <a:ext cx="1600200" cy="533400"/>
            <a:chOff x="1248" y="1872"/>
            <a:chExt cx="1008" cy="336"/>
          </a:xfrm>
        </p:grpSpPr>
        <p:sp>
          <p:nvSpPr>
            <p:cNvPr id="69644" name="AutoShape 29"/>
            <p:cNvSpPr>
              <a:spLocks noChangeArrowheads="1"/>
            </p:cNvSpPr>
            <p:nvPr/>
          </p:nvSpPr>
          <p:spPr bwMode="auto">
            <a:xfrm>
              <a:off x="1248" y="1872"/>
              <a:ext cx="100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Text Box 30"/>
            <p:cNvSpPr txBox="1">
              <a:spLocks noChangeArrowheads="1"/>
            </p:cNvSpPr>
            <p:nvPr/>
          </p:nvSpPr>
          <p:spPr bwMode="auto">
            <a:xfrm>
              <a:off x="1296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69646" name="Text Box 31"/>
            <p:cNvSpPr txBox="1">
              <a:spLocks noChangeArrowheads="1"/>
            </p:cNvSpPr>
            <p:nvPr/>
          </p:nvSpPr>
          <p:spPr bwMode="auto">
            <a:xfrm>
              <a:off x="1632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9647" name="Line 32"/>
            <p:cNvSpPr>
              <a:spLocks noChangeShapeType="1"/>
            </p:cNvSpPr>
            <p:nvPr/>
          </p:nvSpPr>
          <p:spPr bwMode="auto">
            <a:xfrm>
              <a:off x="158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33"/>
            <p:cNvSpPr>
              <a:spLocks noChangeShapeType="1"/>
            </p:cNvSpPr>
            <p:nvPr/>
          </p:nvSpPr>
          <p:spPr bwMode="auto">
            <a:xfrm>
              <a:off x="192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Text Box 34"/>
            <p:cNvSpPr txBox="1">
              <a:spLocks noChangeArrowheads="1"/>
            </p:cNvSpPr>
            <p:nvPr/>
          </p:nvSpPr>
          <p:spPr bwMode="auto">
            <a:xfrm>
              <a:off x="192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257800" y="3852863"/>
            <a:ext cx="1066800" cy="533400"/>
            <a:chOff x="3360" y="1824"/>
            <a:chExt cx="672" cy="336"/>
          </a:xfrm>
        </p:grpSpPr>
        <p:sp>
          <p:nvSpPr>
            <p:cNvPr id="69640" name="AutoShape 36"/>
            <p:cNvSpPr>
              <a:spLocks noChangeArrowheads="1"/>
            </p:cNvSpPr>
            <p:nvPr/>
          </p:nvSpPr>
          <p:spPr bwMode="auto">
            <a:xfrm>
              <a:off x="3360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Text Box 37"/>
            <p:cNvSpPr txBox="1">
              <a:spLocks noChangeArrowheads="1"/>
            </p:cNvSpPr>
            <p:nvPr/>
          </p:nvSpPr>
          <p:spPr bwMode="auto">
            <a:xfrm>
              <a:off x="3696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69642" name="Line 38"/>
            <p:cNvSpPr>
              <a:spLocks noChangeShapeType="1"/>
            </p:cNvSpPr>
            <p:nvPr/>
          </p:nvSpPr>
          <p:spPr bwMode="auto">
            <a:xfrm>
              <a:off x="3696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Text Box 39"/>
            <p:cNvSpPr txBox="1">
              <a:spLocks noChangeArrowheads="1"/>
            </p:cNvSpPr>
            <p:nvPr/>
          </p:nvSpPr>
          <p:spPr bwMode="auto">
            <a:xfrm>
              <a:off x="3408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  <p:sp>
        <p:nvSpPr>
          <p:cNvPr id="69639" name="Rectangle 45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2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9800" y="3871913"/>
            <a:ext cx="1600200" cy="533400"/>
            <a:chOff x="1248" y="1872"/>
            <a:chExt cx="1008" cy="336"/>
          </a:xfrm>
        </p:grpSpPr>
        <p:sp>
          <p:nvSpPr>
            <p:cNvPr id="70671" name="AutoShape 7"/>
            <p:cNvSpPr>
              <a:spLocks noChangeArrowheads="1"/>
            </p:cNvSpPr>
            <p:nvPr/>
          </p:nvSpPr>
          <p:spPr bwMode="auto">
            <a:xfrm>
              <a:off x="1248" y="1872"/>
              <a:ext cx="100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Text Box 8"/>
            <p:cNvSpPr txBox="1">
              <a:spLocks noChangeArrowheads="1"/>
            </p:cNvSpPr>
            <p:nvPr/>
          </p:nvSpPr>
          <p:spPr bwMode="auto">
            <a:xfrm>
              <a:off x="1296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0673" name="Text Box 9"/>
            <p:cNvSpPr txBox="1">
              <a:spLocks noChangeArrowheads="1"/>
            </p:cNvSpPr>
            <p:nvPr/>
          </p:nvSpPr>
          <p:spPr bwMode="auto">
            <a:xfrm>
              <a:off x="1632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0674" name="Line 10"/>
            <p:cNvSpPr>
              <a:spLocks noChangeShapeType="1"/>
            </p:cNvSpPr>
            <p:nvPr/>
          </p:nvSpPr>
          <p:spPr bwMode="auto">
            <a:xfrm>
              <a:off x="158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>
              <a:off x="192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Text Box 12"/>
            <p:cNvSpPr txBox="1">
              <a:spLocks noChangeArrowheads="1"/>
            </p:cNvSpPr>
            <p:nvPr/>
          </p:nvSpPr>
          <p:spPr bwMode="auto">
            <a:xfrm>
              <a:off x="192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3852863"/>
            <a:ext cx="1066800" cy="533400"/>
            <a:chOff x="3360" y="1824"/>
            <a:chExt cx="672" cy="336"/>
          </a:xfrm>
        </p:grpSpPr>
        <p:sp>
          <p:nvSpPr>
            <p:cNvPr id="70667" name="AutoShape 14"/>
            <p:cNvSpPr>
              <a:spLocks noChangeArrowheads="1"/>
            </p:cNvSpPr>
            <p:nvPr/>
          </p:nvSpPr>
          <p:spPr bwMode="auto">
            <a:xfrm>
              <a:off x="3360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3696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0669" name="Line 16"/>
            <p:cNvSpPr>
              <a:spLocks noChangeShapeType="1"/>
            </p:cNvSpPr>
            <p:nvPr/>
          </p:nvSpPr>
          <p:spPr bwMode="auto">
            <a:xfrm>
              <a:off x="3696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Text Box 17"/>
            <p:cNvSpPr txBox="1">
              <a:spLocks noChangeArrowheads="1"/>
            </p:cNvSpPr>
            <p:nvPr/>
          </p:nvSpPr>
          <p:spPr bwMode="auto">
            <a:xfrm>
              <a:off x="3408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5562600" y="439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4291" name="Line 19"/>
          <p:cNvSpPr>
            <a:spLocks noChangeShapeType="1"/>
          </p:cNvSpPr>
          <p:nvPr/>
        </p:nvSpPr>
        <p:spPr bwMode="auto">
          <a:xfrm flipH="1">
            <a:off x="1981200" y="46339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4292" name="Line 20"/>
          <p:cNvSpPr>
            <a:spLocks noChangeShapeType="1"/>
          </p:cNvSpPr>
          <p:nvPr/>
        </p:nvSpPr>
        <p:spPr bwMode="auto">
          <a:xfrm flipV="1">
            <a:off x="1966913" y="4252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3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90" grpId="0" animBg="1"/>
      <p:bldP spid="694291" grpId="0" animBg="1"/>
      <p:bldP spid="69429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76400" y="3552825"/>
            <a:ext cx="2133600" cy="852488"/>
            <a:chOff x="1200" y="1776"/>
            <a:chExt cx="1344" cy="537"/>
          </a:xfrm>
        </p:grpSpPr>
        <p:sp>
          <p:nvSpPr>
            <p:cNvPr id="71691" name="Text Box 22"/>
            <p:cNvSpPr txBox="1">
              <a:spLocks noChangeArrowheads="1"/>
            </p:cNvSpPr>
            <p:nvPr/>
          </p:nvSpPr>
          <p:spPr bwMode="auto">
            <a:xfrm>
              <a:off x="1632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1296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163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1694" name="AutoShape 25"/>
            <p:cNvSpPr>
              <a:spLocks noChangeArrowheads="1"/>
            </p:cNvSpPr>
            <p:nvPr/>
          </p:nvSpPr>
          <p:spPr bwMode="auto">
            <a:xfrm>
              <a:off x="1200" y="1974"/>
              <a:ext cx="134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Text Box 26"/>
            <p:cNvSpPr txBox="1">
              <a:spLocks noChangeArrowheads="1"/>
            </p:cNvSpPr>
            <p:nvPr/>
          </p:nvSpPr>
          <p:spPr bwMode="auto">
            <a:xfrm>
              <a:off x="1296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1696" name="Text Box 27"/>
            <p:cNvSpPr txBox="1">
              <a:spLocks noChangeArrowheads="1"/>
            </p:cNvSpPr>
            <p:nvPr/>
          </p:nvSpPr>
          <p:spPr bwMode="auto">
            <a:xfrm>
              <a:off x="1584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1697" name="Text Box 28"/>
            <p:cNvSpPr txBox="1">
              <a:spLocks noChangeArrowheads="1"/>
            </p:cNvSpPr>
            <p:nvPr/>
          </p:nvSpPr>
          <p:spPr bwMode="auto">
            <a:xfrm>
              <a:off x="1920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1698" name="Line 29"/>
            <p:cNvSpPr>
              <a:spLocks noChangeShapeType="1"/>
            </p:cNvSpPr>
            <p:nvPr/>
          </p:nvSpPr>
          <p:spPr bwMode="auto">
            <a:xfrm>
              <a:off x="1872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30"/>
            <p:cNvSpPr>
              <a:spLocks noChangeShapeType="1"/>
            </p:cNvSpPr>
            <p:nvPr/>
          </p:nvSpPr>
          <p:spPr bwMode="auto">
            <a:xfrm>
              <a:off x="2208" y="197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Text Box 31"/>
            <p:cNvSpPr txBox="1">
              <a:spLocks noChangeArrowheads="1"/>
            </p:cNvSpPr>
            <p:nvPr/>
          </p:nvSpPr>
          <p:spPr bwMode="auto">
            <a:xfrm>
              <a:off x="220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71701" name="Text Box 32"/>
            <p:cNvSpPr txBox="1">
              <a:spLocks noChangeArrowheads="1"/>
            </p:cNvSpPr>
            <p:nvPr/>
          </p:nvSpPr>
          <p:spPr bwMode="auto">
            <a:xfrm>
              <a:off x="1925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1702" name="Line 33"/>
            <p:cNvSpPr>
              <a:spLocks noChangeShapeType="1"/>
            </p:cNvSpPr>
            <p:nvPr/>
          </p:nvSpPr>
          <p:spPr bwMode="auto">
            <a:xfrm>
              <a:off x="1536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Text Box 34"/>
            <p:cNvSpPr txBox="1">
              <a:spLocks noChangeArrowheads="1"/>
            </p:cNvSpPr>
            <p:nvPr/>
          </p:nvSpPr>
          <p:spPr bwMode="auto">
            <a:xfrm>
              <a:off x="124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1704" name="Text Box 35"/>
            <p:cNvSpPr txBox="1">
              <a:spLocks noChangeArrowheads="1"/>
            </p:cNvSpPr>
            <p:nvPr/>
          </p:nvSpPr>
          <p:spPr bwMode="auto">
            <a:xfrm>
              <a:off x="225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562600" y="3562350"/>
            <a:ext cx="533400" cy="838200"/>
            <a:chOff x="2832" y="1680"/>
            <a:chExt cx="336" cy="528"/>
          </a:xfrm>
        </p:grpSpPr>
        <p:sp>
          <p:nvSpPr>
            <p:cNvPr id="71688" name="AutoShape 37"/>
            <p:cNvSpPr>
              <a:spLocks noChangeArrowheads="1"/>
            </p:cNvSpPr>
            <p:nvPr/>
          </p:nvSpPr>
          <p:spPr bwMode="auto">
            <a:xfrm>
              <a:off x="2832" y="1872"/>
              <a:ext cx="336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Text Box 38"/>
            <p:cNvSpPr txBox="1">
              <a:spLocks noChangeArrowheads="1"/>
            </p:cNvSpPr>
            <p:nvPr/>
          </p:nvSpPr>
          <p:spPr bwMode="auto">
            <a:xfrm>
              <a:off x="288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1690" name="Text Box 39"/>
            <p:cNvSpPr txBox="1">
              <a:spLocks noChangeArrowheads="1"/>
            </p:cNvSpPr>
            <p:nvPr/>
          </p:nvSpPr>
          <p:spPr bwMode="auto">
            <a:xfrm>
              <a:off x="288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71687" name="Rectangle 43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3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3552825"/>
            <a:ext cx="2133600" cy="852488"/>
            <a:chOff x="1200" y="1776"/>
            <a:chExt cx="1344" cy="537"/>
          </a:xfrm>
        </p:grpSpPr>
        <p:sp>
          <p:nvSpPr>
            <p:cNvPr id="72718" name="Text Box 7"/>
            <p:cNvSpPr txBox="1">
              <a:spLocks noChangeArrowheads="1"/>
            </p:cNvSpPr>
            <p:nvPr/>
          </p:nvSpPr>
          <p:spPr bwMode="auto">
            <a:xfrm>
              <a:off x="1632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1296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2720" name="Text Box 9"/>
            <p:cNvSpPr txBox="1">
              <a:spLocks noChangeArrowheads="1"/>
            </p:cNvSpPr>
            <p:nvPr/>
          </p:nvSpPr>
          <p:spPr bwMode="auto">
            <a:xfrm>
              <a:off x="163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2721" name="AutoShape 10"/>
            <p:cNvSpPr>
              <a:spLocks noChangeArrowheads="1"/>
            </p:cNvSpPr>
            <p:nvPr/>
          </p:nvSpPr>
          <p:spPr bwMode="auto">
            <a:xfrm>
              <a:off x="1200" y="1974"/>
              <a:ext cx="134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Text Box 11"/>
            <p:cNvSpPr txBox="1">
              <a:spLocks noChangeArrowheads="1"/>
            </p:cNvSpPr>
            <p:nvPr/>
          </p:nvSpPr>
          <p:spPr bwMode="auto">
            <a:xfrm>
              <a:off x="1296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2723" name="Text Box 12"/>
            <p:cNvSpPr txBox="1">
              <a:spLocks noChangeArrowheads="1"/>
            </p:cNvSpPr>
            <p:nvPr/>
          </p:nvSpPr>
          <p:spPr bwMode="auto">
            <a:xfrm>
              <a:off x="1584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2724" name="Text Box 13"/>
            <p:cNvSpPr txBox="1">
              <a:spLocks noChangeArrowheads="1"/>
            </p:cNvSpPr>
            <p:nvPr/>
          </p:nvSpPr>
          <p:spPr bwMode="auto">
            <a:xfrm>
              <a:off x="1920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2725" name="Line 14"/>
            <p:cNvSpPr>
              <a:spLocks noChangeShapeType="1"/>
            </p:cNvSpPr>
            <p:nvPr/>
          </p:nvSpPr>
          <p:spPr bwMode="auto">
            <a:xfrm>
              <a:off x="1872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15"/>
            <p:cNvSpPr>
              <a:spLocks noChangeShapeType="1"/>
            </p:cNvSpPr>
            <p:nvPr/>
          </p:nvSpPr>
          <p:spPr bwMode="auto">
            <a:xfrm>
              <a:off x="2208" y="197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Text Box 16"/>
            <p:cNvSpPr txBox="1">
              <a:spLocks noChangeArrowheads="1"/>
            </p:cNvSpPr>
            <p:nvPr/>
          </p:nvSpPr>
          <p:spPr bwMode="auto">
            <a:xfrm>
              <a:off x="220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72728" name="Text Box 17"/>
            <p:cNvSpPr txBox="1">
              <a:spLocks noChangeArrowheads="1"/>
            </p:cNvSpPr>
            <p:nvPr/>
          </p:nvSpPr>
          <p:spPr bwMode="auto">
            <a:xfrm>
              <a:off x="1925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729" name="Line 18"/>
            <p:cNvSpPr>
              <a:spLocks noChangeShapeType="1"/>
            </p:cNvSpPr>
            <p:nvPr/>
          </p:nvSpPr>
          <p:spPr bwMode="auto">
            <a:xfrm>
              <a:off x="1536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Text Box 19"/>
            <p:cNvSpPr txBox="1">
              <a:spLocks noChangeArrowheads="1"/>
            </p:cNvSpPr>
            <p:nvPr/>
          </p:nvSpPr>
          <p:spPr bwMode="auto">
            <a:xfrm>
              <a:off x="124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2731" name="Text Box 20"/>
            <p:cNvSpPr txBox="1">
              <a:spLocks noChangeArrowheads="1"/>
            </p:cNvSpPr>
            <p:nvPr/>
          </p:nvSpPr>
          <p:spPr bwMode="auto">
            <a:xfrm>
              <a:off x="225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562600" y="3562350"/>
            <a:ext cx="533400" cy="838200"/>
            <a:chOff x="2832" y="1680"/>
            <a:chExt cx="336" cy="528"/>
          </a:xfrm>
        </p:grpSpPr>
        <p:sp>
          <p:nvSpPr>
            <p:cNvPr id="72715" name="AutoShape 22"/>
            <p:cNvSpPr>
              <a:spLocks noChangeArrowheads="1"/>
            </p:cNvSpPr>
            <p:nvPr/>
          </p:nvSpPr>
          <p:spPr bwMode="auto">
            <a:xfrm>
              <a:off x="2832" y="1872"/>
              <a:ext cx="336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Text Box 23"/>
            <p:cNvSpPr txBox="1">
              <a:spLocks noChangeArrowheads="1"/>
            </p:cNvSpPr>
            <p:nvPr/>
          </p:nvSpPr>
          <p:spPr bwMode="auto">
            <a:xfrm>
              <a:off x="288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2717" name="Text Box 24"/>
            <p:cNvSpPr txBox="1">
              <a:spLocks noChangeArrowheads="1"/>
            </p:cNvSpPr>
            <p:nvPr/>
          </p:nvSpPr>
          <p:spPr bwMode="auto">
            <a:xfrm>
              <a:off x="288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696345" name="Line 25"/>
          <p:cNvSpPr>
            <a:spLocks noChangeShapeType="1"/>
          </p:cNvSpPr>
          <p:nvPr/>
        </p:nvSpPr>
        <p:spPr bwMode="auto">
          <a:xfrm>
            <a:off x="5791200" y="439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46" name="Line 26"/>
          <p:cNvSpPr>
            <a:spLocks noChangeShapeType="1"/>
          </p:cNvSpPr>
          <p:nvPr/>
        </p:nvSpPr>
        <p:spPr bwMode="auto">
          <a:xfrm flipH="1">
            <a:off x="2514600" y="463391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47" name="Line 27"/>
          <p:cNvSpPr>
            <a:spLocks noChangeShapeType="1"/>
          </p:cNvSpPr>
          <p:nvPr/>
        </p:nvSpPr>
        <p:spPr bwMode="auto">
          <a:xfrm flipV="1">
            <a:off x="2514600" y="4405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48" name="Rectangle 28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4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5" grpId="0" animBg="1"/>
      <p:bldP spid="696346" grpId="0" animBg="1"/>
      <p:bldP spid="6963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676400" y="3581400"/>
            <a:ext cx="2743200" cy="823913"/>
            <a:chOff x="1344" y="2361"/>
            <a:chExt cx="1728" cy="519"/>
          </a:xfrm>
        </p:grpSpPr>
        <p:sp>
          <p:nvSpPr>
            <p:cNvPr id="73735" name="AutoShape 28"/>
            <p:cNvSpPr>
              <a:spLocks noChangeArrowheads="1"/>
            </p:cNvSpPr>
            <p:nvPr/>
          </p:nvSpPr>
          <p:spPr bwMode="auto">
            <a:xfrm>
              <a:off x="1344" y="2544"/>
              <a:ext cx="172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Text Box 29"/>
            <p:cNvSpPr txBox="1">
              <a:spLocks noChangeArrowheads="1"/>
            </p:cNvSpPr>
            <p:nvPr/>
          </p:nvSpPr>
          <p:spPr bwMode="auto">
            <a:xfrm>
              <a:off x="2064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737" name="Text Box 30"/>
            <p:cNvSpPr txBox="1">
              <a:spLocks noChangeArrowheads="1"/>
            </p:cNvSpPr>
            <p:nvPr/>
          </p:nvSpPr>
          <p:spPr bwMode="auto">
            <a:xfrm>
              <a:off x="1728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3738" name="Text Box 31"/>
            <p:cNvSpPr txBox="1">
              <a:spLocks noChangeArrowheads="1"/>
            </p:cNvSpPr>
            <p:nvPr/>
          </p:nvSpPr>
          <p:spPr bwMode="auto">
            <a:xfrm>
              <a:off x="1392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3739" name="Text Box 32"/>
            <p:cNvSpPr txBox="1">
              <a:spLocks noChangeArrowheads="1"/>
            </p:cNvSpPr>
            <p:nvPr/>
          </p:nvSpPr>
          <p:spPr bwMode="auto">
            <a:xfrm>
              <a:off x="2736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73740" name="Text Box 33"/>
            <p:cNvSpPr txBox="1">
              <a:spLocks noChangeArrowheads="1"/>
            </p:cNvSpPr>
            <p:nvPr/>
          </p:nvSpPr>
          <p:spPr bwMode="auto">
            <a:xfrm>
              <a:off x="2400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73741" name="Line 34"/>
            <p:cNvSpPr>
              <a:spLocks noChangeShapeType="1"/>
            </p:cNvSpPr>
            <p:nvPr/>
          </p:nvSpPr>
          <p:spPr bwMode="auto">
            <a:xfrm>
              <a:off x="168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36"/>
            <p:cNvSpPr>
              <a:spLocks noChangeShapeType="1"/>
            </p:cNvSpPr>
            <p:nvPr/>
          </p:nvSpPr>
          <p:spPr bwMode="auto">
            <a:xfrm>
              <a:off x="235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37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Text Box 38"/>
            <p:cNvSpPr txBox="1">
              <a:spLocks noChangeArrowheads="1"/>
            </p:cNvSpPr>
            <p:nvPr/>
          </p:nvSpPr>
          <p:spPr bwMode="auto">
            <a:xfrm>
              <a:off x="1392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3746" name="Text Box 39"/>
            <p:cNvSpPr txBox="1">
              <a:spLocks noChangeArrowheads="1"/>
            </p:cNvSpPr>
            <p:nvPr/>
          </p:nvSpPr>
          <p:spPr bwMode="auto">
            <a:xfrm>
              <a:off x="2352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3747" name="Text Box 40"/>
            <p:cNvSpPr txBox="1">
              <a:spLocks noChangeArrowheads="1"/>
            </p:cNvSpPr>
            <p:nvPr/>
          </p:nvSpPr>
          <p:spPr bwMode="auto">
            <a:xfrm>
              <a:off x="201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3748" name="Text Box 41"/>
            <p:cNvSpPr txBox="1">
              <a:spLocks noChangeArrowheads="1"/>
            </p:cNvSpPr>
            <p:nvPr/>
          </p:nvSpPr>
          <p:spPr bwMode="auto">
            <a:xfrm>
              <a:off x="171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3749" name="Text Box 42"/>
            <p:cNvSpPr txBox="1">
              <a:spLocks noChangeArrowheads="1"/>
            </p:cNvSpPr>
            <p:nvPr/>
          </p:nvSpPr>
          <p:spPr bwMode="auto">
            <a:xfrm>
              <a:off x="273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sp>
        <p:nvSpPr>
          <p:cNvPr id="73734" name="Rectangle 44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4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1525588" y="1598613"/>
            <a:ext cx="487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Let us now write an algorithm to implement insertion sort algorithm. </a:t>
            </a:r>
          </a:p>
          <a:p>
            <a:pPr marL="1143000" lvl="2" indent="-22860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394262" name="AutoShape 22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94268" name="Line 28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0" name="Line 30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1" name="Line 31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6913" y="2054225"/>
              <a:ext cx="2501900" cy="2366963"/>
            </p14:xfrm>
          </p:contentPart>
        </mc:Choice>
        <mc:Fallback>
          <p:pic>
            <p:nvPicPr>
              <p:cNvPr id="102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7548" y="2044835"/>
                <a:ext cx="2520630" cy="2385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0038" y="4446588"/>
              <a:ext cx="214312" cy="1587"/>
            </p14:xfrm>
          </p:contentPart>
        </mc:Choice>
        <mc:Fallback>
          <p:pic>
            <p:nvPicPr>
              <p:cNvPr id="102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0689" y="4405326"/>
                <a:ext cx="233010" cy="841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/>
      <p:bldP spid="394262" grpId="0" animBg="1"/>
      <p:bldP spid="394263" grpId="0"/>
      <p:bldP spid="394264" grpId="0"/>
      <p:bldP spid="394265" grpId="0"/>
      <p:bldP spid="394266" grpId="0"/>
      <p:bldP spid="394267" grpId="0"/>
      <p:bldP spid="394268" grpId="0" animBg="1"/>
      <p:bldP spid="394269" grpId="0" animBg="1"/>
      <p:bldP spid="394270" grpId="0" animBg="1"/>
      <p:bldP spid="394271" grpId="0" animBg="1"/>
      <p:bldP spid="394272" grpId="0"/>
      <p:bldP spid="394273" grpId="0"/>
      <p:bldP spid="394274" grpId="0"/>
      <p:bldP spid="394275" grpId="0"/>
      <p:bldP spid="394276" grpId="0"/>
      <p:bldP spid="39427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74757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4759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4761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4763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5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6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4768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4772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7578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578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578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0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5791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5792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5793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5794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5795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9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5798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8" grpId="0" animBg="1"/>
      <p:bldP spid="39835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76805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6807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6809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6817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6818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6819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6821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22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D1F5B6-1649-4D35-BB9B-6F885CAB2B9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effectLst/>
                <a:latin typeface="Tahoma" pitchFamily="34" charset="0"/>
              </a:rPr>
              <a:t>Divide and Conquer</a:t>
            </a:r>
          </a:p>
        </p:txBody>
      </p:sp>
      <p:sp>
        <p:nvSpPr>
          <p:cNvPr id="14340" name="Text Box 151"/>
          <p:cNvSpPr txBox="1">
            <a:spLocks noChangeArrowheads="1"/>
          </p:cNvSpPr>
          <p:nvPr/>
        </p:nvSpPr>
        <p:spPr bwMode="auto">
          <a:xfrm>
            <a:off x="304800" y="1828800"/>
            <a:ext cx="84582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eaLnBrk="0" hangingPunct="0">
              <a:buFontTx/>
              <a:buChar char="•"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</a:rPr>
              <a:t>Reduce </a:t>
            </a:r>
            <a:r>
              <a:rPr lang="en-US" sz="2000" dirty="0">
                <a:latin typeface="Tahoma" pitchFamily="34" charset="0"/>
              </a:rPr>
              <a:t>the problem to smaller problems (by a factor of at least 2) solved recursively and then combine the solutions</a:t>
            </a:r>
          </a:p>
          <a:p>
            <a:pPr eaLnBrk="0" hangingPunct="0"/>
            <a:endParaRPr lang="en-US" sz="2000" dirty="0">
              <a:latin typeface="Tahoma" pitchFamily="34" charset="0"/>
            </a:endParaRP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Examples:  </a:t>
            </a:r>
            <a:r>
              <a:rPr lang="en-US" sz="2000" dirty="0" smtClean="0">
                <a:latin typeface="Tahoma" pitchFamily="34" charset="0"/>
              </a:rPr>
              <a:t>        Binary </a:t>
            </a:r>
            <a:r>
              <a:rPr lang="en-US" sz="2000" dirty="0">
                <a:latin typeface="Tahoma" pitchFamily="34" charset="0"/>
              </a:rPr>
              <a:t>Search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		  Merge sort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		  Quick sort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In general, problems that can be defined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782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783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783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783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783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784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784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784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784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7844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45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00411" name="Line 27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7848" name="Text Box 29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1" grpId="0" animBg="1"/>
      <p:bldP spid="4004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arr[j] &lt; temp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205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206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207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207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076" name="Line 24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7" name="Text Box 25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2078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75463" y="3527425"/>
              <a:ext cx="1625600" cy="26988"/>
            </p14:xfrm>
          </p:contentPart>
        </mc:Choice>
        <mc:Fallback>
          <p:pic>
            <p:nvPicPr>
              <p:cNvPr id="2050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6100" y="3521986"/>
                <a:ext cx="1644326" cy="3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1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25" y="4116388"/>
              <a:ext cx="741363" cy="384175"/>
            </p14:xfrm>
          </p:contentPart>
        </mc:Choice>
        <mc:Fallback>
          <p:pic>
            <p:nvPicPr>
              <p:cNvPr id="2051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2482" y="4107070"/>
                <a:ext cx="760050" cy="402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2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5800" y="2384425"/>
              <a:ext cx="946150" cy="527050"/>
            </p14:xfrm>
          </p:contentPart>
        </mc:Choice>
        <mc:Fallback>
          <p:pic>
            <p:nvPicPr>
              <p:cNvPr id="2052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6450" y="2375240"/>
                <a:ext cx="964850" cy="54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3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6463" y="2571750"/>
              <a:ext cx="465137" cy="277813"/>
            </p14:xfrm>
          </p:contentPart>
        </mc:Choice>
        <mc:Fallback>
          <p:pic>
            <p:nvPicPr>
              <p:cNvPr id="2053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95" y="2562369"/>
                <a:ext cx="483872" cy="29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54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8200" y="4867275"/>
              <a:ext cx="142875" cy="106363"/>
            </p14:xfrm>
          </p:contentPart>
        </mc:Choice>
        <mc:Fallback>
          <p:pic>
            <p:nvPicPr>
              <p:cNvPr id="2054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98913" y="4857995"/>
                <a:ext cx="161449" cy="12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55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2713" y="3562350"/>
              <a:ext cx="9525" cy="1689100"/>
            </p14:xfrm>
          </p:contentPart>
        </mc:Choice>
        <mc:Fallback>
          <p:pic>
            <p:nvPicPr>
              <p:cNvPr id="2055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9765" y="3552984"/>
                <a:ext cx="15421" cy="17078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arr[j] &lt; temp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885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885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885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8863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8864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8865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8866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8867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8868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9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8870" name="Line 24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06554" name="Line 26"/>
          <p:cNvSpPr>
            <a:spLocks noChangeShapeType="1"/>
          </p:cNvSpPr>
          <p:nvPr/>
        </p:nvSpPr>
        <p:spPr bwMode="auto">
          <a:xfrm>
            <a:off x="2676525" y="4038600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5" name="Line 27"/>
          <p:cNvSpPr>
            <a:spLocks noChangeShapeType="1"/>
          </p:cNvSpPr>
          <p:nvPr/>
        </p:nvSpPr>
        <p:spPr bwMode="auto">
          <a:xfrm>
            <a:off x="2676525" y="4572000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6" name="Line 28"/>
          <p:cNvSpPr>
            <a:spLocks noChangeShapeType="1"/>
          </p:cNvSpPr>
          <p:nvPr/>
        </p:nvSpPr>
        <p:spPr bwMode="auto">
          <a:xfrm flipV="1">
            <a:off x="2676525" y="4038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7" name="Line 29"/>
          <p:cNvSpPr>
            <a:spLocks noChangeShapeType="1"/>
          </p:cNvSpPr>
          <p:nvPr/>
        </p:nvSpPr>
        <p:spPr bwMode="auto">
          <a:xfrm flipV="1">
            <a:off x="3209925" y="4038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1524000" y="5486400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Value temp is stored at its correct position in the sorted list</a:t>
            </a:r>
          </a:p>
        </p:txBody>
      </p:sp>
      <p:sp>
        <p:nvSpPr>
          <p:cNvPr id="78877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54" grpId="0" animBg="1"/>
      <p:bldP spid="406555" grpId="0" animBg="1"/>
      <p:bldP spid="406556" grpId="0" animBg="1"/>
      <p:bldP spid="406557" grpId="0" animBg="1"/>
      <p:bldP spid="40655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5588" y="1598613"/>
            <a:ext cx="3884612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7987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988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988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9887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9888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9889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9890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9891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9892" name="Text Box 33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5588" y="1598613"/>
            <a:ext cx="3884612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0912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0913" name="Text Box 18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0915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192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192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192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192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193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4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1935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1936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1937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1938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1939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942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6" grpId="0" animBg="1"/>
      <p:bldP spid="41064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294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295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295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295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295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295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296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296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296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296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2964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2966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397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3983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3984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3985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3986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3987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3988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9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1474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3992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44" grpId="0" animBg="1"/>
      <p:bldP spid="41474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3092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3093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1613" y="4152900"/>
              <a:ext cx="374650" cy="320675"/>
            </p14:xfrm>
          </p:contentPart>
        </mc:Choice>
        <mc:Fallback>
          <p:pic>
            <p:nvPicPr>
              <p:cNvPr id="30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2362" y="4143798"/>
                <a:ext cx="393151" cy="338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1950" y="2330450"/>
              <a:ext cx="393700" cy="420688"/>
            </p14:xfrm>
          </p:contentPart>
        </mc:Choice>
        <mc:Fallback>
          <p:pic>
            <p:nvPicPr>
              <p:cNvPr id="30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753" y="2321141"/>
                <a:ext cx="412094" cy="4393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499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499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500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500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5007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16786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16787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5010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5011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5012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501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1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16795" name="Text Box 2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16796" name="Line 28"/>
          <p:cNvSpPr>
            <a:spLocks noChangeShapeType="1"/>
          </p:cNvSpPr>
          <p:nvPr/>
        </p:nvSpPr>
        <p:spPr bwMode="auto">
          <a:xfrm flipV="1">
            <a:off x="2971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7" name="Line 29"/>
          <p:cNvSpPr>
            <a:spLocks noChangeShapeType="1"/>
          </p:cNvSpPr>
          <p:nvPr/>
        </p:nvSpPr>
        <p:spPr bwMode="auto">
          <a:xfrm>
            <a:off x="2971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20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6" grpId="0"/>
      <p:bldP spid="416796" grpId="0" animBg="1"/>
      <p:bldP spid="416797" grpId="0" animBg="1"/>
      <p:bldP spid="4167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Binary search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Is used for searching large lists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Searches the element in very few comparisons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Can be used only if the list to be searched is sorted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Performing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4115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116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522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122" name="Text Box 30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6400" y="2116138"/>
              <a:ext cx="733425" cy="330200"/>
            </p14:xfrm>
          </p:contentPart>
        </mc:Choice>
        <mc:Fallback>
          <p:pic>
            <p:nvPicPr>
              <p:cNvPr id="4098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043" y="2106847"/>
                <a:ext cx="752138" cy="3487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3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3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4" grpId="0" animBg="1"/>
      <p:bldP spid="435225" grpId="0"/>
      <p:bldP spid="435228" grpId="0" animBg="1"/>
      <p:bldP spid="43522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602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602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602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602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602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602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0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6031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6032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6033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6034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6035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6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6037" name="Line 25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8" name="Text Box 26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732088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6040" name="Line 28"/>
          <p:cNvSpPr>
            <a:spLocks noChangeShapeType="1"/>
          </p:cNvSpPr>
          <p:nvPr/>
        </p:nvSpPr>
        <p:spPr bwMode="auto">
          <a:xfrm flipV="1">
            <a:off x="2347913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Line 29"/>
          <p:cNvSpPr>
            <a:spLocks noChangeShapeType="1"/>
          </p:cNvSpPr>
          <p:nvPr/>
        </p:nvSpPr>
        <p:spPr bwMode="auto">
          <a:xfrm>
            <a:off x="23479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2" name="Line 30"/>
          <p:cNvSpPr>
            <a:spLocks noChangeShapeType="1"/>
          </p:cNvSpPr>
          <p:nvPr/>
        </p:nvSpPr>
        <p:spPr bwMode="auto">
          <a:xfrm>
            <a:off x="2881313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3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8" grpId="0"/>
      <p:bldP spid="44341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5139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41367" name="Line 23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1368" name="Text Box 24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61613" y="42437050"/>
              <a:ext cx="0" cy="0"/>
            </p14:xfrm>
          </p:contentPart>
        </mc:Choice>
        <mc:Fallback>
          <p:pic>
            <p:nvPicPr>
              <p:cNvPr id="512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61613" y="424370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9513" y="3152775"/>
              <a:ext cx="322262" cy="625475"/>
            </p14:xfrm>
          </p:contentPart>
        </mc:Choice>
        <mc:Fallback>
          <p:pic>
            <p:nvPicPr>
              <p:cNvPr id="512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0141" y="3143418"/>
                <a:ext cx="341007" cy="6441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7" grpId="0" animBg="1"/>
      <p:bldP spid="44136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45460" name="Line 20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168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2163" y="2660650"/>
              <a:ext cx="1304925" cy="1054100"/>
            </p14:xfrm>
          </p:contentPart>
        </mc:Choice>
        <mc:Fallback>
          <p:pic>
            <p:nvPicPr>
              <p:cNvPr id="614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796" y="2651356"/>
                <a:ext cx="1323659" cy="1072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4100" y="4848225"/>
              <a:ext cx="2287588" cy="19050"/>
            </p14:xfrm>
          </p:contentPart>
        </mc:Choice>
        <mc:Fallback>
          <p:pic>
            <p:nvPicPr>
              <p:cNvPr id="614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4735" y="4842532"/>
                <a:ext cx="2306318" cy="3043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60" grpId="0" animBg="1"/>
      <p:bldP spid="445461" grpId="0"/>
      <p:bldP spid="44546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704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704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704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704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7055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7056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7057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7058" name="Text Box 22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7059" name="Text Box 23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7060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806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807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807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8081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8082" name="Text Box 19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53333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3334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8086" name="Text Box 23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33" grpId="0" animBg="1"/>
      <p:bldP spid="65333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909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909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9103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9104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9106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9107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011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012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012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0127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0128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0129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0130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0131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0132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1609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013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8" grpId="0" animBg="1"/>
      <p:bldP spid="45160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216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216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216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216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217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3648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53649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176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2177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2178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2179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2180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2182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3658" name="Text Box 2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185" name="Line 27"/>
          <p:cNvSpPr>
            <a:spLocks noChangeShapeType="1"/>
          </p:cNvSpPr>
          <p:nvPr/>
        </p:nvSpPr>
        <p:spPr bwMode="auto">
          <a:xfrm flipV="1"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28"/>
          <p:cNvSpPr>
            <a:spLocks noChangeShapeType="1"/>
          </p:cNvSpPr>
          <p:nvPr/>
        </p:nvSpPr>
        <p:spPr bwMode="auto">
          <a:xfrm>
            <a:off x="3429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29"/>
          <p:cNvSpPr>
            <a:spLocks noChangeShapeType="1"/>
          </p:cNvSpPr>
          <p:nvPr/>
        </p:nvSpPr>
        <p:spPr bwMode="auto">
          <a:xfrm>
            <a:off x="3962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3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8" grpId="0"/>
      <p:bldP spid="453649" grpId="0"/>
      <p:bldP spid="45365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9910</Words>
  <Application>Microsoft Office PowerPoint</Application>
  <PresentationFormat>On-screen Show (4:3)</PresentationFormat>
  <Paragraphs>2825</Paragraphs>
  <Slides>124</Slides>
  <Notes>122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Concourse</vt:lpstr>
      <vt:lpstr>Algorithm  Design Techniques</vt:lpstr>
      <vt:lpstr>Algorithm Design Techniques</vt:lpstr>
      <vt:lpstr>Brute Force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Decrease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Programming</vt:lpstr>
      <vt:lpstr>fibbonacci</vt:lpstr>
      <vt:lpstr>Greedy Algorithms</vt:lpstr>
      <vt:lpstr>Greedy Algorithms - Examples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2016-03-06T11:07:01Z</dcterms:created>
  <dcterms:modified xsi:type="dcterms:W3CDTF">2020-11-23T07:19:02Z</dcterms:modified>
</cp:coreProperties>
</file>