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110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theme/themeOverride4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theme/themeOverride2.xml" ContentType="application/vnd.openxmlformats-officedocument.themeOverr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2" r:id="rId1"/>
  </p:sldMasterIdLst>
  <p:notesMasterIdLst>
    <p:notesMasterId r:id="rId126"/>
  </p:notesMasterIdLst>
  <p:sldIdLst>
    <p:sldId id="279" r:id="rId2"/>
    <p:sldId id="280" r:id="rId3"/>
    <p:sldId id="281" r:id="rId4"/>
    <p:sldId id="345" r:id="rId5"/>
    <p:sldId id="346" r:id="rId6"/>
    <p:sldId id="347" r:id="rId7"/>
    <p:sldId id="477" r:id="rId8"/>
    <p:sldId id="339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342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3" r:id="rId72"/>
    <p:sldId id="414" r:id="rId73"/>
    <p:sldId id="415" r:id="rId74"/>
    <p:sldId id="416" r:id="rId75"/>
    <p:sldId id="417" r:id="rId76"/>
    <p:sldId id="418" r:id="rId77"/>
    <p:sldId id="419" r:id="rId78"/>
    <p:sldId id="420" r:id="rId79"/>
    <p:sldId id="421" r:id="rId80"/>
    <p:sldId id="422" r:id="rId81"/>
    <p:sldId id="423" r:id="rId82"/>
    <p:sldId id="424" r:id="rId83"/>
    <p:sldId id="425" r:id="rId84"/>
    <p:sldId id="426" r:id="rId85"/>
    <p:sldId id="427" r:id="rId86"/>
    <p:sldId id="428" r:id="rId87"/>
    <p:sldId id="429" r:id="rId88"/>
    <p:sldId id="430" r:id="rId89"/>
    <p:sldId id="431" r:id="rId90"/>
    <p:sldId id="432" r:id="rId91"/>
    <p:sldId id="433" r:id="rId92"/>
    <p:sldId id="434" r:id="rId93"/>
    <p:sldId id="435" r:id="rId94"/>
    <p:sldId id="436" r:id="rId95"/>
    <p:sldId id="437" r:id="rId96"/>
    <p:sldId id="438" r:id="rId97"/>
    <p:sldId id="439" r:id="rId98"/>
    <p:sldId id="440" r:id="rId99"/>
    <p:sldId id="441" r:id="rId100"/>
    <p:sldId id="442" r:id="rId101"/>
    <p:sldId id="443" r:id="rId102"/>
    <p:sldId id="444" r:id="rId103"/>
    <p:sldId id="445" r:id="rId104"/>
    <p:sldId id="446" r:id="rId105"/>
    <p:sldId id="447" r:id="rId106"/>
    <p:sldId id="448" r:id="rId107"/>
    <p:sldId id="449" r:id="rId108"/>
    <p:sldId id="450" r:id="rId109"/>
    <p:sldId id="451" r:id="rId110"/>
    <p:sldId id="452" r:id="rId111"/>
    <p:sldId id="453" r:id="rId112"/>
    <p:sldId id="454" r:id="rId113"/>
    <p:sldId id="455" r:id="rId114"/>
    <p:sldId id="456" r:id="rId115"/>
    <p:sldId id="457" r:id="rId116"/>
    <p:sldId id="458" r:id="rId117"/>
    <p:sldId id="459" r:id="rId118"/>
    <p:sldId id="460" r:id="rId119"/>
    <p:sldId id="461" r:id="rId120"/>
    <p:sldId id="343" r:id="rId121"/>
    <p:sldId id="462" r:id="rId122"/>
    <p:sldId id="465" r:id="rId123"/>
    <p:sldId id="464" r:id="rId124"/>
    <p:sldId id="463" r:id="rId1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33"/>
    <a:srgbClr val="E5E7CF"/>
    <a:srgbClr val="5A544A"/>
    <a:srgbClr val="1B3127"/>
    <a:srgbClr val="006666"/>
    <a:srgbClr val="006699"/>
    <a:srgbClr val="FFFFFF"/>
    <a:srgbClr val="FFFF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6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692C1F9-CFA6-40A6-840F-069A1DC00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53AAD8-D1F8-40F8-9DCA-9B392F4A8BE8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B401B2-2C9E-4069-AF63-57EE58118D71}" type="slidenum">
              <a:rPr lang="en-GB"/>
              <a:pPr/>
              <a:t>10</a:t>
            </a:fld>
            <a:endParaRPr lang="en-GB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517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0AC0F-4F3F-45AE-8D10-1C60A2B7A286}" type="slidenum">
              <a:rPr lang="en-IN"/>
              <a:pPr/>
              <a:t>100</a:t>
            </a:fld>
            <a:endParaRPr lang="en-IN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B7257-33A5-46E1-8A92-6923235CC8DB}" type="slidenum">
              <a:rPr lang="en-IN"/>
              <a:pPr/>
              <a:t>101</a:t>
            </a:fld>
            <a:endParaRPr lang="en-I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A2278-DCEE-471A-B204-06DEE819067A}" type="slidenum">
              <a:rPr lang="en-IN"/>
              <a:pPr/>
              <a:t>102</a:t>
            </a:fld>
            <a:endParaRPr lang="en-IN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50862-6290-46DA-A7B5-7A94C259FD1A}" type="slidenum">
              <a:rPr lang="en-IN"/>
              <a:pPr/>
              <a:t>103</a:t>
            </a:fld>
            <a:endParaRPr lang="en-IN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57852-E41E-41AA-A9C4-3CEA53734168}" type="slidenum">
              <a:rPr lang="en-IN"/>
              <a:pPr/>
              <a:t>104</a:t>
            </a:fld>
            <a:endParaRPr lang="en-IN"/>
          </a:p>
        </p:txBody>
      </p:sp>
      <p:sp>
        <p:nvSpPr>
          <p:cNvPr id="214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83E79-99C3-43F6-9400-786AC283485A}" type="slidenum">
              <a:rPr lang="en-IN"/>
              <a:pPr/>
              <a:t>105</a:t>
            </a:fld>
            <a:endParaRPr lang="en-IN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F8E20-4089-402A-8301-89BE41141255}" type="slidenum">
              <a:rPr lang="en-IN"/>
              <a:pPr/>
              <a:t>106</a:t>
            </a:fld>
            <a:endParaRPr lang="en-IN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DEEF0-E068-4734-B538-2ABF39326E19}" type="slidenum">
              <a:rPr lang="en-IN"/>
              <a:pPr/>
              <a:t>107</a:t>
            </a:fld>
            <a:endParaRPr lang="en-IN"/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C5366-3C4E-439B-B86C-75FC5D6810F3}" type="slidenum">
              <a:rPr lang="en-IN"/>
              <a:pPr/>
              <a:t>108</a:t>
            </a:fld>
            <a:endParaRPr lang="en-IN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19499-A49A-4999-BAE7-EF173180A8D6}" type="slidenum">
              <a:rPr lang="en-IN"/>
              <a:pPr/>
              <a:t>109</a:t>
            </a:fld>
            <a:endParaRPr lang="en-IN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C374717-BE70-4D81-AFA3-6D9BEF6E88E4}" type="slidenum">
              <a:rPr lang="en-GB"/>
              <a:pPr/>
              <a:t>11</a:t>
            </a:fld>
            <a:endParaRPr lang="en-GB"/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619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D4477-2097-4966-9346-B7244D05C2C0}" type="slidenum">
              <a:rPr lang="en-IN"/>
              <a:pPr/>
              <a:t>110</a:t>
            </a:fld>
            <a:endParaRPr lang="en-IN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01573-4166-4CDB-9AE5-3531D8696001}" type="slidenum">
              <a:rPr lang="en-IN"/>
              <a:pPr/>
              <a:t>111</a:t>
            </a:fld>
            <a:endParaRPr lang="en-IN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B59DDC-2BC1-4BCE-83DA-32EB31569100}" type="slidenum">
              <a:rPr lang="en-IN"/>
              <a:pPr/>
              <a:t>112</a:t>
            </a:fld>
            <a:endParaRPr lang="en-IN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C6FA3D-588D-49FE-A450-7B2A3F01813E}" type="slidenum">
              <a:rPr lang="en-IN"/>
              <a:pPr/>
              <a:t>113</a:t>
            </a:fld>
            <a:endParaRPr lang="en-IN"/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3FA48-6C77-41B3-B754-C14E2364504E}" type="slidenum">
              <a:rPr lang="en-IN"/>
              <a:pPr/>
              <a:t>114</a:t>
            </a:fld>
            <a:endParaRPr lang="en-IN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B3831-5F50-4704-ADD0-1AF715D6CEA7}" type="slidenum">
              <a:rPr lang="en-IN"/>
              <a:pPr/>
              <a:t>115</a:t>
            </a:fld>
            <a:endParaRPr lang="en-IN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F4D5B4-4FC5-4833-8939-483DD8251700}" type="slidenum">
              <a:rPr lang="en-IN"/>
              <a:pPr/>
              <a:t>116</a:t>
            </a:fld>
            <a:endParaRPr lang="en-IN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6D2B5-9DFD-415C-AD7B-3886320AC1A5}" type="slidenum">
              <a:rPr lang="en-IN"/>
              <a:pPr/>
              <a:t>117</a:t>
            </a:fld>
            <a:endParaRPr lang="en-IN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156E3-0768-4ACF-ACA7-FCCD79528E31}" type="slidenum">
              <a:rPr lang="en-IN"/>
              <a:pPr/>
              <a:t>118</a:t>
            </a:fld>
            <a:endParaRPr lang="en-IN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77E804-0131-43E5-8F12-223E03725066}" type="slidenum">
              <a:rPr lang="en-IN"/>
              <a:pPr/>
              <a:t>119</a:t>
            </a:fld>
            <a:endParaRPr lang="en-IN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In this slide you need to show the calculation to</a:t>
            </a:r>
            <a:r>
              <a:rPr lang="en-US" smtClean="0"/>
              <a:t> determine the sum of an arithmetic progression for bubble sort algorithm. Refer to student guide. </a:t>
            </a:r>
            <a:endParaRPr lang="en-I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D5F205-4329-44AD-9B09-46BBA49BD04B}" type="slidenum">
              <a:rPr lang="en-GB"/>
              <a:pPr/>
              <a:t>12</a:t>
            </a:fld>
            <a:endParaRPr lang="en-GB"/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722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34E02C-DA0C-43B5-B267-1A6286EFE27E}" type="slidenum">
              <a:rPr lang="en-US" smtClean="0"/>
              <a:pPr/>
              <a:t>120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86B30-DB8D-4F9D-BAD8-5FBAC5D4C324}" type="slidenum">
              <a:rPr lang="en-US" smtClean="0"/>
              <a:pPr/>
              <a:t>122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28AD2-E431-4712-9D92-2A1953A6F1C8}" type="slidenum">
              <a:rPr lang="en-US" smtClean="0"/>
              <a:pPr/>
              <a:t>123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F7830C9-AB9E-44B7-8D19-92C1C39BAD9E}" type="slidenum">
              <a:rPr lang="en-GB"/>
              <a:pPr/>
              <a:t>13</a:t>
            </a:fld>
            <a:endParaRPr lang="en-GB"/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824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819B553-2673-4798-A54C-D26DE2341FC1}" type="slidenum">
              <a:rPr lang="en-GB"/>
              <a:pPr/>
              <a:t>14</a:t>
            </a:fld>
            <a:endParaRPr lang="en-GB"/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926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A5E4B9-16C5-4052-95CE-CD83D1B3D976}" type="slidenum">
              <a:rPr lang="en-GB"/>
              <a:pPr/>
              <a:t>15</a:t>
            </a:fld>
            <a:endParaRPr lang="en-GB"/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4029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371336B-7E45-48A3-976D-07EB9C3F4784}" type="slidenum">
              <a:rPr lang="en-GB"/>
              <a:pPr/>
              <a:t>16</a:t>
            </a:fld>
            <a:endParaRPr lang="en-GB"/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4131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F7C4755-C22E-40CA-830E-9E7C07EF3BBE}" type="slidenum">
              <a:rPr lang="en-GB"/>
              <a:pPr/>
              <a:t>17</a:t>
            </a:fld>
            <a:endParaRPr lang="en-GB"/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4234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ED8392E-EC89-4C6B-A1AC-34B03A117E87}" type="slidenum">
              <a:rPr lang="en-GB"/>
              <a:pPr/>
              <a:t>18</a:t>
            </a:fld>
            <a:endParaRPr lang="en-GB"/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4336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In this slide you need to show the calculation to determine the sum of an arithmetic progression for bubble sort algorithm. Refer to student guide.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F02CBF-47F5-41B3-B795-1F3170387409}" type="slidenum">
              <a:rPr lang="en-GB"/>
              <a:pPr/>
              <a:t>19</a:t>
            </a:fld>
            <a:endParaRPr lang="en-GB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7782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AB2AE-4215-4066-AC4D-9F2D82D9FB0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AD6720-B8F3-4FC6-8FD9-333FD99D85EE}" type="slidenum">
              <a:rPr lang="en-GB"/>
              <a:pPr/>
              <a:t>20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7885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874E9C-2A40-4CF1-91D3-685F5DEFC7CC}" type="slidenum">
              <a:rPr lang="en-GB"/>
              <a:pPr/>
              <a:t>21</a:t>
            </a:fld>
            <a:endParaRPr lang="en-GB"/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798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B928DBF-8654-4A8A-9E70-75BF9B2909B8}" type="slidenum">
              <a:rPr lang="en-GB"/>
              <a:pPr/>
              <a:t>22</a:t>
            </a:fld>
            <a:endParaRPr lang="en-GB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090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AB79A4-856F-4C60-A833-C86F4F13A6F8}" type="slidenum">
              <a:rPr lang="en-GB"/>
              <a:pPr/>
              <a:t>23</a:t>
            </a:fld>
            <a:endParaRPr lang="en-GB"/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192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96031BB-17A5-46EB-A8A6-26CC623344CC}" type="slidenum">
              <a:rPr lang="en-GB"/>
              <a:pPr/>
              <a:t>24</a:t>
            </a:fld>
            <a:endParaRPr lang="en-GB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294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8B4C522-5F03-46F8-8FF5-59CDE7DBBB3E}" type="slidenum">
              <a:rPr lang="en-GB"/>
              <a:pPr/>
              <a:t>25</a:t>
            </a:fld>
            <a:endParaRPr lang="en-GB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397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CE482C-9C36-4C6C-8222-BB163F62BE40}" type="slidenum">
              <a:rPr lang="en-GB"/>
              <a:pPr/>
              <a:t>26</a:t>
            </a:fld>
            <a:endParaRPr lang="en-GB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499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C2E5DE-EC79-4725-9759-6D7729F4EEBF}" type="slidenum">
              <a:rPr lang="en-GB"/>
              <a:pPr/>
              <a:t>27</a:t>
            </a:fld>
            <a:endParaRPr lang="en-GB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602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713AC2-6FB2-4F6A-A35A-5A560298F8EC}" type="slidenum">
              <a:rPr lang="en-GB"/>
              <a:pPr/>
              <a:t>28</a:t>
            </a:fld>
            <a:endParaRPr lang="en-GB"/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704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1271C5C-DAD8-4BDD-A84B-627A5B706769}" type="slidenum">
              <a:rPr lang="en-GB"/>
              <a:pPr/>
              <a:t>29</a:t>
            </a:fld>
            <a:endParaRPr lang="en-GB"/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806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14E934-6A11-4689-93A7-AF095D93DF61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1033F4E-DC68-4E15-B359-FBF9DF820156}" type="slidenum">
              <a:rPr lang="en-GB"/>
              <a:pPr/>
              <a:t>30</a:t>
            </a:fld>
            <a:endParaRPr lang="en-GB"/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8909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2415B01-7656-48DD-B94A-C700F8AB0465}" type="slidenum">
              <a:rPr lang="en-GB"/>
              <a:pPr/>
              <a:t>31</a:t>
            </a:fld>
            <a:endParaRPr lang="en-GB"/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011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01C30E-3084-4538-8501-B7C073F79FC1}" type="slidenum">
              <a:rPr lang="en-GB"/>
              <a:pPr/>
              <a:t>32</a:t>
            </a:fld>
            <a:endParaRPr lang="en-GB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114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507315-2164-46FF-BA3A-C7F53C267CFE}" type="slidenum">
              <a:rPr lang="en-GB"/>
              <a:pPr/>
              <a:t>33</a:t>
            </a:fld>
            <a:endParaRPr lang="en-GB"/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216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D5B45F4-6845-4E30-96D5-E6917466680C}" type="slidenum">
              <a:rPr lang="en-GB"/>
              <a:pPr/>
              <a:t>34</a:t>
            </a:fld>
            <a:endParaRPr lang="en-GB"/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318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6E5ABC7-10C1-4D61-A320-70F71B927405}" type="slidenum">
              <a:rPr lang="en-GB"/>
              <a:pPr/>
              <a:t>35</a:t>
            </a:fld>
            <a:endParaRPr lang="en-GB"/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421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E44336D-69DC-4F66-9011-93602A944019}" type="slidenum">
              <a:rPr lang="en-GB"/>
              <a:pPr/>
              <a:t>36</a:t>
            </a:fld>
            <a:endParaRPr lang="en-GB"/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523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D6FD235-C003-42E3-8AED-C0CDAF3C0EC4}" type="slidenum">
              <a:rPr lang="en-GB"/>
              <a:pPr/>
              <a:t>37</a:t>
            </a:fld>
            <a:endParaRPr lang="en-GB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626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1187F66-403B-4344-860E-A70C5C83092B}" type="slidenum">
              <a:rPr lang="en-GB"/>
              <a:pPr/>
              <a:t>38</a:t>
            </a:fld>
            <a:endParaRPr lang="en-GB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728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D9003B4-889F-429A-8B68-68F61BA46143}" type="slidenum">
              <a:rPr lang="en-GB"/>
              <a:pPr/>
              <a:t>39</a:t>
            </a:fld>
            <a:endParaRPr lang="en-GB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830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E0F2FF-6D60-4B16-AB8C-7E0051E18968}" type="slidenum">
              <a:rPr lang="en-GB"/>
              <a:pPr/>
              <a:t>4</a:t>
            </a:fld>
            <a:endParaRPr lang="en-GB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69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D0169DD-2BBD-497F-B58A-37AA2E6E268D}" type="slidenum">
              <a:rPr lang="en-GB"/>
              <a:pPr/>
              <a:t>40</a:t>
            </a:fld>
            <a:endParaRPr lang="en-GB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9933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4827B11-FEB7-4715-AFAB-DFB1635C2D25}" type="slidenum">
              <a:rPr lang="en-GB"/>
              <a:pPr/>
              <a:t>41</a:t>
            </a:fld>
            <a:endParaRPr lang="en-GB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035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244612-D187-434A-BFEA-14D45477A7A0}" type="slidenum">
              <a:rPr lang="en-GB"/>
              <a:pPr/>
              <a:t>42</a:t>
            </a:fld>
            <a:endParaRPr lang="en-GB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138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6F4BA1-FEB1-4695-84EB-382F4BB69C3C}" type="slidenum">
              <a:rPr lang="en-GB"/>
              <a:pPr/>
              <a:t>43</a:t>
            </a:fld>
            <a:endParaRPr lang="en-GB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240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B765FA-5064-497A-8836-4441DA999219}" type="slidenum">
              <a:rPr lang="en-GB"/>
              <a:pPr/>
              <a:t>44</a:t>
            </a:fld>
            <a:endParaRPr lang="en-GB"/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342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C4D5E48-B3F5-40E2-8C94-1489703DDE3B}" type="slidenum">
              <a:rPr lang="en-GB"/>
              <a:pPr/>
              <a:t>45</a:t>
            </a:fld>
            <a:endParaRPr lang="en-GB"/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445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92E11DF-93DE-44DE-8425-F43EF8D7D20D}" type="slidenum">
              <a:rPr lang="en-GB"/>
              <a:pPr/>
              <a:t>46</a:t>
            </a:fld>
            <a:endParaRPr lang="en-GB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547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In this slide you need to show the calculation to determine the sum of an arithmetic progression for bubble sort algorithm. Refer to student guide.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C2742B-310A-4FC8-A7A3-6D3C1BEE8842}" type="slidenum">
              <a:rPr lang="en-GB"/>
              <a:pPr/>
              <a:t>47</a:t>
            </a:fld>
            <a:endParaRPr lang="en-GB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85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B8A7D03-CD1F-463F-BD66-3A7536B3D927}" type="slidenum">
              <a:rPr lang="en-GB"/>
              <a:pPr/>
              <a:t>48</a:t>
            </a:fld>
            <a:endParaRPr lang="en-GB"/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0957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DC9DD4F-44D1-4946-BE58-D1AE9228E5EC}" type="slidenum">
              <a:rPr lang="en-GB"/>
              <a:pPr/>
              <a:t>49</a:t>
            </a:fld>
            <a:endParaRPr lang="en-GB"/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059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9A438D-E22E-472D-8E71-4FF8BC87BDBD}" type="slidenum">
              <a:rPr lang="en-GB"/>
              <a:pPr/>
              <a:t>5</a:t>
            </a:fld>
            <a:endParaRPr lang="en-GB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800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2A736EC-7076-4E1E-8CC7-9C595C21EBFE}" type="slidenum">
              <a:rPr lang="en-GB"/>
              <a:pPr/>
              <a:t>50</a:t>
            </a:fld>
            <a:endParaRPr lang="en-GB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162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2899A15-5DB9-4C2E-8475-95D980E59647}" type="slidenum">
              <a:rPr lang="en-GB"/>
              <a:pPr/>
              <a:t>51</a:t>
            </a:fld>
            <a:endParaRPr lang="en-GB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264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D588BC1-783C-47F9-BB5C-186A653E08B0}" type="slidenum">
              <a:rPr lang="en-GB"/>
              <a:pPr/>
              <a:t>52</a:t>
            </a:fld>
            <a:endParaRPr lang="en-GB"/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366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94EA8C7-82FC-4272-B3C7-09A8C8557D98}" type="slidenum">
              <a:rPr lang="en-GB"/>
              <a:pPr/>
              <a:t>53</a:t>
            </a:fld>
            <a:endParaRPr lang="en-GB"/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469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9EB7B15-EAC6-4965-B392-1CAA793EA01A}" type="slidenum">
              <a:rPr lang="en-GB"/>
              <a:pPr/>
              <a:t>54</a:t>
            </a:fld>
            <a:endParaRPr lang="en-GB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571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ED437E-2A1B-4EAE-AF0C-F7F423206119}" type="slidenum">
              <a:rPr lang="en-GB"/>
              <a:pPr/>
              <a:t>55</a:t>
            </a:fld>
            <a:endParaRPr lang="en-GB"/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674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D6B3774-E931-4A52-9B74-F81FF52AB5C1}" type="slidenum">
              <a:rPr lang="en-GB"/>
              <a:pPr/>
              <a:t>56</a:t>
            </a:fld>
            <a:endParaRPr lang="en-GB"/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776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B32DDC6-789F-4251-A010-86D5E56CA456}" type="slidenum">
              <a:rPr lang="en-GB"/>
              <a:pPr/>
              <a:t>57</a:t>
            </a:fld>
            <a:endParaRPr lang="en-GB"/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878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FFF8CF4-82FF-49C4-B301-3AE08B6E7587}" type="slidenum">
              <a:rPr lang="en-GB"/>
              <a:pPr/>
              <a:t>58</a:t>
            </a:fld>
            <a:endParaRPr lang="en-GB"/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1981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304AEB5-D0D3-48B3-BE1A-B501A9F828D1}" type="slidenum">
              <a:rPr lang="en-GB"/>
              <a:pPr/>
              <a:t>59</a:t>
            </a:fld>
            <a:endParaRPr lang="en-GB"/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0836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44ADE8-8BB0-4ADE-BD1F-C0AF4E38F358}" type="slidenum">
              <a:rPr lang="en-GB"/>
              <a:pPr/>
              <a:t>6</a:t>
            </a:fld>
            <a:endParaRPr lang="en-GB"/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902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179BBE-9385-4275-AE13-C5E753D127BF}" type="slidenum">
              <a:rPr lang="en-GB"/>
              <a:pPr/>
              <a:t>60</a:t>
            </a:fld>
            <a:endParaRPr lang="en-GB"/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1860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A88DEE-25BB-4655-A799-E28B271BF4F6}" type="slidenum">
              <a:rPr lang="en-GB"/>
              <a:pPr/>
              <a:t>61</a:t>
            </a:fld>
            <a:endParaRPr lang="en-GB"/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2884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Ask students to write an algorithm to implement bubble sorting. Given them 5-10 minutes to write the algorithm. Then show them the answer. 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12B5C8-8922-4FC6-9014-AA29F423CAF2}" type="slidenum">
              <a:rPr lang="en-GB"/>
              <a:pPr/>
              <a:t>62</a:t>
            </a:fld>
            <a:endParaRPr lang="en-GB"/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23908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In this slide you need to show the calculation to determine the sum of an arithmetic progression for bubble sort algorithm. Refer to student guide. 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D5DDE-5F91-4128-A904-EE5189B2AEFD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CD5F2-C408-41F9-AF0C-200D59870870}" type="slidenum">
              <a:rPr lang="en-IN"/>
              <a:pPr/>
              <a:t>64</a:t>
            </a:fld>
            <a:endParaRPr lang="en-I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EEDA53-05DD-4C0A-B723-230391F21B0F}" type="slidenum">
              <a:rPr lang="en-IN"/>
              <a:pPr/>
              <a:t>65</a:t>
            </a:fld>
            <a:endParaRPr lang="en-IN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7C7B7-BE3D-4B1F-AD12-F24A478B24D5}" type="slidenum">
              <a:rPr lang="en-IN"/>
              <a:pPr/>
              <a:t>66</a:t>
            </a:fld>
            <a:endParaRPr lang="en-I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B5F61-A824-423A-B32F-A6792C99EB39}" type="slidenum">
              <a:rPr lang="en-IN"/>
              <a:pPr/>
              <a:t>67</a:t>
            </a:fld>
            <a:endParaRPr lang="en-I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EB822-5417-4269-B34C-6ED9BD7F36E2}" type="slidenum">
              <a:rPr lang="en-IN"/>
              <a:pPr/>
              <a:t>68</a:t>
            </a:fld>
            <a:endParaRPr lang="en-IN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5ECB02-2CA0-460F-8D65-5CC0E961F37D}" type="slidenum">
              <a:rPr lang="en-IN"/>
              <a:pPr/>
              <a:t>69</a:t>
            </a:fld>
            <a:endParaRPr lang="en-I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203B0D-2A2D-4384-91BC-72AF09C74E78}" type="slidenum">
              <a:rPr lang="en-GB"/>
              <a:pPr/>
              <a:t>7</a:t>
            </a:fld>
            <a:endParaRPr lang="en-GB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005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/>
          <a:lstStyle/>
          <a:p>
            <a:pPr eaLnBrk="1" hangingPunct="1">
              <a:spcBef>
                <a:spcPts val="435"/>
              </a:spcBef>
              <a:tabLst>
                <a:tab pos="0" algn="l"/>
                <a:tab pos="884865" algn="l"/>
                <a:tab pos="1769730" algn="l"/>
                <a:tab pos="2654595" algn="l"/>
                <a:tab pos="3539460" algn="l"/>
                <a:tab pos="4424324" algn="l"/>
                <a:tab pos="5309189" algn="l"/>
                <a:tab pos="6194054" algn="l"/>
                <a:tab pos="7078919" algn="l"/>
                <a:tab pos="7963784" algn="l"/>
                <a:tab pos="8848649" algn="l"/>
                <a:tab pos="9733514" algn="l"/>
              </a:tabLst>
            </a:pPr>
            <a:r>
              <a:rPr lang="en-GB" dirty="0" smtClean="0">
                <a:latin typeface="Arial" charset="0"/>
                <a:cs typeface="Arial Unicode MS" charset="0"/>
              </a:rPr>
              <a:t>In this slide you need to show the calculation to determine the sum of an arithmetic progression for bubble sort algorithm. Refer to student guide. 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43C4F-2964-4718-A461-9ABF09F3A34D}" type="slidenum">
              <a:rPr lang="en-IN"/>
              <a:pPr/>
              <a:t>70</a:t>
            </a:fld>
            <a:endParaRPr lang="en-I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2E3B5-46C0-4684-B7F6-B74C376106CF}" type="slidenum">
              <a:rPr lang="en-IN"/>
              <a:pPr/>
              <a:t>71</a:t>
            </a:fld>
            <a:endParaRPr lang="en-I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442B4-9B15-4F82-9B97-7202104C7380}" type="slidenum">
              <a:rPr lang="en-IN"/>
              <a:pPr/>
              <a:t>72</a:t>
            </a:fld>
            <a:endParaRPr lang="en-I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4B971-D6C6-4E2D-A7DA-849FFB1B3F4C}" type="slidenum">
              <a:rPr lang="en-IN"/>
              <a:pPr/>
              <a:t>73</a:t>
            </a:fld>
            <a:endParaRPr lang="en-I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FDDA3-21CE-42F5-88D0-79D9E1C9FC19}" type="slidenum">
              <a:rPr lang="en-IN"/>
              <a:pPr/>
              <a:t>74</a:t>
            </a:fld>
            <a:endParaRPr lang="en-I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AF918-1C79-405A-89A2-0EC1EBB7BA5D}" type="slidenum">
              <a:rPr lang="en-IN"/>
              <a:pPr/>
              <a:t>75</a:t>
            </a:fld>
            <a:endParaRPr lang="en-I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C9D81-FF90-48AF-8156-B6D4824A2098}" type="slidenum">
              <a:rPr lang="en-IN"/>
              <a:pPr/>
              <a:t>76</a:t>
            </a:fld>
            <a:endParaRPr lang="en-I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BAF8AB-77D1-4638-89D0-86B4F063E7D3}" type="slidenum">
              <a:rPr lang="en-IN"/>
              <a:pPr/>
              <a:t>77</a:t>
            </a:fld>
            <a:endParaRPr lang="en-I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AC34E-12FC-4057-A64E-A95C5701DCBC}" type="slidenum">
              <a:rPr lang="en-IN"/>
              <a:pPr/>
              <a:t>78</a:t>
            </a:fld>
            <a:endParaRPr lang="en-I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023B5-0642-4442-9AF8-276A1C8C29F9}" type="slidenum">
              <a:rPr lang="en-IN"/>
              <a:pPr/>
              <a:t>79</a:t>
            </a:fld>
            <a:endParaRPr lang="en-I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E6861-AA1D-4C22-9C9E-C6B84AA77429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3FE9D-F444-48D1-AC65-95E856468F56}" type="slidenum">
              <a:rPr lang="en-IN"/>
              <a:pPr/>
              <a:t>80</a:t>
            </a:fld>
            <a:endParaRPr lang="en-I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777AA-600D-4E80-9214-4FD98F4A036A}" type="slidenum">
              <a:rPr lang="en-IN"/>
              <a:pPr/>
              <a:t>81</a:t>
            </a:fld>
            <a:endParaRPr lang="en-IN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73B64-201D-4326-8CDE-1AC0B109ABB7}" type="slidenum">
              <a:rPr lang="en-IN"/>
              <a:pPr/>
              <a:t>82</a:t>
            </a:fld>
            <a:endParaRPr lang="en-IN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701ED-0280-4810-B75D-288F1D3502E5}" type="slidenum">
              <a:rPr lang="en-IN"/>
              <a:pPr/>
              <a:t>83</a:t>
            </a:fld>
            <a:endParaRPr lang="en-IN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A498E-B5BE-44AF-9DE2-32B3BA8D94DF}" type="slidenum">
              <a:rPr lang="en-IN"/>
              <a:pPr/>
              <a:t>84</a:t>
            </a:fld>
            <a:endParaRPr lang="en-IN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D8369-9F07-4320-BE10-8FAD03C2E2E7}" type="slidenum">
              <a:rPr lang="en-IN"/>
              <a:pPr/>
              <a:t>85</a:t>
            </a:fld>
            <a:endParaRPr lang="en-IN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7D1E07-D3E9-490F-8882-76115BB8D76B}" type="slidenum">
              <a:rPr lang="en-IN"/>
              <a:pPr/>
              <a:t>86</a:t>
            </a:fld>
            <a:endParaRPr lang="en-IN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F926A-A5BD-4934-BC10-49CDCBC22D66}" type="slidenum">
              <a:rPr lang="en-IN"/>
              <a:pPr/>
              <a:t>87</a:t>
            </a:fld>
            <a:endParaRPr lang="en-IN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92FCDD-0669-4F57-A453-45C7C93F8A22}" type="slidenum">
              <a:rPr lang="en-IN"/>
              <a:pPr/>
              <a:t>88</a:t>
            </a:fld>
            <a:endParaRPr lang="en-IN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1CC26-5F52-43E6-9D7F-F871ABFF378D}" type="slidenum">
              <a:rPr lang="en-IN"/>
              <a:pPr/>
              <a:t>89</a:t>
            </a:fld>
            <a:endParaRPr lang="en-IN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C8A729-C1CD-485F-963C-8665052AAC30}" type="slidenum">
              <a:rPr lang="en-GB"/>
              <a:pPr/>
              <a:t>9</a:t>
            </a:fld>
            <a:endParaRPr lang="en-GB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64393" y="686417"/>
            <a:ext cx="4529214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8486" tIns="44243" rIns="88486" bIns="44243" anchor="ctr"/>
          <a:lstStyle/>
          <a:p>
            <a:endParaRPr lang="en-US"/>
          </a:p>
        </p:txBody>
      </p:sp>
      <p:sp>
        <p:nvSpPr>
          <p:cNvPr id="134148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6106" y="4343709"/>
            <a:ext cx="5485789" cy="4115417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6B5A0F-F240-457A-9913-A955BA0D9C1F}" type="slidenum">
              <a:rPr lang="en-IN"/>
              <a:pPr/>
              <a:t>90</a:t>
            </a:fld>
            <a:endParaRPr lang="en-IN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F54AD-D75C-4043-B9B9-056E2329FEFB}" type="slidenum">
              <a:rPr lang="en-IN"/>
              <a:pPr/>
              <a:t>91</a:t>
            </a:fld>
            <a:endParaRPr lang="en-IN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D4442-1974-462C-8674-62C1435C671E}" type="slidenum">
              <a:rPr lang="en-IN"/>
              <a:pPr/>
              <a:t>92</a:t>
            </a:fld>
            <a:endParaRPr lang="en-I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1B78A-C93E-42F0-9DDF-2DFFF26BE2B4}" type="slidenum">
              <a:rPr lang="en-IN"/>
              <a:pPr/>
              <a:t>93</a:t>
            </a:fld>
            <a:endParaRPr lang="en-IN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1B937-132A-46B9-A9C8-7C91E6017145}" type="slidenum">
              <a:rPr lang="en-IN"/>
              <a:pPr/>
              <a:t>94</a:t>
            </a:fld>
            <a:endParaRPr lang="en-IN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CA27D-42CF-4D31-89DD-F3D1F3D3D43A}" type="slidenum">
              <a:rPr lang="en-IN"/>
              <a:pPr/>
              <a:t>95</a:t>
            </a:fld>
            <a:endParaRPr lang="en-IN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9329F-AD44-4F04-85EC-E2161DC4CC7B}" type="slidenum">
              <a:rPr lang="en-IN"/>
              <a:pPr/>
              <a:t>96</a:t>
            </a:fld>
            <a:endParaRPr lang="en-IN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43886-DB38-41E5-8C8F-5DBF76DA1708}" type="slidenum">
              <a:rPr lang="en-IN"/>
              <a:pPr/>
              <a:t>97</a:t>
            </a:fld>
            <a:endParaRPr lang="en-IN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1937F5-AA9F-47A5-A23E-B60739713B9A}" type="slidenum">
              <a:rPr lang="en-IN"/>
              <a:pPr/>
              <a:t>98</a:t>
            </a:fld>
            <a:endParaRPr lang="en-IN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FE4B6-A2CB-4053-BF2A-41E4A0AE4882}" type="slidenum">
              <a:rPr lang="en-IN"/>
              <a:pPr/>
              <a:t>99</a:t>
            </a:fld>
            <a:endParaRPr lang="en-IN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IN" smtClean="0"/>
              <a:t>Ask students to answer this question and then come to the given example.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02892B5-61A7-44F9-9FF1-5FE859CB8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E2B51-4C33-410E-96E5-38FA78001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B142F-951E-4B8A-BFAF-160F9E282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B489E-EC28-4EE5-98B5-1DDA22654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935F7E-4F7C-4B9A-A713-4AC088516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D6A0A5-FCE3-4E1F-9F48-33198B7604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B3865D-81B8-43BF-A652-8F6F67A63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642148-8B72-4041-A09A-5D94D56B4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BC536-905A-416A-809D-DC7E2EC9A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B76FF07-269B-4D59-9EF6-BF8AC7F34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3EB6D0-4674-415A-97AF-B3C02C5F8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339B06A-BEED-4B6A-9ECB-036EE1D40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5" r:id="rId2"/>
    <p:sldLayoutId id="2147483740" r:id="rId3"/>
    <p:sldLayoutId id="2147483741" r:id="rId4"/>
    <p:sldLayoutId id="2147483742" r:id="rId5"/>
    <p:sldLayoutId id="2147483743" r:id="rId6"/>
    <p:sldLayoutId id="2147483736" r:id="rId7"/>
    <p:sldLayoutId id="2147483744" r:id="rId8"/>
    <p:sldLayoutId id="2147483745" r:id="rId9"/>
    <p:sldLayoutId id="2147483737" r:id="rId10"/>
    <p:sldLayoutId id="21474837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bg2">
                    <a:lumMod val="25000"/>
                  </a:schemeClr>
                </a:solidFill>
                <a:effectLst/>
                <a:latin typeface="Tahoma" pitchFamily="34" charset="0"/>
              </a:rPr>
              <a:t>Algorithm </a:t>
            </a:r>
            <a:r>
              <a:rPr lang="en-US" sz="4400" dirty="0">
                <a:solidFill>
                  <a:schemeClr val="bg2">
                    <a:lumMod val="25000"/>
                  </a:schemeClr>
                </a:solidFill>
                <a:effectLst/>
                <a:latin typeface="Tahoma" pitchFamily="34" charset="0"/>
              </a:rPr>
              <a:t>Design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Consider an example.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	You have to search for the name Steve in a telephone directory that is sorted alphabetically.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To search the name Steve by using binary search algorithm: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You open the telephone directory at the middle to determine which half contains the name.</a:t>
            </a: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Open that half at the middle to determine which quarter of the directory contains the name.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Repeat this process until the name Steve is not found.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Binary search reduces the number of pages to be searched by half each time.</a:t>
            </a:r>
          </a:p>
          <a:p>
            <a:pPr marL="341313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>
              <a:solidFill>
                <a:srgbClr val="333399"/>
              </a:solidFill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1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318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319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319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319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319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319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8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3199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3200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3201" name="Text Box 20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3202" name="Text Box 21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3203" name="Line 22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204" name="Text Box 23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55704" name="Line 24"/>
          <p:cNvSpPr>
            <a:spLocks noChangeShapeType="1"/>
          </p:cNvSpPr>
          <p:nvPr/>
        </p:nvSpPr>
        <p:spPr bwMode="auto">
          <a:xfrm flipV="1">
            <a:off x="346868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5705" name="Text Box 25"/>
          <p:cNvSpPr txBox="1">
            <a:spLocks noChangeArrowheads="1"/>
          </p:cNvSpPr>
          <p:nvPr/>
        </p:nvSpPr>
        <p:spPr bwMode="auto">
          <a:xfrm>
            <a:off x="336708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55707" name="Line 27"/>
          <p:cNvSpPr>
            <a:spLocks noChangeShapeType="1"/>
          </p:cNvSpPr>
          <p:nvPr/>
        </p:nvSpPr>
        <p:spPr bwMode="auto">
          <a:xfrm flipV="1">
            <a:off x="2935288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5708" name="Text Box 28"/>
          <p:cNvSpPr txBox="1">
            <a:spLocks noChangeArrowheads="1"/>
          </p:cNvSpPr>
          <p:nvPr/>
        </p:nvSpPr>
        <p:spPr bwMode="auto">
          <a:xfrm>
            <a:off x="2833688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3209" name="Text Box 29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5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55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04" grpId="0" animBg="1"/>
      <p:bldP spid="455705" grpId="0"/>
      <p:bldP spid="455707" grpId="0" animBg="1"/>
      <p:bldP spid="455708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421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421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421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421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421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421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2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4223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4224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57747" name="Text Box 19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4226" name="Text Box 20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4227" name="Line 21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8" name="Text Box 22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4229" name="Line 25"/>
          <p:cNvSpPr>
            <a:spLocks noChangeShapeType="1"/>
          </p:cNvSpPr>
          <p:nvPr/>
        </p:nvSpPr>
        <p:spPr bwMode="auto">
          <a:xfrm flipV="1">
            <a:off x="2935288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30" name="Text Box 26"/>
          <p:cNvSpPr txBox="1">
            <a:spLocks noChangeArrowheads="1"/>
          </p:cNvSpPr>
          <p:nvPr/>
        </p:nvSpPr>
        <p:spPr bwMode="auto">
          <a:xfrm>
            <a:off x="2833688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57755" name="Text Box 27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4232" name="Line 28"/>
          <p:cNvSpPr>
            <a:spLocks noChangeShapeType="1"/>
          </p:cNvSpPr>
          <p:nvPr/>
        </p:nvSpPr>
        <p:spPr bwMode="auto">
          <a:xfrm flipV="1">
            <a:off x="2895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3" name="Line 29"/>
          <p:cNvSpPr>
            <a:spLocks noChangeShapeType="1"/>
          </p:cNvSpPr>
          <p:nvPr/>
        </p:nvSpPr>
        <p:spPr bwMode="auto">
          <a:xfrm>
            <a:off x="28956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4" name="Line 30"/>
          <p:cNvSpPr>
            <a:spLocks noChangeShapeType="1"/>
          </p:cNvSpPr>
          <p:nvPr/>
        </p:nvSpPr>
        <p:spPr bwMode="auto">
          <a:xfrm>
            <a:off x="3429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35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77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47" grpId="0"/>
      <p:bldP spid="45775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179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187" name="Line 21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8" name="Text Box 22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59799" name="Line 23"/>
          <p:cNvSpPr>
            <a:spLocks noChangeShapeType="1"/>
          </p:cNvSpPr>
          <p:nvPr/>
        </p:nvSpPr>
        <p:spPr bwMode="auto">
          <a:xfrm flipV="1">
            <a:off x="2935288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0" name="Text Box 24"/>
          <p:cNvSpPr txBox="1">
            <a:spLocks noChangeArrowheads="1"/>
          </p:cNvSpPr>
          <p:nvPr/>
        </p:nvSpPr>
        <p:spPr bwMode="auto">
          <a:xfrm>
            <a:off x="2833688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7191" name="Text Box 25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59802" name="Line 26"/>
          <p:cNvSpPr>
            <a:spLocks noChangeShapeType="1"/>
          </p:cNvSpPr>
          <p:nvPr/>
        </p:nvSpPr>
        <p:spPr bwMode="auto">
          <a:xfrm flipV="1">
            <a:off x="24161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9803" name="Text Box 27"/>
          <p:cNvSpPr txBox="1">
            <a:spLocks noChangeArrowheads="1"/>
          </p:cNvSpPr>
          <p:nvPr/>
        </p:nvSpPr>
        <p:spPr bwMode="auto">
          <a:xfrm>
            <a:off x="23145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7194" name="Text Box 28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9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59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99" grpId="0" animBg="1"/>
      <p:bldP spid="459800" grpId="0"/>
      <p:bldP spid="459802" grpId="0" animBg="1"/>
      <p:bldP spid="45980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1525588" y="1598613"/>
            <a:ext cx="41894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523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523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523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524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524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524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6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5247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5248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61843" name="Text Box 19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5250" name="Line 20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1" name="Text Box 21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5252" name="Text Box 24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5253" name="Line 25"/>
          <p:cNvSpPr>
            <a:spLocks noChangeShapeType="1"/>
          </p:cNvSpPr>
          <p:nvPr/>
        </p:nvSpPr>
        <p:spPr bwMode="auto">
          <a:xfrm flipV="1">
            <a:off x="24161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4" name="Text Box 26"/>
          <p:cNvSpPr txBox="1">
            <a:spLocks noChangeArrowheads="1"/>
          </p:cNvSpPr>
          <p:nvPr/>
        </p:nvSpPr>
        <p:spPr bwMode="auto">
          <a:xfrm>
            <a:off x="23145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61851" name="Text Box 27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5256" name="Line 28"/>
          <p:cNvSpPr>
            <a:spLocks noChangeShapeType="1"/>
          </p:cNvSpPr>
          <p:nvPr/>
        </p:nvSpPr>
        <p:spPr bwMode="auto">
          <a:xfrm flipV="1">
            <a:off x="2347913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57" name="Line 29"/>
          <p:cNvSpPr>
            <a:spLocks noChangeShapeType="1"/>
          </p:cNvSpPr>
          <p:nvPr/>
        </p:nvSpPr>
        <p:spPr bwMode="auto">
          <a:xfrm>
            <a:off x="2347913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58" name="Line 30"/>
          <p:cNvSpPr>
            <a:spLocks noChangeShapeType="1"/>
          </p:cNvSpPr>
          <p:nvPr/>
        </p:nvSpPr>
        <p:spPr bwMode="auto">
          <a:xfrm>
            <a:off x="2881313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9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1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43" grpId="0"/>
      <p:bldP spid="46185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j = </a:t>
            </a:r>
            <a:r>
              <a:rPr lang="en-IN" sz="2000">
                <a:solidFill>
                  <a:schemeClr val="accent2"/>
                </a:solidFill>
                <a:cs typeface="Arial" charset="0"/>
              </a:rPr>
              <a:t>–</a:t>
            </a: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1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201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203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63895" name="Line 23"/>
          <p:cNvSpPr>
            <a:spLocks noChangeShapeType="1"/>
          </p:cNvSpPr>
          <p:nvPr/>
        </p:nvSpPr>
        <p:spPr bwMode="auto">
          <a:xfrm flipV="1">
            <a:off x="24161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23145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3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5" grpId="0" animBg="1"/>
      <p:bldP spid="46389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j = –1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626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626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626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626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626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626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6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0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6271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6272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6273" name="Line 19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4" name="Text Box 20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6275" name="Text Box 21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6276" name="Text Box 24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465945" name="Text Box 25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6278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CC0000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4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		   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728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728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728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728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728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729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9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9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9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294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7295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7296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7297" name="Line 19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8" name="Text Box 20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7299" name="Text Box 21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7300" name="Text Box 22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7301" name="Text Box 23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7302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4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		   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8308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8310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8311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8312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8313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8314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5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6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7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18" name="Text Box 15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8319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8320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655378" name="Line 18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379" name="Text Box 19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8323" name="Text Box 20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8324" name="Text Box 21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8325" name="Text Box 22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55383" name="Line 23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384" name="Text Box 24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8328" name="Text Box 2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55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55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78" grpId="0" animBg="1"/>
      <p:bldP spid="655379" grpId="0"/>
      <p:bldP spid="655383" grpId="0" animBg="1"/>
      <p:bldP spid="65538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4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</a:p>
          <a:p>
            <a:pPr marL="742950" lvl="1" indent="-285750"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933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933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933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933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933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3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342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9345" name="Text Box 21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9348" name="Line 24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2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4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035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035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036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66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0367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100368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0369" name="Text Box 19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0370" name="Text Box 20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0371" name="Text Box 21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0372" name="Line 22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3" name="Text Box 23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74136" name="Line 24"/>
          <p:cNvSpPr>
            <a:spLocks noChangeShapeType="1"/>
          </p:cNvSpPr>
          <p:nvPr/>
        </p:nvSpPr>
        <p:spPr bwMode="auto">
          <a:xfrm flipV="1">
            <a:off x="4016375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4137" name="Text Box 25"/>
          <p:cNvSpPr txBox="1">
            <a:spLocks noChangeArrowheads="1"/>
          </p:cNvSpPr>
          <p:nvPr/>
        </p:nvSpPr>
        <p:spPr bwMode="auto">
          <a:xfrm>
            <a:off x="3914775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0376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j = i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6" grpId="0" animBg="1"/>
      <p:bldP spid="4741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Consider a list of 9 elements in a sorted array.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2467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2481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0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/>
      <p:bldP spid="62474" grpId="0" animBg="1"/>
      <p:bldP spid="62475" grpId="0" animBg="1"/>
      <p:bldP spid="62476" grpId="0" animBg="1"/>
      <p:bldP spid="62477" grpId="0" animBg="1"/>
      <p:bldP spid="62483" grpId="0" animBg="1"/>
      <p:bldP spid="62484" grpId="0" animBg="1"/>
      <p:bldP spid="62489" grpId="0" animBg="1"/>
      <p:bldP spid="6249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4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1380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1382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1383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1384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1385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1386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7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8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89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390" name="Text Box 15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1391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101392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1393" name="Text Box 18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1394" name="Text Box 19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1395" name="Text Box 20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1396" name="Line 21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7" name="Text Box 22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1398" name="Line 23"/>
          <p:cNvSpPr>
            <a:spLocks noChangeShapeType="1"/>
          </p:cNvSpPr>
          <p:nvPr/>
        </p:nvSpPr>
        <p:spPr bwMode="auto">
          <a:xfrm flipV="1">
            <a:off x="4016375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9" name="Text Box 24"/>
          <p:cNvSpPr txBox="1">
            <a:spLocks noChangeArrowheads="1"/>
          </p:cNvSpPr>
          <p:nvPr/>
        </p:nvSpPr>
        <p:spPr bwMode="auto">
          <a:xfrm>
            <a:off x="3914775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1400" name="Text Box 2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240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240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240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240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240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241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1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6176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476177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102416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2417" name="Text Box 19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2418" name="Text Box 20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2419" name="Text Box 21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2420" name="Line 22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1" name="Text Box 23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2422" name="Line 24"/>
          <p:cNvSpPr>
            <a:spLocks noChangeShapeType="1"/>
          </p:cNvSpPr>
          <p:nvPr/>
        </p:nvSpPr>
        <p:spPr bwMode="auto">
          <a:xfrm flipV="1">
            <a:off x="4016375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3" name="Text Box 25"/>
          <p:cNvSpPr txBox="1">
            <a:spLocks noChangeArrowheads="1"/>
          </p:cNvSpPr>
          <p:nvPr/>
        </p:nvSpPr>
        <p:spPr bwMode="auto">
          <a:xfrm>
            <a:off x="3914775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76186" name="Text Box 2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2425" name="Line 27"/>
          <p:cNvSpPr>
            <a:spLocks noChangeShapeType="1"/>
          </p:cNvSpPr>
          <p:nvPr/>
        </p:nvSpPr>
        <p:spPr bwMode="auto">
          <a:xfrm flipV="1">
            <a:off x="39624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6" name="Line 28"/>
          <p:cNvSpPr>
            <a:spLocks noChangeShapeType="1"/>
          </p:cNvSpPr>
          <p:nvPr/>
        </p:nvSpPr>
        <p:spPr bwMode="auto">
          <a:xfrm>
            <a:off x="39624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27" name="Line 29"/>
          <p:cNvSpPr>
            <a:spLocks noChangeShapeType="1"/>
          </p:cNvSpPr>
          <p:nvPr/>
        </p:nvSpPr>
        <p:spPr bwMode="auto">
          <a:xfrm>
            <a:off x="44958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28" name="Text Box 30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6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6" grpId="0"/>
      <p:bldP spid="476177" grpId="0"/>
      <p:bldP spid="47618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342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343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343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343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343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343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38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3439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3440" name="Text Box 19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3441" name="Text Box 20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3442" name="Text Box 21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3443" name="Line 22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444" name="Text Box 23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78232" name="Line 24"/>
          <p:cNvSpPr>
            <a:spLocks noChangeShapeType="1"/>
          </p:cNvSpPr>
          <p:nvPr/>
        </p:nvSpPr>
        <p:spPr bwMode="auto">
          <a:xfrm flipV="1">
            <a:off x="4016375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8233" name="Text Box 25"/>
          <p:cNvSpPr txBox="1">
            <a:spLocks noChangeArrowheads="1"/>
          </p:cNvSpPr>
          <p:nvPr/>
        </p:nvSpPr>
        <p:spPr bwMode="auto">
          <a:xfrm>
            <a:off x="3914775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78238" name="Line 30"/>
          <p:cNvSpPr>
            <a:spLocks noChangeShapeType="1"/>
          </p:cNvSpPr>
          <p:nvPr/>
        </p:nvSpPr>
        <p:spPr bwMode="auto">
          <a:xfrm flipV="1">
            <a:off x="3482975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8239" name="Text Box 31"/>
          <p:cNvSpPr txBox="1">
            <a:spLocks noChangeArrowheads="1"/>
          </p:cNvSpPr>
          <p:nvPr/>
        </p:nvSpPr>
        <p:spPr bwMode="auto">
          <a:xfrm>
            <a:off x="3381375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3449" name="Text Box 32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78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78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32" grpId="0" animBg="1"/>
      <p:bldP spid="478233" grpId="0"/>
      <p:bldP spid="478238" grpId="0" animBg="1"/>
      <p:bldP spid="47823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525588" y="1598613"/>
            <a:ext cx="41894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53988" y="712788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445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445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445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445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445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445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2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4463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80274" name="Text Box 18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4465" name="Text Box 19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4466" name="Text Box 20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4467" name="Line 21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68" name="Text Box 22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4469" name="Line 25"/>
          <p:cNvSpPr>
            <a:spLocks noChangeShapeType="1"/>
          </p:cNvSpPr>
          <p:nvPr/>
        </p:nvSpPr>
        <p:spPr bwMode="auto">
          <a:xfrm flipV="1">
            <a:off x="3482975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0" name="Text Box 26"/>
          <p:cNvSpPr txBox="1">
            <a:spLocks noChangeArrowheads="1"/>
          </p:cNvSpPr>
          <p:nvPr/>
        </p:nvSpPr>
        <p:spPr bwMode="auto">
          <a:xfrm>
            <a:off x="3381375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80283" name="Text Box 27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4472" name="Line 28"/>
          <p:cNvSpPr>
            <a:spLocks noChangeShapeType="1"/>
          </p:cNvSpPr>
          <p:nvPr/>
        </p:nvSpPr>
        <p:spPr bwMode="auto">
          <a:xfrm flipV="1">
            <a:off x="3429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3" name="Line 29"/>
          <p:cNvSpPr>
            <a:spLocks noChangeShapeType="1"/>
          </p:cNvSpPr>
          <p:nvPr/>
        </p:nvSpPr>
        <p:spPr bwMode="auto">
          <a:xfrm>
            <a:off x="34290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4" name="Line 30"/>
          <p:cNvSpPr>
            <a:spLocks noChangeShapeType="1"/>
          </p:cNvSpPr>
          <p:nvPr/>
        </p:nvSpPr>
        <p:spPr bwMode="auto">
          <a:xfrm>
            <a:off x="3962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75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80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4" grpId="0"/>
      <p:bldP spid="48028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547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547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547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548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548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548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486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5487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5488" name="Text Box 19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5489" name="Text Box 20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5490" name="Line 21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91" name="Text Box 22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82327" name="Line 23"/>
          <p:cNvSpPr>
            <a:spLocks noChangeShapeType="1"/>
          </p:cNvSpPr>
          <p:nvPr/>
        </p:nvSpPr>
        <p:spPr bwMode="auto">
          <a:xfrm flipV="1">
            <a:off x="3482975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2328" name="Text Box 24"/>
          <p:cNvSpPr txBox="1">
            <a:spLocks noChangeArrowheads="1"/>
          </p:cNvSpPr>
          <p:nvPr/>
        </p:nvSpPr>
        <p:spPr bwMode="auto">
          <a:xfrm>
            <a:off x="3381375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5494" name="Text Box 25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82330" name="Line 26"/>
          <p:cNvSpPr>
            <a:spLocks noChangeShapeType="1"/>
          </p:cNvSpPr>
          <p:nvPr/>
        </p:nvSpPr>
        <p:spPr bwMode="auto">
          <a:xfrm flipV="1">
            <a:off x="295433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2331" name="Text Box 27"/>
          <p:cNvSpPr txBox="1">
            <a:spLocks noChangeArrowheads="1"/>
          </p:cNvSpPr>
          <p:nvPr/>
        </p:nvSpPr>
        <p:spPr bwMode="auto">
          <a:xfrm>
            <a:off x="285273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5497" name="Text Box 28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82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82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27" grpId="0" animBg="1"/>
      <p:bldP spid="482328" grpId="0"/>
      <p:bldP spid="482330" grpId="0" animBg="1"/>
      <p:bldP spid="48233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650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650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650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650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0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10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6511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86418" name="Text Box 18"/>
          <p:cNvSpPr txBox="1">
            <a:spLocks noChangeArrowheads="1"/>
          </p:cNvSpPr>
          <p:nvPr/>
        </p:nvSpPr>
        <p:spPr bwMode="auto">
          <a:xfrm>
            <a:off x="2703513" y="411956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6513" name="Text Box 19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6514" name="Line 20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15" name="Text Box 21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6516" name="Text Box 24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6517" name="Line 25"/>
          <p:cNvSpPr>
            <a:spLocks noChangeShapeType="1"/>
          </p:cNvSpPr>
          <p:nvPr/>
        </p:nvSpPr>
        <p:spPr bwMode="auto">
          <a:xfrm flipV="1">
            <a:off x="295433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18" name="Text Box 26"/>
          <p:cNvSpPr txBox="1">
            <a:spLocks noChangeArrowheads="1"/>
          </p:cNvSpPr>
          <p:nvPr/>
        </p:nvSpPr>
        <p:spPr bwMode="auto">
          <a:xfrm>
            <a:off x="285273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86427" name="Text Box 27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106520" name="Line 28"/>
          <p:cNvSpPr>
            <a:spLocks noChangeShapeType="1"/>
          </p:cNvSpPr>
          <p:nvPr/>
        </p:nvSpPr>
        <p:spPr bwMode="auto">
          <a:xfrm flipV="1">
            <a:off x="2895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21" name="Line 29"/>
          <p:cNvSpPr>
            <a:spLocks noChangeShapeType="1"/>
          </p:cNvSpPr>
          <p:nvPr/>
        </p:nvSpPr>
        <p:spPr bwMode="auto">
          <a:xfrm>
            <a:off x="28956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522" name="Line 30"/>
          <p:cNvSpPr>
            <a:spLocks noChangeShapeType="1"/>
          </p:cNvSpPr>
          <p:nvPr/>
        </p:nvSpPr>
        <p:spPr bwMode="auto">
          <a:xfrm>
            <a:off x="3429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523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86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8" grpId="0"/>
      <p:bldP spid="486427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752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752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752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752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752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753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4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7535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7536" name="Text Box 19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7537" name="Line 20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538" name="Text Box 21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7539" name="Text Box 22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88471" name="Line 23"/>
          <p:cNvSpPr>
            <a:spLocks noChangeShapeType="1"/>
          </p:cNvSpPr>
          <p:nvPr/>
        </p:nvSpPr>
        <p:spPr bwMode="auto">
          <a:xfrm flipV="1">
            <a:off x="295433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8472" name="Text Box 24"/>
          <p:cNvSpPr txBox="1">
            <a:spLocks noChangeArrowheads="1"/>
          </p:cNvSpPr>
          <p:nvPr/>
        </p:nvSpPr>
        <p:spPr bwMode="auto">
          <a:xfrm>
            <a:off x="285273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7542" name="Text Box 25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488474" name="Line 26"/>
          <p:cNvSpPr>
            <a:spLocks noChangeShapeType="1"/>
          </p:cNvSpPr>
          <p:nvPr/>
        </p:nvSpPr>
        <p:spPr bwMode="auto">
          <a:xfrm flipV="1">
            <a:off x="2435225" y="458152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8475" name="Text Box 27"/>
          <p:cNvSpPr txBox="1">
            <a:spLocks noChangeArrowheads="1"/>
          </p:cNvSpPr>
          <p:nvPr/>
        </p:nvSpPr>
        <p:spPr bwMode="auto">
          <a:xfrm>
            <a:off x="2333625" y="49625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107545" name="Text Box 28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8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88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71" grpId="0" animBg="1"/>
      <p:bldP spid="488472" grpId="0"/>
      <p:bldP spid="488474" grpId="0" animBg="1"/>
      <p:bldP spid="488475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20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10854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10855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10855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10855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10855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10855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558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108559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108560" name="Text Box 19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108561" name="Line 20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8562" name="Text Box 21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8563" name="Text Box 24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108564" name="Text Box 27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2693988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108566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CC0000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p:sp>
        <p:nvSpPr>
          <p:cNvPr id="108567" name="Line 32"/>
          <p:cNvSpPr>
            <a:spLocks noChangeShapeType="1"/>
          </p:cNvSpPr>
          <p:nvPr/>
        </p:nvSpPr>
        <p:spPr bwMode="auto">
          <a:xfrm flipV="1">
            <a:off x="2435225" y="458152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8568" name="Text Box 33"/>
          <p:cNvSpPr txBox="1">
            <a:spLocks noChangeArrowheads="1"/>
          </p:cNvSpPr>
          <p:nvPr/>
        </p:nvSpPr>
        <p:spPr bwMode="auto">
          <a:xfrm>
            <a:off x="2333625" y="49625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8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</a:rPr>
              <a:t>i  = 4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221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1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2181225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492563" name="Line 19"/>
          <p:cNvSpPr>
            <a:spLocks noChangeShapeType="1"/>
          </p:cNvSpPr>
          <p:nvPr/>
        </p:nvSpPr>
        <p:spPr bwMode="auto">
          <a:xfrm flipV="1">
            <a:off x="4589463" y="4567238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564" name="Text Box 20"/>
          <p:cNvSpPr txBox="1">
            <a:spLocks noChangeArrowheads="1"/>
          </p:cNvSpPr>
          <p:nvPr/>
        </p:nvSpPr>
        <p:spPr bwMode="auto">
          <a:xfrm>
            <a:off x="4487863" y="4948238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3803650" y="41386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237" name="Text Box 22"/>
          <p:cNvSpPr txBox="1">
            <a:spLocks noChangeArrowheads="1"/>
          </p:cNvSpPr>
          <p:nvPr/>
        </p:nvSpPr>
        <p:spPr bwMode="auto">
          <a:xfrm>
            <a:off x="3241675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238" name="Text Box 25"/>
          <p:cNvSpPr txBox="1">
            <a:spLocks noChangeArrowheads="1"/>
          </p:cNvSpPr>
          <p:nvPr/>
        </p:nvSpPr>
        <p:spPr bwMode="auto">
          <a:xfrm>
            <a:off x="2693988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492570" name="Text Box 26"/>
          <p:cNvSpPr txBox="1">
            <a:spLocks noChangeArrowheads="1"/>
          </p:cNvSpPr>
          <p:nvPr/>
        </p:nvSpPr>
        <p:spPr bwMode="auto">
          <a:xfrm>
            <a:off x="2286000" y="5454650"/>
            <a:ext cx="2265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The list is now sorted</a:t>
            </a:r>
          </a:p>
        </p:txBody>
      </p:sp>
      <p:sp>
        <p:nvSpPr>
          <p:cNvPr id="9240" name="Text Box 27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p:sp>
        <p:nvSpPr>
          <p:cNvPr id="492572" name="Line 28"/>
          <p:cNvSpPr>
            <a:spLocks noChangeShapeType="1"/>
          </p:cNvSpPr>
          <p:nvPr/>
        </p:nvSpPr>
        <p:spPr bwMode="auto">
          <a:xfrm flipV="1">
            <a:off x="2435225" y="458152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2573" name="Text Box 29"/>
          <p:cNvSpPr txBox="1">
            <a:spLocks noChangeArrowheads="1"/>
          </p:cNvSpPr>
          <p:nvPr/>
        </p:nvSpPr>
        <p:spPr bwMode="auto">
          <a:xfrm>
            <a:off x="2333625" y="496252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92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92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92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92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63" grpId="0" animBg="1"/>
      <p:bldP spid="492564" grpId="0"/>
      <p:bldP spid="492570" grpId="0"/>
      <p:bldP spid="492572" grpId="0" animBg="1"/>
      <p:bldP spid="49257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To sort a list of size n by using insertion sort, you need to perform (n </a:t>
            </a:r>
            <a:r>
              <a:rPr lang="en-IN" sz="2000">
                <a:solidFill>
                  <a:schemeClr val="accent2"/>
                </a:solidFill>
                <a:cs typeface="Arial" charset="0"/>
              </a:rPr>
              <a:t>– </a:t>
            </a: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1) passes.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Best Case Efficiency: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Best case occurs when the list is already sorted.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In this case, you will have to make only one comparison in each pass.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In n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–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1 passes, you will need to make n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–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1 comparisons.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The best case efficiency of insertion sort is of the order O(n).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Worst Case Efficiency: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Worst case occurs when the list is sorted in the reverse order.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In this case, you need to perform one comparison in the first pass, two comparisons in the second pass, three comparisons in the third pass, and n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–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1 comparisons in the (n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</a:rPr>
              <a:t>–</a:t>
            </a:r>
            <a:r>
              <a:rPr lang="en-IN"/>
              <a:t> 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1)</a:t>
            </a:r>
            <a:r>
              <a:rPr lang="en-IN" baseline="30000">
                <a:solidFill>
                  <a:schemeClr val="accent2"/>
                </a:solidFill>
                <a:cs typeface="Times New Roman" pitchFamily="18" charset="0"/>
              </a:rPr>
              <a:t>th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 pass.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The worst case efficiency of insertion sort is of the order O(n</a:t>
            </a:r>
            <a:r>
              <a:rPr lang="en-IN" baseline="30000">
                <a:solidFill>
                  <a:schemeClr val="accent2"/>
                </a:solidFill>
                <a:cs typeface="Times New Roman" pitchFamily="18" charset="0"/>
              </a:rPr>
              <a:t>2</a:t>
            </a: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).</a:t>
            </a:r>
            <a:endParaRPr lang="en-US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N" sz="2000" b="1">
                <a:solidFill>
                  <a:schemeClr val="bg1"/>
                </a:solidFill>
                <a:latin typeface="Tahoma" pitchFamily="34" charset="0"/>
              </a:rPr>
              <a:t>Determining the Efficiency of Insertion Sort Algorithm</a:t>
            </a:r>
            <a:endParaRPr lang="en-US" sz="2000" b="1">
              <a:solidFill>
                <a:schemeClr val="bg1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You have to search an element 13 in the given list.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3491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nimBg="1"/>
      <p:bldP spid="63498" grpId="0" animBg="1"/>
      <p:bldP spid="63499" grpId="0" animBg="1"/>
      <p:bldP spid="63500" grpId="0" animBg="1"/>
      <p:bldP spid="63501" grpId="0" animBg="1"/>
      <p:bldP spid="63507" grpId="0" animBg="1"/>
      <p:bldP spid="63508" grpId="0" animBg="1"/>
      <p:bldP spid="63513" grpId="0" animBg="1"/>
      <p:bldP spid="6351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D33EA19-80BB-4536-BE1E-4FB9B4A2EAA6}" type="slidenum">
              <a:rPr lang="en-US" smtClean="0"/>
              <a:pPr/>
              <a:t>120</a:t>
            </a:fld>
            <a:endParaRPr lang="en-US" smtClean="0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600" b="0" dirty="0">
                <a:effectLst/>
                <a:latin typeface="Tahoma" pitchFamily="34" charset="0"/>
              </a:rPr>
              <a:t>Dynamic Programming</a:t>
            </a:r>
          </a:p>
        </p:txBody>
      </p:sp>
      <p:sp>
        <p:nvSpPr>
          <p:cNvPr id="16388" name="Text Box 21"/>
          <p:cNvSpPr txBox="1">
            <a:spLocks noChangeArrowheads="1"/>
          </p:cNvSpPr>
          <p:nvPr/>
        </p:nvSpPr>
        <p:spPr bwMode="auto">
          <a:xfrm>
            <a:off x="990600" y="2209800"/>
            <a:ext cx="7086600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Bottom-Up Technique</a:t>
            </a:r>
            <a:r>
              <a:rPr lang="en-US" sz="2800" dirty="0"/>
              <a:t> in which the smallest sub-instances are </a:t>
            </a:r>
            <a:r>
              <a:rPr lang="en-US" sz="2800" b="1" i="1" dirty="0"/>
              <a:t>explicitly</a:t>
            </a:r>
            <a:r>
              <a:rPr lang="en-US" sz="2800" b="1" dirty="0"/>
              <a:t> </a:t>
            </a:r>
            <a:r>
              <a:rPr lang="en-US" sz="2800" dirty="0"/>
              <a:t>solved first and the results of these used to construct solutions to progressively larger sub-instances. </a:t>
            </a:r>
          </a:p>
          <a:p>
            <a:endParaRPr lang="en-US" sz="2800" b="1" dirty="0"/>
          </a:p>
          <a:p>
            <a:r>
              <a:rPr lang="en-US" sz="2800" b="1" dirty="0"/>
              <a:t>Example:</a:t>
            </a:r>
            <a:endParaRPr lang="en-US" sz="2800" dirty="0"/>
          </a:p>
          <a:p>
            <a:r>
              <a:rPr lang="en-US" sz="2800" dirty="0"/>
              <a:t>Fibonacci numbers computed by iteration.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Algorithm: </a:t>
            </a:r>
            <a:r>
              <a:rPr lang="en-US" sz="2400" dirty="0" err="1" smtClean="0">
                <a:solidFill>
                  <a:schemeClr val="accent2"/>
                </a:solidFill>
                <a:cs typeface="Times New Roman" pitchFamily="18" charset="0"/>
              </a:rPr>
              <a:t>Fibo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 (n)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If n = 1, return 0	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If n = 2, return 1</a:t>
            </a:r>
          </a:p>
          <a:p>
            <a:pPr marL="342900" indent="-342900">
              <a:spcBef>
                <a:spcPct val="2000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Return (</a:t>
            </a:r>
            <a:r>
              <a:rPr lang="en-US" sz="2400" dirty="0" err="1" smtClean="0">
                <a:solidFill>
                  <a:schemeClr val="accent2"/>
                </a:solidFill>
                <a:cs typeface="Times New Roman" pitchFamily="18" charset="0"/>
              </a:rPr>
              <a:t>Fibo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 (n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–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1) + </a:t>
            </a:r>
            <a:r>
              <a:rPr lang="en-US" sz="2400" dirty="0" err="1" smtClean="0">
                <a:solidFill>
                  <a:schemeClr val="accent2"/>
                </a:solidFill>
                <a:cs typeface="Times New Roman" pitchFamily="18" charset="0"/>
              </a:rPr>
              <a:t>Fibo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 (n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– 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2))</a:t>
            </a:r>
            <a:endParaRPr lang="en-IN" sz="2400" dirty="0" smtClean="0">
              <a:solidFill>
                <a:schemeClr val="accent2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fibbonacci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B489E-EC28-4EE5-98B5-1DDA22654B26}" type="slidenum">
              <a:rPr lang="en-US" smtClean="0"/>
              <a:pPr>
                <a:defRPr/>
              </a:pPr>
              <a:t>121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Greedy algorithms are used for optimization problems.</a:t>
            </a:r>
          </a:p>
          <a:p>
            <a:pPr eaLnBrk="1" hangingPunct="1"/>
            <a:r>
              <a:rPr lang="en-US" sz="2000" dirty="0" smtClean="0"/>
              <a:t>The greedy algorithms are sometimes also used to get an approximation for Hard optimization problems.</a:t>
            </a:r>
          </a:p>
          <a:p>
            <a:pPr eaLnBrk="1" hangingPunct="1"/>
            <a:endParaRPr lang="en-US" sz="2000" dirty="0" smtClean="0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0" dirty="0">
                <a:effectLst/>
                <a:latin typeface="Tahoma" pitchFamily="34" charset="0"/>
              </a:rPr>
              <a:t>Greedy Algorithms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5DDE09D-9845-4A34-92D5-ACBBAF3D03C0}" type="slidenum">
              <a:rPr lang="en-US" smtClean="0"/>
              <a:pPr/>
              <a:t>122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E2DE0E0-AAE6-469F-B728-7A0EC98928BF}" type="slidenum">
              <a:rPr lang="en-US" smtClean="0"/>
              <a:pPr/>
              <a:t>123</a:t>
            </a:fld>
            <a:endParaRPr lang="en-US" smtClean="0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dirty="0">
                <a:effectLst/>
                <a:latin typeface="Tahoma" pitchFamily="34" charset="0"/>
              </a:rPr>
              <a:t>Greedy Algorithms - Examples</a:t>
            </a:r>
          </a:p>
        </p:txBody>
      </p:sp>
      <p:sp>
        <p:nvSpPr>
          <p:cNvPr id="13316" name="Text Box 63"/>
          <p:cNvSpPr txBox="1">
            <a:spLocks noChangeArrowheads="1"/>
          </p:cNvSpPr>
          <p:nvPr/>
        </p:nvSpPr>
        <p:spPr bwMode="auto">
          <a:xfrm>
            <a:off x="685800" y="1828800"/>
            <a:ext cx="8153400" cy="2308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400" dirty="0">
                <a:latin typeface="Tahoma" pitchFamily="34" charset="0"/>
              </a:rPr>
              <a:t> Dijkstra's algorithm </a:t>
            </a:r>
          </a:p>
          <a:p>
            <a:pPr eaLnBrk="0" hangingPunct="0"/>
            <a:r>
              <a:rPr lang="en-US" sz="2400" dirty="0">
                <a:latin typeface="Tahoma" pitchFamily="34" charset="0"/>
              </a:rPr>
              <a:t>	(shortest path is weighted graphs)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Tahoma" pitchFamily="34" charset="0"/>
              </a:rPr>
              <a:t> Prim's algorithm, Kruskal's  </a:t>
            </a:r>
            <a:r>
              <a:rPr lang="en-US" sz="2400" dirty="0" smtClean="0">
                <a:latin typeface="Tahoma" pitchFamily="34" charset="0"/>
              </a:rPr>
              <a:t>algorithm </a:t>
            </a:r>
            <a:endParaRPr lang="en-US" sz="2400" dirty="0">
              <a:latin typeface="Tahoma" pitchFamily="34" charset="0"/>
            </a:endParaRPr>
          </a:p>
          <a:p>
            <a:pPr eaLnBrk="0" hangingPunct="0"/>
            <a:r>
              <a:rPr lang="en-US" sz="2400" dirty="0">
                <a:latin typeface="Tahoma" pitchFamily="34" charset="0"/>
              </a:rPr>
              <a:t>(minimal spanning tree in weighted graphs)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Tahoma" pitchFamily="34" charset="0"/>
              </a:rPr>
              <a:t> Coin exchange problem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Tahoma" pitchFamily="34" charset="0"/>
              </a:rPr>
              <a:t> Huffman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http://www.geeksforgeeks.org</a:t>
            </a:r>
          </a:p>
          <a:p>
            <a:r>
              <a:rPr lang="en-US" dirty="0" smtClean="0"/>
              <a:t>https://www.hackerrank.com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B489E-EC28-4EE5-98B5-1DDA22654B26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Determine the index of the middlemost element in the list: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Mid = (Lower bound + Upper bound)/2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       = (0 + 8)/2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       = 4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219200" y="762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3492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3494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3495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3496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3497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3498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3499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1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3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3504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3505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3506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3507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3508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9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0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3511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3512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3513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3514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5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16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3517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3518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3519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3738563" y="4992688"/>
            <a:ext cx="1644650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Middle element</a:t>
            </a:r>
          </a:p>
        </p:txBody>
      </p:sp>
      <p:sp>
        <p:nvSpPr>
          <p:cNvPr id="64544" name="Line 32"/>
          <p:cNvSpPr>
            <a:spLocks noChangeShapeType="1"/>
          </p:cNvSpPr>
          <p:nvPr/>
        </p:nvSpPr>
        <p:spPr bwMode="auto">
          <a:xfrm flipV="1">
            <a:off x="456088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1724025" y="4992688"/>
            <a:ext cx="1457325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Lower bound</a:t>
            </a:r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 flipV="1">
            <a:off x="242728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5929313" y="4992688"/>
            <a:ext cx="143986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Upper bound</a:t>
            </a:r>
          </a:p>
        </p:txBody>
      </p:sp>
      <p:sp>
        <p:nvSpPr>
          <p:cNvPr id="64548" name="Line 36"/>
          <p:cNvSpPr>
            <a:spLocks noChangeShapeType="1"/>
          </p:cNvSpPr>
          <p:nvPr/>
        </p:nvSpPr>
        <p:spPr bwMode="auto">
          <a:xfrm flipV="1">
            <a:off x="663733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4" grpId="0" animBg="1"/>
      <p:bldP spid="64546" grpId="0" animBg="1"/>
      <p:bldP spid="645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13 is not equal to the middle element, therefore, again divide the list into two halves: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Mid = (Lower bound + Upper bound)/2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       = (0 + 3)/2</a:t>
            </a:r>
          </a:p>
          <a:p>
            <a:pPr marL="741363" lvl="1" indent="-284163">
              <a:lnSpc>
                <a:spcPct val="100000"/>
              </a:lnSpc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	       = 1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4516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4518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4519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4521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4522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4523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5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7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4528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4529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4530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4531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4532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3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4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4535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4536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4537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4538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9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0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4541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4542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4543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3738563" y="5535613"/>
            <a:ext cx="1644650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Middle element</a:t>
            </a:r>
          </a:p>
        </p:txBody>
      </p:sp>
      <p:sp>
        <p:nvSpPr>
          <p:cNvPr id="65568" name="Line 32"/>
          <p:cNvSpPr>
            <a:spLocks noChangeShapeType="1"/>
          </p:cNvSpPr>
          <p:nvPr/>
        </p:nvSpPr>
        <p:spPr bwMode="auto">
          <a:xfrm flipV="1">
            <a:off x="4560888" y="4646613"/>
            <a:ext cx="1587" cy="844550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546" name="Text Box 33"/>
          <p:cNvSpPr txBox="1">
            <a:spLocks noChangeArrowheads="1"/>
          </p:cNvSpPr>
          <p:nvPr/>
        </p:nvSpPr>
        <p:spPr bwMode="auto">
          <a:xfrm>
            <a:off x="1296988" y="4992688"/>
            <a:ext cx="1457325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Lower bound</a:t>
            </a:r>
          </a:p>
        </p:txBody>
      </p:sp>
      <p:sp>
        <p:nvSpPr>
          <p:cNvPr id="64547" name="Line 34"/>
          <p:cNvSpPr>
            <a:spLocks noChangeShapeType="1"/>
          </p:cNvSpPr>
          <p:nvPr/>
        </p:nvSpPr>
        <p:spPr bwMode="auto">
          <a:xfrm flipV="1">
            <a:off x="242728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5929313" y="4992688"/>
            <a:ext cx="143986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Upper bound</a:t>
            </a:r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 flipV="1">
            <a:off x="663733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73" name="Text Box 37"/>
          <p:cNvSpPr txBox="1">
            <a:spLocks noChangeArrowheads="1"/>
          </p:cNvSpPr>
          <p:nvPr/>
        </p:nvSpPr>
        <p:spPr bwMode="auto">
          <a:xfrm>
            <a:off x="3360738" y="4992688"/>
            <a:ext cx="143986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Upper bound</a:t>
            </a:r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 flipV="1">
            <a:off x="4068763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2062163" y="5530850"/>
            <a:ext cx="16446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Middle element</a:t>
            </a:r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 flipV="1">
            <a:off x="2905125" y="4646613"/>
            <a:ext cx="1588" cy="8413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8" grpId="0" animBg="1"/>
      <p:bldP spid="65572" grpId="0" animBg="1"/>
      <p:bldP spid="65574" grpId="0" animBg="1"/>
      <p:bldP spid="655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13 is equal to middle element.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Element found at index 1.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5540" name="AutoShape 3"/>
          <p:cNvSpPr>
            <a:spLocks noChangeArrowheads="1"/>
          </p:cNvSpPr>
          <p:nvPr/>
        </p:nvSpPr>
        <p:spPr bwMode="auto">
          <a:xfrm>
            <a:off x="2133600" y="4102100"/>
            <a:ext cx="4800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544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5545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5546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47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8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9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0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1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65552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17</a:t>
            </a:r>
          </a:p>
        </p:txBody>
      </p:sp>
      <p:sp>
        <p:nvSpPr>
          <p:cNvPr id="65553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65554" name="Text Box 17"/>
          <p:cNvSpPr txBox="1">
            <a:spLocks noChangeArrowheads="1"/>
          </p:cNvSpPr>
          <p:nvPr/>
        </p:nvSpPr>
        <p:spPr bwMode="auto">
          <a:xfrm>
            <a:off x="22098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65555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65556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7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8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29</a:t>
            </a:r>
          </a:p>
        </p:txBody>
      </p:sp>
      <p:sp>
        <p:nvSpPr>
          <p:cNvPr id="65559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39</a:t>
            </a:r>
          </a:p>
        </p:txBody>
      </p:sp>
      <p:sp>
        <p:nvSpPr>
          <p:cNvPr id="65560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5561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5562" name="Line 25"/>
          <p:cNvSpPr>
            <a:spLocks noChangeShapeType="1"/>
          </p:cNvSpPr>
          <p:nvPr/>
        </p:nvSpPr>
        <p:spPr bwMode="auto">
          <a:xfrm>
            <a:off x="58674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3" name="Line 26"/>
          <p:cNvSpPr>
            <a:spLocks noChangeShapeType="1"/>
          </p:cNvSpPr>
          <p:nvPr/>
        </p:nvSpPr>
        <p:spPr bwMode="auto">
          <a:xfrm>
            <a:off x="6400800" y="41005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64" name="Text Box 27"/>
          <p:cNvSpPr txBox="1">
            <a:spLocks noChangeArrowheads="1"/>
          </p:cNvSpPr>
          <p:nvPr/>
        </p:nvSpPr>
        <p:spPr bwMode="auto">
          <a:xfrm>
            <a:off x="590073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65565" name="Text Box 28"/>
          <p:cNvSpPr txBox="1">
            <a:spLocks noChangeArrowheads="1"/>
          </p:cNvSpPr>
          <p:nvPr/>
        </p:nvSpPr>
        <p:spPr bwMode="auto">
          <a:xfrm>
            <a:off x="6415088" y="41767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47</a:t>
            </a:r>
          </a:p>
        </p:txBody>
      </p:sp>
      <p:sp>
        <p:nvSpPr>
          <p:cNvPr id="65566" name="Text Box 29"/>
          <p:cNvSpPr txBox="1">
            <a:spLocks noChangeArrowheads="1"/>
          </p:cNvSpPr>
          <p:nvPr/>
        </p:nvSpPr>
        <p:spPr bwMode="auto">
          <a:xfrm>
            <a:off x="60007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5567" name="Text Box 30"/>
          <p:cNvSpPr txBox="1">
            <a:spLocks noChangeArrowheads="1"/>
          </p:cNvSpPr>
          <p:nvPr/>
        </p:nvSpPr>
        <p:spPr bwMode="auto">
          <a:xfrm>
            <a:off x="6472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66591" name="Text Box 31"/>
          <p:cNvSpPr txBox="1">
            <a:spLocks noChangeArrowheads="1"/>
          </p:cNvSpPr>
          <p:nvPr/>
        </p:nvSpPr>
        <p:spPr bwMode="auto">
          <a:xfrm>
            <a:off x="1296988" y="4992688"/>
            <a:ext cx="1457325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Lower bound</a:t>
            </a:r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 flipV="1">
            <a:off x="2427288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3360738" y="4992688"/>
            <a:ext cx="143986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Upper bound</a:t>
            </a:r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 flipV="1">
            <a:off x="4068763" y="4646613"/>
            <a:ext cx="1587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72" name="Text Box 35"/>
          <p:cNvSpPr txBox="1">
            <a:spLocks noChangeArrowheads="1"/>
          </p:cNvSpPr>
          <p:nvPr/>
        </p:nvSpPr>
        <p:spPr bwMode="auto">
          <a:xfrm>
            <a:off x="2062163" y="5530850"/>
            <a:ext cx="1643062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Element found </a:t>
            </a:r>
          </a:p>
        </p:txBody>
      </p:sp>
      <p:sp>
        <p:nvSpPr>
          <p:cNvPr id="65573" name="Line 36"/>
          <p:cNvSpPr>
            <a:spLocks noChangeShapeType="1"/>
          </p:cNvSpPr>
          <p:nvPr/>
        </p:nvSpPr>
        <p:spPr bwMode="auto">
          <a:xfrm flipV="1">
            <a:off x="2905125" y="4646613"/>
            <a:ext cx="1588" cy="8413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665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66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2" grpId="0" animBg="1"/>
      <p:bldP spid="665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Write an algorithm to implement binary search algorithm.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Accept the element to be searched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Set lowerbound = 0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Set upperbound = n – 1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Set mid = (lowerbound + upperbound)/2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If arr[mid] = desired element: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</a:rPr>
              <a:t>Display “Found”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</a:rPr>
              <a:t>Go to step 10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If desired element &lt; arr[mid]: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</a:rPr>
              <a:t>Set upperbound = mid – 1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4478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7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7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7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7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7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>
                <a:solidFill>
                  <a:srgbClr val="333399"/>
                </a:solidFill>
              </a:rPr>
              <a:t>If desired element &gt; arr[mid]: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>
                <a:solidFill>
                  <a:srgbClr val="333399"/>
                </a:solidFill>
              </a:rPr>
              <a:t>Set lowerbound = mid + 1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>
                <a:solidFill>
                  <a:srgbClr val="333399"/>
                </a:solidFill>
              </a:rPr>
              <a:t>If lowerbound &lt;= upperbound:</a:t>
            </a:r>
          </a:p>
          <a:p>
            <a:pPr marL="1255713" lvl="2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AutoNum type="alphaL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>
                <a:solidFill>
                  <a:srgbClr val="333399"/>
                </a:solidFill>
              </a:rPr>
              <a:t>Go to step 4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>
                <a:solidFill>
                  <a:srgbClr val="333399"/>
                </a:solidFill>
              </a:rPr>
              <a:t>Display “Not Found”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AutoNum type="arabicPeriod"/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>
                <a:solidFill>
                  <a:srgbClr val="333399"/>
                </a:solidFill>
              </a:rPr>
              <a:t>Exit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Binary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6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6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binary search, with every step, the search area is reduced to half.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best case scenario, the element to be search is found at the middlemost position of the list: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number of comparisons in this case is 1.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worst case scenario, the element is not found in the list: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After the first bisection, the search space is reduced to n/2 elements, where n is the number of elements in the original list.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After the second bisection, the search space is reduced to n/4 elements, that is, n/2</a:t>
            </a:r>
            <a:r>
              <a:rPr lang="en-GB" baseline="60000">
                <a:solidFill>
                  <a:srgbClr val="333399"/>
                </a:solidFill>
                <a:cs typeface="Times New Roman" pitchFamily="18" charset="0"/>
              </a:rPr>
              <a:t>2</a:t>
            </a:r>
            <a:r>
              <a:rPr lang="en-GB" baseline="300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elements.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After i</a:t>
            </a:r>
            <a:r>
              <a:rPr lang="en-GB" baseline="60000">
                <a:solidFill>
                  <a:srgbClr val="333399"/>
                </a:solidFill>
                <a:cs typeface="Times New Roman" pitchFamily="18" charset="0"/>
              </a:rPr>
              <a:t>th</a:t>
            </a: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 bisections, the number of comparisons would be n/2</a:t>
            </a:r>
            <a:r>
              <a:rPr lang="en-GB" baseline="60000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baseline="300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elements.</a:t>
            </a:r>
          </a:p>
        </p:txBody>
      </p:sp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Determining the Efficiency of 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Quick sort algorithm: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Is one of the most efficient sorting algorithms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Is based on the divide and conquer approach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Successively divides the problem into smaller parts until the problems become so small that they can be directly solved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Sorting Data by Using Quick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530725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Brute Force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Divide and Conquer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Decrease and Conquer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Dynamic Programming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Greedy Algorithms</a:t>
            </a:r>
          </a:p>
          <a:p>
            <a:pPr eaLnBrk="1" hangingPunct="1">
              <a:buClr>
                <a:schemeClr val="hlink"/>
              </a:buClr>
              <a:buNone/>
            </a:pPr>
            <a:endParaRPr lang="en-US" sz="3200" dirty="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2F667F-560A-4CA6-BFD1-DE4949601DA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Tahoma" pitchFamily="34" charset="0"/>
              </a:rPr>
              <a:t>Algorithm Design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497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quick sort algorithm, you: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Select an element from the list called as pivot.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Partition the list into two parts such that:</a:t>
            </a:r>
          </a:p>
          <a:p>
            <a:pPr marL="1196975" lvl="2" indent="-282575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All the elements towards the left end of the list are smaller than the pivot.</a:t>
            </a:r>
          </a:p>
          <a:p>
            <a:pPr marL="1196975" lvl="2" indent="-282575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buFont typeface="Arial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All the elements towards the right end of the list are greater than the pivot.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Store the pivot at its correct position between the two parts of the list.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You repeat this process for each of the two sublists created after partitioning.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This process continues until one element is left in each sublist.</a:t>
            </a: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To understand the implementation of quick sort algorithm, consider an unsorted list of numbers stored in an array. 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54" grpId="0" animBg="1"/>
      <p:bldP spid="6155" grpId="0" animBg="1"/>
      <p:bldP spid="6156" grpId="0" animBg="1"/>
      <p:bldP spid="6157" grpId="0" animBg="1"/>
      <p:bldP spid="6163" grpId="0" animBg="1"/>
      <p:bldP spid="6164" grpId="0" animBg="1"/>
      <p:bldP spid="61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Let us sort this unsorted list.</a:t>
            </a:r>
          </a:p>
        </p:txBody>
      </p:sp>
      <p:sp>
        <p:nvSpPr>
          <p:cNvPr id="6147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6163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8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6169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6171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6172" name="Text Box 27"/>
          <p:cNvSpPr txBox="1">
            <a:spLocks noChangeArrowheads="1"/>
          </p:cNvSpPr>
          <p:nvPr/>
        </p:nvSpPr>
        <p:spPr bwMode="auto">
          <a:xfrm>
            <a:off x="9906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Select a Pivot.</a:t>
            </a:r>
          </a:p>
        </p:txBody>
      </p:sp>
      <p:sp>
        <p:nvSpPr>
          <p:cNvPr id="7171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7193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194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3213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0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7198" name="Text Box 29"/>
          <p:cNvSpPr txBox="1">
            <a:spLocks noChangeArrowheads="1"/>
          </p:cNvSpPr>
          <p:nvPr/>
        </p:nvSpPr>
        <p:spPr bwMode="auto">
          <a:xfrm>
            <a:off x="762000" y="762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the left end of the list (at index 1).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Move in the left to right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greater than the pivot value. </a:t>
            </a:r>
          </a:p>
        </p:txBody>
      </p:sp>
      <p:sp>
        <p:nvSpPr>
          <p:cNvPr id="8195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8215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20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2895600" y="3443288"/>
            <a:ext cx="2133600" cy="15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133725" y="3019425"/>
            <a:ext cx="1830388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Greater element</a:t>
            </a:r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V="1">
            <a:off x="2895600" y="4570413"/>
            <a:ext cx="4763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2365375" y="5302250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8226" name="Text Box 33"/>
          <p:cNvSpPr txBox="1">
            <a:spLocks noChangeArrowheads="1"/>
          </p:cNvSpPr>
          <p:nvPr/>
        </p:nvSpPr>
        <p:spPr bwMode="auto">
          <a:xfrm>
            <a:off x="8382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5" grpId="0" animBg="1"/>
      <p:bldP spid="9245" grpId="1" animBg="1"/>
      <p:bldP spid="92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the right end of the list.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Move in the right to left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smaller than or equal to the pivot value. </a:t>
            </a:r>
          </a:p>
        </p:txBody>
      </p:sp>
      <p:sp>
        <p:nvSpPr>
          <p:cNvPr id="9219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Line 11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9234" name="Line 17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Text Box 19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9" name="Text Box 22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H="1">
            <a:off x="6475413" y="3352800"/>
            <a:ext cx="2670175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6931025" y="2986088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Smaller element</a:t>
            </a:r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4584700" y="4572000"/>
            <a:ext cx="1588" cy="711200"/>
          </a:xfrm>
          <a:custGeom>
            <a:avLst/>
            <a:gdLst>
              <a:gd name="T0" fmla="*/ 1 w 1"/>
              <a:gd name="T1" fmla="*/ 448 h 448"/>
              <a:gd name="T2" fmla="*/ 0 w 1"/>
              <a:gd name="T3" fmla="*/ 0 h 448"/>
              <a:gd name="T4" fmla="*/ 0 60000 65536"/>
              <a:gd name="T5" fmla="*/ 0 60000 65536"/>
              <a:gd name="T6" fmla="*/ 0 w 1"/>
              <a:gd name="T7" fmla="*/ 0 h 448"/>
              <a:gd name="T8" fmla="*/ 1 w 1"/>
              <a:gd name="T9" fmla="*/ 448 h 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8">
                <a:moveTo>
                  <a:pt x="1" y="448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048125" y="5302250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9906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9249" name="Line 32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0" name="Text Box 33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9251" name="Line 34"/>
          <p:cNvSpPr>
            <a:spLocks noChangeShapeType="1"/>
          </p:cNvSpPr>
          <p:nvPr/>
        </p:nvSpPr>
        <p:spPr bwMode="auto">
          <a:xfrm flipV="1">
            <a:off x="2895600" y="4570413"/>
            <a:ext cx="4763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52" name="Text Box 35"/>
          <p:cNvSpPr txBox="1">
            <a:spLocks noChangeArrowheads="1"/>
          </p:cNvSpPr>
          <p:nvPr/>
        </p:nvSpPr>
        <p:spPr bwMode="auto">
          <a:xfrm>
            <a:off x="2365375" y="5302250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">
                                      <p:cBhvr>
                                        <p:cTn id="17" dur="500" fill="hold"/>
                                        <p:tgtEl>
                                          <p:spTgt spid="10266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">
                                      <p:cBhvr>
                                        <p:cTn id="27" dur="500" fill="hold"/>
                                        <p:tgtEl>
                                          <p:spTgt spid="1026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6" grpId="1" animBg="1"/>
      <p:bldP spid="10266" grpId="2" animBg="1"/>
      <p:bldP spid="102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Interchange the greater value with smaller value.</a:t>
            </a:r>
          </a:p>
        </p:txBody>
      </p:sp>
      <p:sp>
        <p:nvSpPr>
          <p:cNvPr id="10243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0259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0263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266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69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 flipV="1">
            <a:off x="2895600" y="4570413"/>
            <a:ext cx="4763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71" name="Text Box 30"/>
          <p:cNvSpPr txBox="1">
            <a:spLocks noChangeArrowheads="1"/>
          </p:cNvSpPr>
          <p:nvPr/>
        </p:nvSpPr>
        <p:spPr bwMode="auto">
          <a:xfrm>
            <a:off x="2365375" y="5302250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10272" name="Text Box 31"/>
          <p:cNvSpPr txBox="1">
            <a:spLocks noChangeArrowheads="1"/>
          </p:cNvSpPr>
          <p:nvPr/>
        </p:nvSpPr>
        <p:spPr bwMode="auto">
          <a:xfrm>
            <a:off x="4048125" y="5302250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26670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26670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 flipV="1">
            <a:off x="26670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V="1">
            <a:off x="32004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42672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42672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 flipV="1">
            <a:off x="42672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 flipV="1">
            <a:off x="48006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3429000" y="3357563"/>
            <a:ext cx="790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CC0000"/>
                </a:solidFill>
              </a:rPr>
              <a:t>Swap</a:t>
            </a:r>
          </a:p>
        </p:txBody>
      </p:sp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4343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2695575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0284" name="Text Box 43"/>
          <p:cNvSpPr txBox="1">
            <a:spLocks noChangeArrowheads="1"/>
          </p:cNvSpPr>
          <p:nvPr/>
        </p:nvSpPr>
        <p:spPr bwMode="auto">
          <a:xfrm>
            <a:off x="10668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10285" name="Freeform 44"/>
          <p:cNvSpPr>
            <a:spLocks/>
          </p:cNvSpPr>
          <p:nvPr/>
        </p:nvSpPr>
        <p:spPr bwMode="auto">
          <a:xfrm>
            <a:off x="4584700" y="4572000"/>
            <a:ext cx="1588" cy="711200"/>
          </a:xfrm>
          <a:custGeom>
            <a:avLst/>
            <a:gdLst>
              <a:gd name="T0" fmla="*/ 1 w 1"/>
              <a:gd name="T1" fmla="*/ 448 h 448"/>
              <a:gd name="T2" fmla="*/ 0 w 1"/>
              <a:gd name="T3" fmla="*/ 0 h 448"/>
              <a:gd name="T4" fmla="*/ 0 60000 65536"/>
              <a:gd name="T5" fmla="*/ 0 60000 65536"/>
              <a:gd name="T6" fmla="*/ 0 w 1"/>
              <a:gd name="T7" fmla="*/ 0 h 448"/>
              <a:gd name="T8" fmla="*/ 1 w 1"/>
              <a:gd name="T9" fmla="*/ 448 h 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48">
                <a:moveTo>
                  <a:pt x="1" y="448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6" grpId="0" animBg="1"/>
      <p:bldP spid="11297" grpId="0" animBg="1"/>
      <p:bldP spid="11298" grpId="0" animBg="1"/>
      <p:bldP spid="11299" grpId="0" animBg="1"/>
      <p:bldP spid="11300" grpId="0" animBg="1"/>
      <p:bldP spid="11301" grpId="0" animBg="1"/>
      <p:bldP spid="11302" grpId="0" animBg="1"/>
      <p:bldP spid="113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Continue the search for an element greater than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arr[2] and move in the left to right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greater than the pivot value.</a:t>
            </a:r>
          </a:p>
        </p:txBody>
      </p:sp>
      <p:sp>
        <p:nvSpPr>
          <p:cNvPr id="11267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273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5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92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3505200" y="3505200"/>
            <a:ext cx="1524000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3498850" y="3138488"/>
            <a:ext cx="1835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Greater element</a:t>
            </a:r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V="1">
            <a:off x="3465513" y="4570413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2935288" y="5302250"/>
            <a:ext cx="15001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V="1">
            <a:off x="3505200" y="3503613"/>
            <a:ext cx="1588" cy="5222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11430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7" grpId="0" animBg="1"/>
      <p:bldP spid="12317" grpId="1" animBg="1"/>
      <p:bldP spid="12319" grpId="0" animBg="1"/>
      <p:bldP spid="12321" grpId="0" animBg="1"/>
      <p:bldP spid="123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421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Continue the search for an element smaller than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Start from arr[3] and move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right to left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smaller than or equal to the pivot value. </a:t>
            </a:r>
          </a:p>
        </p:txBody>
      </p:sp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2306" name="Line 17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Text Box 22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2312" name="Text Box 23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313" name="Text Box 24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 flipH="1">
            <a:off x="5942013" y="3352800"/>
            <a:ext cx="1374775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6784975" y="2986088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Smaller element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V="1">
            <a:off x="2895600" y="4570413"/>
            <a:ext cx="1588" cy="1069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2136775" y="5683250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V="1">
            <a:off x="4038600" y="3351213"/>
            <a:ext cx="1588" cy="6746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33"/>
          <p:cNvSpPr>
            <a:spLocks noChangeShapeType="1"/>
          </p:cNvSpPr>
          <p:nvPr/>
        </p:nvSpPr>
        <p:spPr bwMode="auto">
          <a:xfrm flipV="1">
            <a:off x="3465513" y="4570413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Text Box 34"/>
          <p:cNvSpPr txBox="1">
            <a:spLocks noChangeArrowheads="1"/>
          </p:cNvSpPr>
          <p:nvPr/>
        </p:nvSpPr>
        <p:spPr bwMode="auto">
          <a:xfrm>
            <a:off x="2935288" y="5302250"/>
            <a:ext cx="15001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12324" name="Text Box 35"/>
          <p:cNvSpPr txBox="1">
            <a:spLocks noChangeArrowheads="1"/>
          </p:cNvSpPr>
          <p:nvPr/>
        </p:nvSpPr>
        <p:spPr bwMode="auto">
          <a:xfrm>
            <a:off x="12954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12325" name="Text Box 36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85 -3.69942 -6 L -0.35885 -3.69942 -6">
                                      <p:cBhvr>
                                        <p:cTn id="17" dur="500" fill="hold"/>
                                        <p:tgtEl>
                                          <p:spTgt spid="13340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99 -2.89017 -6 L -0.43299 -2.89017 -6">
                                      <p:cBhvr>
                                        <p:cTn id="30" dur="500" fill="hold"/>
                                        <p:tgtEl>
                                          <p:spTgt spid="13341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  <p:bldP spid="13340" grpId="1" animBg="1"/>
      <p:bldP spid="13340" grpId="2" animBg="1"/>
      <p:bldP spid="13342" grpId="0" animBg="1"/>
      <p:bldP spid="13344" grpId="0" animBg="1"/>
      <p:bldP spid="1334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4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smaller value is on the left hand side of the greater value.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Values remain same.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321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340" name="Line 27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>
            <a:off x="26670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>
            <a:off x="26670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V="1">
            <a:off x="26670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 flipV="1">
            <a:off x="32004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32004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32004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32004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V="1">
            <a:off x="3733800" y="4037013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50" name="Line 37"/>
          <p:cNvSpPr>
            <a:spLocks noChangeShapeType="1"/>
          </p:cNvSpPr>
          <p:nvPr/>
        </p:nvSpPr>
        <p:spPr bwMode="auto">
          <a:xfrm flipV="1">
            <a:off x="2895600" y="4570413"/>
            <a:ext cx="1588" cy="1069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1" name="Text Box 38"/>
          <p:cNvSpPr txBox="1">
            <a:spLocks noChangeArrowheads="1"/>
          </p:cNvSpPr>
          <p:nvPr/>
        </p:nvSpPr>
        <p:spPr bwMode="auto">
          <a:xfrm>
            <a:off x="2136775" y="5683250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13352" name="Line 39"/>
          <p:cNvSpPr>
            <a:spLocks noChangeShapeType="1"/>
          </p:cNvSpPr>
          <p:nvPr/>
        </p:nvSpPr>
        <p:spPr bwMode="auto">
          <a:xfrm flipV="1">
            <a:off x="3465513" y="4570413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53" name="Text Box 40"/>
          <p:cNvSpPr txBox="1">
            <a:spLocks noChangeArrowheads="1"/>
          </p:cNvSpPr>
          <p:nvPr/>
        </p:nvSpPr>
        <p:spPr bwMode="auto">
          <a:xfrm>
            <a:off x="2935288" y="5302250"/>
            <a:ext cx="15001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13354" name="Text Box 41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0.25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fill="hold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fill="hold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fill="hold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 fill="hold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 fill="hold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 fill="hold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 fill="hold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 fill="hold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 fill="hold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 fill="hold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 fill="hold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1" grpId="0" animBg="1"/>
      <p:bldP spid="143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b="1" dirty="0" smtClean="0"/>
              <a:t>Brute force</a:t>
            </a:r>
            <a:r>
              <a:rPr lang="en-US" sz="2000" dirty="0" smtClean="0"/>
              <a:t> is a straightforward approach to solve a problem based on the problem’s statement and definitions of the concepts involved. </a:t>
            </a:r>
          </a:p>
          <a:p>
            <a:pPr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dirty="0" smtClean="0"/>
              <a:t>It is considered as one of the easiest approach to apply and is useful for solving small–size instances of a problem.</a:t>
            </a:r>
          </a:p>
          <a:p>
            <a:pPr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000" b="1" dirty="0" smtClean="0"/>
              <a:t>Examples:</a:t>
            </a:r>
          </a:p>
          <a:p>
            <a:pPr lvl="1"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1800" dirty="0" smtClean="0"/>
              <a:t>Sequential search</a:t>
            </a:r>
          </a:p>
          <a:p>
            <a:pPr lvl="1" eaLnBrk="1" hangingPunct="1"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1800" dirty="0" smtClean="0"/>
              <a:t>selection sort, bubble sort</a:t>
            </a:r>
            <a:endParaRPr lang="en-US" sz="2400" b="1" dirty="0" smtClean="0">
              <a:latin typeface="Tahoma" pitchFamily="34" charset="0"/>
            </a:endParaRP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C026BB7-97F4-4580-91F8-6AF24066CE2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+mn-ea"/>
                <a:cs typeface="+mn-cs"/>
              </a:rPr>
              <a:t>Brute</a:t>
            </a:r>
            <a:r>
              <a:rPr lang="en-US" sz="3200" b="0" dirty="0">
                <a:effectLst/>
                <a:latin typeface="Tahoma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  <a:ea typeface="+mn-ea"/>
                <a:cs typeface="+mn-cs"/>
              </a:rPr>
              <a:t>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List is now partitioned into two sublists.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List 1 contains all values less than or equal to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List 2 contains all the values greater than the pivot.</a:t>
            </a: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2133600" y="4025900"/>
            <a:ext cx="4267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276600" y="37353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7447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113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3449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811588" y="37353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2667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3200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7338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2672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692400" y="41163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2766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810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3434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8006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53340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826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3340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5867400" y="40259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5867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9482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4117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94518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V="1">
            <a:off x="243840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13836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>
            <a:off x="2273300" y="4008438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2349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9591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</a:t>
            </a:r>
            <a:r>
              <a:rPr lang="en-GB" sz="1600" b="1">
                <a:solidFill>
                  <a:srgbClr val="0000FF"/>
                </a:solidFill>
              </a:rPr>
              <a:t> </a:t>
            </a:r>
            <a:r>
              <a:rPr lang="en-GB" sz="1600" b="1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5394" name="AutoShape 34"/>
          <p:cNvSpPr>
            <a:spLocks noChangeArrowheads="1"/>
          </p:cNvSpPr>
          <p:nvPr/>
        </p:nvSpPr>
        <p:spPr bwMode="auto">
          <a:xfrm>
            <a:off x="4559300" y="4008438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57023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1849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66929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72263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51689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1525588" y="4130675"/>
            <a:ext cx="45243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30368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25034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217170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5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9" grpId="0" animBg="1"/>
      <p:bldP spid="15370" grpId="0" animBg="1"/>
      <p:bldP spid="15371" grpId="0" animBg="1"/>
      <p:bldP spid="15372" grpId="0" animBg="1"/>
      <p:bldP spid="15377" grpId="0" animBg="1"/>
      <p:bldP spid="15378" grpId="0" animBg="1"/>
      <p:bldP spid="15381" grpId="0" animBg="1"/>
      <p:bldP spid="15386" grpId="0" animBg="1"/>
      <p:bldP spid="15388" grpId="0" animBg="1"/>
      <p:bldP spid="15389" grpId="0" animBg="1"/>
      <p:bldP spid="15394" grpId="0" animBg="1"/>
      <p:bldP spid="15401" grpId="0" animBg="1"/>
      <p:bldP spid="15402" grpId="0" animBg="1"/>
      <p:bldP spid="15403" grpId="0" animBg="1"/>
      <p:bldP spid="15404" grpId="0" animBg="1"/>
      <p:bldP spid="154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Replace the pivot value with the last element of List 1.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pivot value, 28 is now placed at its correct position in the list.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5365" name="AutoShape 4"/>
          <p:cNvSpPr>
            <a:spLocks noChangeArrowheads="1"/>
          </p:cNvSpPr>
          <p:nvPr/>
        </p:nvSpPr>
        <p:spPr bwMode="auto">
          <a:xfrm>
            <a:off x="2273300" y="4005263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9591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18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Line 19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2286000" y="4010025"/>
            <a:ext cx="1295400" cy="5334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895600" y="4024313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490788" y="3357563"/>
            <a:ext cx="790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CC0000"/>
                </a:solidFill>
              </a:rPr>
              <a:t>Swap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9718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30368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25034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5391" name="Text Box 30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392" name="Text Box 31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393" name="Text Box 32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2349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nimBg="1"/>
      <p:bldP spid="16404" grpId="1" animBg="1"/>
      <p:bldP spid="16405" grpId="0" animBg="1"/>
      <p:bldP spid="1640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Truncate the last element, that is, pivot from List 1.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14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403" name="Text Box 18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6405" name="Text Box 20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7430" name="AutoShape 22"/>
          <p:cNvSpPr>
            <a:spLocks noChangeArrowheads="1"/>
          </p:cNvSpPr>
          <p:nvPr/>
        </p:nvSpPr>
        <p:spPr bwMode="auto">
          <a:xfrm>
            <a:off x="2273300" y="4005263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30368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25034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29718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39" name="AutoShape 31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 animBg="1"/>
      <p:bldP spid="17431" grpId="0" animBg="1"/>
      <p:bldP spid="17437" grpId="0" animBg="1"/>
      <p:bldP spid="174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List 1 has only one element.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Therefore, no sorting required.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Line 16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AutoShape 19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Text Box 20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30" name="Text Box 21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Sort the second list, List 2. 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438" name="AutoShape 5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13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AutoShape 16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452" name="Text Box 19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453" name="Text Box 20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454" name="Text Box 21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Select a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pivot in this case will be arr[2], that is, 46.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12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AutoShape 16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9476" name="Text Box 19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19479" name="Text Box 22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480" name="Text Box 23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9482" name="Text Box 25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19487" name="Text Box 30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19488" name="Text Box 31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AutoShape 15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0498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0499" name="Text Box 18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Text Box 20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the left end of the list (at index 3).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Move in the left to right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greater than the pivot value.</a:t>
            </a:r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448300" y="3186113"/>
            <a:ext cx="1524000" cy="15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5251450" y="2833688"/>
            <a:ext cx="1835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Greater element</a:t>
            </a:r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 flipV="1">
            <a:off x="5443538" y="3184525"/>
            <a:ext cx="1587" cy="8270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Freeform 25"/>
          <p:cNvSpPr>
            <a:spLocks/>
          </p:cNvSpPr>
          <p:nvPr/>
        </p:nvSpPr>
        <p:spPr bwMode="auto">
          <a:xfrm>
            <a:off x="5903913" y="4543425"/>
            <a:ext cx="3175" cy="666750"/>
          </a:xfrm>
          <a:custGeom>
            <a:avLst/>
            <a:gdLst>
              <a:gd name="T0" fmla="*/ 2 w 2"/>
              <a:gd name="T1" fmla="*/ 420 h 420"/>
              <a:gd name="T2" fmla="*/ 0 w 2"/>
              <a:gd name="T3" fmla="*/ 0 h 420"/>
              <a:gd name="T4" fmla="*/ 0 60000 65536"/>
              <a:gd name="T5" fmla="*/ 0 60000 65536"/>
              <a:gd name="T6" fmla="*/ 0 w 2"/>
              <a:gd name="T7" fmla="*/ 0 h 420"/>
              <a:gd name="T8" fmla="*/ 2 w 2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20">
                <a:moveTo>
                  <a:pt x="2" y="42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53689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0508" name="Text Box 27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509" name="Text Box 28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10" name="Text Box 29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0511" name="Text Box 30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12" name="Text Box 31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13" name="Text Box 32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514" name="Text Box 33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0515" name="Text Box 34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0516" name="Text Box 35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0517" name="Text Box 36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6" grpId="0" animBg="1"/>
      <p:bldP spid="21526" grpId="1" animBg="1"/>
      <p:bldP spid="21528" grpId="0" animBg="1"/>
      <p:bldP spid="21528" grpId="1" animBg="1"/>
      <p:bldP spid="215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1513" name="Text Box 8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AutoShape 15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1522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1523" name="Text Box 18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1526" name="Text Box 21"/>
          <p:cNvSpPr txBox="1">
            <a:spLocks noChangeArrowheads="1"/>
          </p:cNvSpPr>
          <p:nvPr/>
        </p:nvSpPr>
        <p:spPr bwMode="auto">
          <a:xfrm>
            <a:off x="53689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Start from the right end of the list (at index 7).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Move</a:t>
            </a:r>
            <a:r>
              <a:rPr lang="en-GB" sz="2000">
                <a:solidFill>
                  <a:srgbClr val="000000"/>
                </a:solidFill>
              </a:rPr>
              <a:t> </a:t>
            </a: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right to left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smaller than or equal to the pivot value.</a:t>
            </a:r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5942013" y="3352800"/>
            <a:ext cx="1374775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6861175" y="2971800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Smaller element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7402513" y="4537075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6872288" y="5268913"/>
            <a:ext cx="1511300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1541" name="Text Box 36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1542" name="Freeform 37"/>
          <p:cNvSpPr>
            <a:spLocks/>
          </p:cNvSpPr>
          <p:nvPr/>
        </p:nvSpPr>
        <p:spPr bwMode="auto">
          <a:xfrm>
            <a:off x="5903913" y="4543425"/>
            <a:ext cx="3175" cy="666750"/>
          </a:xfrm>
          <a:custGeom>
            <a:avLst/>
            <a:gdLst>
              <a:gd name="T0" fmla="*/ 2 w 2"/>
              <a:gd name="T1" fmla="*/ 420 h 420"/>
              <a:gd name="T2" fmla="*/ 0 w 2"/>
              <a:gd name="T3" fmla="*/ 0 h 420"/>
              <a:gd name="T4" fmla="*/ 0 60000 65536"/>
              <a:gd name="T5" fmla="*/ 0 60000 65536"/>
              <a:gd name="T6" fmla="*/ 0 w 2"/>
              <a:gd name="T7" fmla="*/ 0 h 420"/>
              <a:gd name="T8" fmla="*/ 2 w 2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20">
                <a:moveTo>
                  <a:pt x="2" y="42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2.89017 -6 L -0.16632 -2.89017 -6">
                                      <p:cBhvr>
                                        <p:cTn id="25" dur="500" fill="hold"/>
                                        <p:tgtEl>
                                          <p:spTgt spid="2255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 animBg="1"/>
      <p:bldP spid="22551" grpId="1" animBg="1"/>
      <p:bldP spid="225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702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2263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6159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14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AutoShape 15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546" name="Text Box 17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2547" name="Text Box 18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2548" name="Line 19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53689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2551" name="Line 22"/>
          <p:cNvSpPr>
            <a:spLocks noChangeShapeType="1"/>
          </p:cNvSpPr>
          <p:nvPr/>
        </p:nvSpPr>
        <p:spPr bwMode="auto">
          <a:xfrm flipV="1">
            <a:off x="7402513" y="4537075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6872288" y="5268913"/>
            <a:ext cx="1511300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Interchange the greater value with smaller value.</a:t>
            </a:r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5619750" y="399097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>
            <a:off x="5619750" y="452437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5619750" y="398938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6153150" y="398938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7153275" y="4005263"/>
            <a:ext cx="533400" cy="1587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7153275" y="4538663"/>
            <a:ext cx="533400" cy="1587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V="1">
            <a:off x="7167563" y="4003675"/>
            <a:ext cx="1587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686675" y="4003675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6134100" y="3357563"/>
            <a:ext cx="790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CC0000"/>
                </a:solidFill>
              </a:rPr>
              <a:t>Swap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5700713" y="406717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7224713" y="40862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568" name="Text Box 39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2569" name="Text Box 40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570" name="Text Box 41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571" name="Text Box 42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2572" name="Text Box 43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2573" name="Text Box 44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2574" name="Text Box 45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2575" name="Freeform 46"/>
          <p:cNvSpPr>
            <a:spLocks/>
          </p:cNvSpPr>
          <p:nvPr/>
        </p:nvSpPr>
        <p:spPr bwMode="auto">
          <a:xfrm>
            <a:off x="5903913" y="4543425"/>
            <a:ext cx="3175" cy="666750"/>
          </a:xfrm>
          <a:custGeom>
            <a:avLst/>
            <a:gdLst>
              <a:gd name="T0" fmla="*/ 2 w 2"/>
              <a:gd name="T1" fmla="*/ 420 h 420"/>
              <a:gd name="T2" fmla="*/ 0 w 2"/>
              <a:gd name="T3" fmla="*/ 0 h 420"/>
              <a:gd name="T4" fmla="*/ 0 60000 65536"/>
              <a:gd name="T5" fmla="*/ 0 60000 65536"/>
              <a:gd name="T6" fmla="*/ 0 w 2"/>
              <a:gd name="T7" fmla="*/ 0 h 420"/>
              <a:gd name="T8" fmla="*/ 2 w 2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" h="420">
                <a:moveTo>
                  <a:pt x="2" y="420"/>
                </a:moveTo>
                <a:lnTo>
                  <a:pt x="0" y="0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7" grpId="0" animBg="1"/>
      <p:bldP spid="23578" grpId="0" animBg="1"/>
      <p:bldP spid="23579" grpId="0" animBg="1"/>
      <p:bldP spid="23580" grpId="0" animBg="1"/>
      <p:bldP spid="23581" grpId="0" animBg="1"/>
      <p:bldP spid="23582" grpId="0" animBg="1"/>
      <p:bldP spid="23583" grpId="0" animBg="1"/>
      <p:bldP spid="2358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10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11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AutoShape 12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Text Box 13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3568" name="Text Box 15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Text Box 17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Continue the search for an element greater than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arr[5] and move in the left to right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greater than the pivot value.</a:t>
            </a:r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6143625" y="400526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6524625" y="3186113"/>
            <a:ext cx="1524000" cy="1587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6519863" y="3184525"/>
            <a:ext cx="1587" cy="8270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6318250" y="2833688"/>
            <a:ext cx="1835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Greater element</a:t>
            </a:r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V="1">
            <a:off x="6513513" y="4541838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58261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3578" name="Text Box 25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3579" name="Text Box 26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580" name="Text Box 27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3582" name="Text Box 29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583" name="Text Box 30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3585" name="Text Box 32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3586" name="Text Box 33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5700713" y="406717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7224713" y="40862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4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4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6" grpId="0" animBg="1"/>
      <p:bldP spid="24596" grpId="1" animBg="1"/>
      <p:bldP spid="24597" grpId="0" animBg="1"/>
      <p:bldP spid="24597" grpId="1" animBg="1"/>
      <p:bldP spid="245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 dirty="0">
                <a:solidFill>
                  <a:srgbClr val="333399"/>
                </a:solidFill>
                <a:cs typeface="Times New Roman" pitchFamily="18" charset="0"/>
              </a:rPr>
              <a:t>Linear Search: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333399"/>
                </a:solidFill>
              </a:rPr>
              <a:t>Is the simplest searching method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333399"/>
                </a:solidFill>
              </a:rPr>
              <a:t>Is also referred to as sequential search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dirty="0">
                <a:solidFill>
                  <a:srgbClr val="333399"/>
                </a:solidFill>
              </a:rPr>
              <a:t>Involves comparing the items sequentially with the elements in the list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676400" y="6858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Performing </a:t>
            </a:r>
            <a:r>
              <a:rPr lang="en-GB" sz="2000" b="1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Li</a:t>
            </a:r>
            <a:r>
              <a:rPr lang="en-GB" sz="2000" b="1" dirty="0" smtClean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n</a:t>
            </a:r>
            <a:r>
              <a:rPr lang="en-GB" sz="2000" b="1" dirty="0" smtClean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ear </a:t>
            </a: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4579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4581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AutoShape 12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1525588" y="1598613"/>
            <a:ext cx="7315200" cy="4421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Continue the search for an element smaller than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from arr[6] and move in the right to left direction.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Search for the first element that is smaller than the pivot value.</a:t>
            </a:r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6143625" y="400526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V="1">
            <a:off x="6513513" y="4541838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Text Box 21"/>
          <p:cNvSpPr txBox="1">
            <a:spLocks noChangeArrowheads="1"/>
          </p:cNvSpPr>
          <p:nvPr/>
        </p:nvSpPr>
        <p:spPr bwMode="auto">
          <a:xfrm>
            <a:off x="58261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</a:t>
            </a:r>
            <a:r>
              <a:rPr lang="en-GB" sz="1600" b="1">
                <a:solidFill>
                  <a:srgbClr val="2004EE"/>
                </a:solidFill>
              </a:rPr>
              <a:t> </a:t>
            </a:r>
            <a:r>
              <a:rPr lang="en-GB" sz="1600" b="1">
                <a:solidFill>
                  <a:srgbClr val="333399"/>
                </a:solidFill>
              </a:rPr>
              <a:t>Value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6931025" y="2986088"/>
            <a:ext cx="1828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Smaller element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6618288" y="3352800"/>
            <a:ext cx="1374775" cy="1588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V="1">
            <a:off x="5873750" y="4541838"/>
            <a:ext cx="1588" cy="1069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114925" y="5654675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</a:t>
            </a:r>
            <a:r>
              <a:rPr lang="en-GB" sz="1600" b="1">
                <a:solidFill>
                  <a:srgbClr val="2004EE"/>
                </a:solidFill>
              </a:rPr>
              <a:t> </a:t>
            </a:r>
            <a:r>
              <a:rPr lang="en-GB" sz="1600" b="1">
                <a:solidFill>
                  <a:srgbClr val="333399"/>
                </a:solidFill>
              </a:rPr>
              <a:t>Value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5700713" y="406717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7224713" y="40862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7 0.0222 L -0.09063 0.0222">
                                      <p:cBhvr>
                                        <p:cTn id="17" dur="500" fill="hold"/>
                                        <p:tgtEl>
                                          <p:spTgt spid="25623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68 -2.89017 -6 L -0.16632 -2.89017 -6">
                                      <p:cBhvr>
                                        <p:cTn id="27" dur="500" fill="hold"/>
                                        <p:tgtEl>
                                          <p:spTgt spid="2562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3" grpId="0" animBg="1"/>
      <p:bldP spid="25623" grpId="1" animBg="1"/>
      <p:bldP spid="25623" grpId="2" animBg="1"/>
      <p:bldP spid="256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28829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349500" y="4057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>
            <a:off x="4559300" y="4005263"/>
            <a:ext cx="3124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184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6692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5168900" y="408146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50927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56261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6667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7175500" y="400843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62188" y="4010025"/>
            <a:ext cx="685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2363788" y="40989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5616" name="Text Box 15"/>
          <p:cNvSpPr txBox="1">
            <a:spLocks noChangeArrowheads="1"/>
          </p:cNvSpPr>
          <p:nvPr/>
        </p:nvSpPr>
        <p:spPr bwMode="auto">
          <a:xfrm>
            <a:off x="2428875" y="37195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 flipV="1">
            <a:off x="4819650" y="4575175"/>
            <a:ext cx="1588" cy="307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4519613" y="4992688"/>
            <a:ext cx="6715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Pivot</a:t>
            </a:r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6143625" y="400526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V="1">
            <a:off x="6513513" y="4541838"/>
            <a:ext cx="4762" cy="688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5826125" y="5273675"/>
            <a:ext cx="1500188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Greater Value</a:t>
            </a:r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 flipV="1">
            <a:off x="5873750" y="4541838"/>
            <a:ext cx="1588" cy="1069975"/>
          </a:xfrm>
          <a:prstGeom prst="line">
            <a:avLst/>
          </a:prstGeom>
          <a:noFill/>
          <a:ln w="9360">
            <a:solidFill>
              <a:srgbClr val="333399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5114925" y="5654675"/>
            <a:ext cx="151130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Smaller Value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1525588" y="1598613"/>
            <a:ext cx="7315200" cy="4497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smaller value is on the left hand side of the greater value.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Values remain same.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610225" y="401002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5610225" y="454342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V="1">
            <a:off x="5610225" y="400843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6143625" y="401002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2" name="Line 28"/>
          <p:cNvSpPr>
            <a:spLocks noChangeShapeType="1"/>
          </p:cNvSpPr>
          <p:nvPr/>
        </p:nvSpPr>
        <p:spPr bwMode="auto">
          <a:xfrm>
            <a:off x="6143625" y="4543425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3" name="Line 29"/>
          <p:cNvSpPr>
            <a:spLocks noChangeShapeType="1"/>
          </p:cNvSpPr>
          <p:nvPr/>
        </p:nvSpPr>
        <p:spPr bwMode="auto">
          <a:xfrm flipV="1">
            <a:off x="6143625" y="400843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6677025" y="4008438"/>
            <a:ext cx="1588" cy="536575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4616450" y="371792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5684838" y="36925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515143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6288088" y="36909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67516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7285038" y="37036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4635500" y="40846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2570163" y="46307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1</a:t>
            </a:r>
          </a:p>
        </p:txBody>
      </p:sp>
      <p:sp>
        <p:nvSpPr>
          <p:cNvPr id="25640" name="Text Box 39"/>
          <p:cNvSpPr txBox="1">
            <a:spLocks noChangeArrowheads="1"/>
          </p:cNvSpPr>
          <p:nvPr/>
        </p:nvSpPr>
        <p:spPr bwMode="auto">
          <a:xfrm>
            <a:off x="5827713" y="4618038"/>
            <a:ext cx="709612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List 2</a:t>
            </a:r>
          </a:p>
        </p:txBody>
      </p:sp>
      <p:sp>
        <p:nvSpPr>
          <p:cNvPr id="25641" name="Text Box 40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5642" name="Text Box 41"/>
          <p:cNvSpPr txBox="1">
            <a:spLocks noChangeArrowheads="1"/>
          </p:cNvSpPr>
          <p:nvPr/>
        </p:nvSpPr>
        <p:spPr bwMode="auto">
          <a:xfrm>
            <a:off x="5700713" y="406717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5643" name="Text Box 42"/>
          <p:cNvSpPr txBox="1">
            <a:spLocks noChangeArrowheads="1"/>
          </p:cNvSpPr>
          <p:nvPr/>
        </p:nvSpPr>
        <p:spPr bwMode="auto">
          <a:xfrm>
            <a:off x="7224713" y="40862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 animBg="1"/>
      <p:bldP spid="26648" grpId="1" animBg="1"/>
      <p:bldP spid="26649" grpId="0" animBg="1"/>
      <p:bldP spid="26649" grpId="1" animBg="1"/>
      <p:bldP spid="26650" grpId="0" animBg="1"/>
      <p:bldP spid="26650" grpId="1" animBg="1"/>
      <p:bldP spid="26651" grpId="0" animBg="1"/>
      <p:bldP spid="26651" grpId="1" animBg="1"/>
      <p:bldP spid="26652" grpId="0" animBg="1"/>
      <p:bldP spid="26652" grpId="1" animBg="1"/>
      <p:bldP spid="26653" grpId="0" animBg="1"/>
      <p:bldP spid="26653" grpId="1" animBg="1"/>
      <p:bldP spid="26654" grpId="0" animBg="1"/>
      <p:bldP spid="2665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Divide the list into two sublists.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Sublist 1 contains all values less than or equal to the pivot.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Sublist 2 contains all the values greater than the pivot.</a:t>
            </a:r>
          </a:p>
          <a:p>
            <a:pPr marL="741363" lvl="1" indent="-28416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00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127500" y="372745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214938" y="370046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662488" y="37242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849938" y="3695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3261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872288" y="37084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5772150" y="4011613"/>
            <a:ext cx="1600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64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638175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6305550" y="40116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6838950" y="40116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5810250" y="40878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6889750" y="40878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3994150" y="4021138"/>
            <a:ext cx="1600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64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603750" y="41116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4527550" y="40147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5060950" y="40243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4032250" y="40973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5111750" y="40973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7669" name="AutoShape 21"/>
          <p:cNvSpPr>
            <a:spLocks noChangeArrowheads="1"/>
          </p:cNvSpPr>
          <p:nvPr/>
        </p:nvSpPr>
        <p:spPr bwMode="auto">
          <a:xfrm>
            <a:off x="2241550" y="4038600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2876550" y="40386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2343150" y="41275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952750" y="41275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0051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497138" y="37576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nimBg="1"/>
      <p:bldP spid="27659" grpId="0" animBg="1"/>
      <p:bldP spid="27660" grpId="0" animBg="1"/>
      <p:bldP spid="27663" grpId="0" animBg="1"/>
      <p:bldP spid="27665" grpId="0" animBg="1"/>
      <p:bldP spid="27666" grpId="0" animBg="1"/>
      <p:bldP spid="27669" grpId="0" animBg="1"/>
      <p:bldP spid="276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>
                <a:solidFill>
                  <a:srgbClr val="FFFFFF"/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>
                <a:solidFill>
                  <a:srgbClr val="FFFFFF"/>
                </a:solidFill>
                <a:latin typeface="Tahoma" pitchFamily="34" charset="0"/>
              </a:rPr>
              <a:t>‏</a:t>
            </a:r>
            <a:endParaRPr lang="en-GB" sz="20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1677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Replace the pivot value with the last element of Sublist 1.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The pivot value, 46 is now placed at its correct position in the list.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</a:rPr>
              <a:t>This process is repeated until all elements reach their correct position.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525588" y="41259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33CC"/>
                </a:solidFill>
              </a:rPr>
              <a:t>arr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525588" y="4122738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4127500" y="372745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214938" y="370046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4662488" y="37242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5849938" y="3695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658" name="Text Box 9"/>
          <p:cNvSpPr txBox="1">
            <a:spLocks noChangeArrowheads="1"/>
          </p:cNvSpPr>
          <p:nvPr/>
        </p:nvSpPr>
        <p:spPr bwMode="auto">
          <a:xfrm>
            <a:off x="6326188" y="370522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6872288" y="37084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60" name="AutoShape 11"/>
          <p:cNvSpPr>
            <a:spLocks noChangeArrowheads="1"/>
          </p:cNvSpPr>
          <p:nvPr/>
        </p:nvSpPr>
        <p:spPr bwMode="auto">
          <a:xfrm>
            <a:off x="5772150" y="4011613"/>
            <a:ext cx="1600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64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Text Box 12"/>
          <p:cNvSpPr txBox="1">
            <a:spLocks noChangeArrowheads="1"/>
          </p:cNvSpPr>
          <p:nvPr/>
        </p:nvSpPr>
        <p:spPr bwMode="auto">
          <a:xfrm>
            <a:off x="6381750" y="41021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83</a:t>
            </a:r>
          </a:p>
        </p:txBody>
      </p:sp>
      <p:sp>
        <p:nvSpPr>
          <p:cNvPr id="27662" name="Line 13"/>
          <p:cNvSpPr>
            <a:spLocks noChangeShapeType="1"/>
          </p:cNvSpPr>
          <p:nvPr/>
        </p:nvSpPr>
        <p:spPr bwMode="auto">
          <a:xfrm>
            <a:off x="6305550" y="40116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14"/>
          <p:cNvSpPr>
            <a:spLocks noChangeShapeType="1"/>
          </p:cNvSpPr>
          <p:nvPr/>
        </p:nvSpPr>
        <p:spPr bwMode="auto">
          <a:xfrm>
            <a:off x="6838950" y="40116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5810250" y="40878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89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6889750" y="40878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55</a:t>
            </a:r>
          </a:p>
        </p:txBody>
      </p:sp>
      <p:sp>
        <p:nvSpPr>
          <p:cNvPr id="27666" name="AutoShape 17"/>
          <p:cNvSpPr>
            <a:spLocks noChangeArrowheads="1"/>
          </p:cNvSpPr>
          <p:nvPr/>
        </p:nvSpPr>
        <p:spPr bwMode="auto">
          <a:xfrm>
            <a:off x="3994150" y="4021138"/>
            <a:ext cx="16002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64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4603750" y="4111625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>
            <a:off x="4527550" y="40147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>
            <a:off x="5060950" y="402431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032250" y="40973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111750" y="409733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27672" name="AutoShape 23"/>
          <p:cNvSpPr>
            <a:spLocks noChangeArrowheads="1"/>
          </p:cNvSpPr>
          <p:nvPr/>
        </p:nvSpPr>
        <p:spPr bwMode="auto">
          <a:xfrm>
            <a:off x="2241550" y="4038600"/>
            <a:ext cx="1295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>
            <a:off x="2876550" y="40386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2343150" y="41275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2952750" y="41275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28</a:t>
            </a:r>
          </a:p>
        </p:txBody>
      </p:sp>
      <p:sp>
        <p:nvSpPr>
          <p:cNvPr id="27676" name="Text Box 27"/>
          <p:cNvSpPr txBox="1">
            <a:spLocks noChangeArrowheads="1"/>
          </p:cNvSpPr>
          <p:nvPr/>
        </p:nvSpPr>
        <p:spPr bwMode="auto">
          <a:xfrm>
            <a:off x="3005138" y="37338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2497138" y="37576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4340225" y="4945063"/>
            <a:ext cx="1025525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Sublist 1</a:t>
            </a:r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6130925" y="4921250"/>
            <a:ext cx="102552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Sublist 2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4286250" y="3352800"/>
            <a:ext cx="7905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CC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CC0000"/>
                </a:solidFill>
              </a:rPr>
              <a:t>Swap</a:t>
            </a:r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40005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3987800" y="4038600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4000500" y="4546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4533900" y="4038600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5029200" y="40386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054600" y="4038600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29200" y="4572000"/>
            <a:ext cx="5334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>
            <a:off x="5575300" y="4025900"/>
            <a:ext cx="1588" cy="533400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5105400" y="41148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46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4038600" y="4129088"/>
            <a:ext cx="533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8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 animBg="1"/>
      <p:bldP spid="28704" grpId="1" animBg="1"/>
      <p:bldP spid="28705" grpId="0" animBg="1"/>
      <p:bldP spid="28705" grpId="1" animBg="1"/>
      <p:bldP spid="28706" grpId="0" animBg="1"/>
      <p:bldP spid="28706" grpId="1" animBg="1"/>
      <p:bldP spid="28707" grpId="0" animBg="1"/>
      <p:bldP spid="28707" grpId="1" animBg="1"/>
      <p:bldP spid="28708" grpId="0" animBg="1"/>
      <p:bldP spid="28708" grpId="1" animBg="1"/>
      <p:bldP spid="28709" grpId="0" animBg="1"/>
      <p:bldP spid="28709" grpId="1" animBg="1"/>
      <p:bldP spid="28710" grpId="0" animBg="1"/>
      <p:bldP spid="28710" grpId="1" animBg="1"/>
      <p:bldP spid="28711" grpId="0" animBg="1"/>
      <p:bldP spid="28711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525588" y="1143000"/>
            <a:ext cx="73152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Write an algorithm to implement quick sort: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>
                <a:solidFill>
                  <a:srgbClr val="333399"/>
                </a:solidFill>
                <a:cs typeface="Times New Roman" pitchFamily="18" charset="0"/>
              </a:rPr>
              <a:t>QuickSort(low,high)‏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1.	If (low &gt; high):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  a.  Return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2.	Set pivot = arr[low]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3.	Set i = low + 1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4.	Set j = high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5.	Repeat step 6 until i &gt; high or arr[i] &gt; pivot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Search for an             								 // element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greater than  pivot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6.	Increment i by 1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7.	Repeat step 8 until j &lt; low or arr[j] &lt; pivot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Search for an element  smaller than pivot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      8.	Decrement j by 1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9.	If i &lt; j: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If greater element is on the left of smaller element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  a.  Swap arr[i] with arr[j]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2438400" y="2286000"/>
            <a:ext cx="1588" cy="388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7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6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7">
                                            <p:txEl>
                                              <p:charRg st="64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7">
                                            <p:txEl>
                                              <p:charRg st="8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102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697">
                                            <p:txEl>
                                              <p:charRg st="102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12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697">
                                            <p:txEl>
                                              <p:charRg st="127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697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164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697">
                                            <p:txEl>
                                              <p:charRg st="164" end="3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charRg st="372" end="5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697">
                                            <p:txEl>
                                              <p:charRg st="372" end="5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6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6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10.	If i &lt;= j: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  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a.  Go to step 5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400" b="1">
                <a:solidFill>
                  <a:srgbClr val="333399"/>
                </a:solidFill>
                <a:cs typeface="Times New Roman" pitchFamily="18" charset="0"/>
              </a:rPr>
              <a:t>// Continue the search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11.	If low &lt; j: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  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a.  Swap arr[low] with arr[ j ]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400" b="1">
                <a:solidFill>
                  <a:srgbClr val="333399"/>
                </a:solidFill>
                <a:cs typeface="Times New Roman" pitchFamily="18" charset="0"/>
              </a:rPr>
              <a:t>// Swap pivot with last element in                          											   // first part of the list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12.	QuickSort(low, j </a:t>
            </a:r>
            <a:r>
              <a:rPr lang="en-GB" sz="1600">
                <a:solidFill>
                  <a:srgbClr val="333399"/>
                </a:solidFill>
                <a:cs typeface="Arial" charset="0"/>
              </a:rPr>
              <a:t>– 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1)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Apply quicksort on list left to pivot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923925" algn="l"/>
                <a:tab pos="1155700" algn="l"/>
                <a:tab pos="1387475" algn="l"/>
                <a:tab pos="1619250" algn="l"/>
                <a:tab pos="1851025" algn="l"/>
                <a:tab pos="2082800" algn="l"/>
                <a:tab pos="2314575" algn="l"/>
                <a:tab pos="2546350" algn="l"/>
                <a:tab pos="2778125" algn="l"/>
                <a:tab pos="3009900" algn="l"/>
                <a:tab pos="3241675" algn="l"/>
                <a:tab pos="3473450" algn="l"/>
                <a:tab pos="3705225" algn="l"/>
                <a:tab pos="3937000" algn="l"/>
                <a:tab pos="4168775" algn="l"/>
                <a:tab pos="4400550" algn="l"/>
                <a:tab pos="4632325" algn="l"/>
                <a:tab pos="4864100" algn="l"/>
                <a:tab pos="5095875" algn="l"/>
                <a:tab pos="5327650" algn="l"/>
                <a:tab pos="5791200" algn="l"/>
                <a:tab pos="6515100" algn="l"/>
                <a:tab pos="7239000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13.	QuickSort(j + 1, high) </a:t>
            </a:r>
            <a:r>
              <a:rPr lang="en-GB" sz="1600" b="1">
                <a:solidFill>
                  <a:srgbClr val="333399"/>
                </a:solidFill>
                <a:cs typeface="Times New Roman" pitchFamily="18" charset="0"/>
              </a:rPr>
              <a:t>// Apply quicksort on list right to pivot</a:t>
            </a: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Quick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total time taken by this sorting algorithm depends on the position of the pivot value.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worst case occurs when the list is already sorted.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If the first element is chosen as the pivot, it leads to a worst case efficiency of O(n</a:t>
            </a:r>
            <a:r>
              <a:rPr lang="en-GB" sz="2000" baseline="60000">
                <a:solidFill>
                  <a:srgbClr val="333399"/>
                </a:solidFill>
                <a:cs typeface="Times New Roman" pitchFamily="18" charset="0"/>
              </a:rPr>
              <a:t>2</a:t>
            </a: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).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If you select the median of all values as the pivot, the efficiency would be O(n log n).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Determining the Efficiency of Quick Sort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Merge sort algorithm: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Is based on the divide and conquer approach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Divides the list into two sublists of sizes as nearly equal as possible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Sorts the two sublists separately by using merge sort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Merges the sorted sublists into one single list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066800" y="3048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Sorting Data by Using Merge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To understand the implementation of merge sort algorithm, consider an unsorted list of numbers stored in an array.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</a:t>
            </a:r>
          </a:p>
        </p:txBody>
      </p:sp>
      <p:sp>
        <p:nvSpPr>
          <p:cNvPr id="34820" name="AutoShape 3"/>
          <p:cNvSpPr>
            <a:spLocks noChangeArrowheads="1"/>
          </p:cNvSpPr>
          <p:nvPr/>
        </p:nvSpPr>
        <p:spPr bwMode="auto">
          <a:xfrm>
            <a:off x="2133600" y="41021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21717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4836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Let us sort this unsorted list.</a:t>
            </a:r>
          </a:p>
          <a:p>
            <a:pPr marL="1143000" lvl="2" indent="-228600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00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5844" name="AutoShape 3"/>
          <p:cNvSpPr>
            <a:spLocks noChangeArrowheads="1"/>
          </p:cNvSpPr>
          <p:nvPr/>
        </p:nvSpPr>
        <p:spPr bwMode="auto">
          <a:xfrm>
            <a:off x="2133600" y="41021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21717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5860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linear search would begin by comparing the required element with the first element in the list.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If the values do not match: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required element is compared with the second element in     the list.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If the values still do not match: 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required element is compared with the third element in the list.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This process continues, until: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required element is found or the end of the list is reached.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Linear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first step to sort data by using merge sort is to split the list into two parts.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6868" name="AutoShape 3"/>
          <p:cNvSpPr>
            <a:spLocks noChangeArrowheads="1"/>
          </p:cNvSpPr>
          <p:nvPr/>
        </p:nvSpPr>
        <p:spPr bwMode="auto">
          <a:xfrm>
            <a:off x="2133600" y="41021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276600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27447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113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43449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8115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2667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32004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37338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42672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2692400" y="41925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766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3810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21717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3434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48006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5334000" y="41021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6" name="Text Box 21"/>
          <p:cNvSpPr txBox="1">
            <a:spLocks noChangeArrowheads="1"/>
          </p:cNvSpPr>
          <p:nvPr/>
        </p:nvSpPr>
        <p:spPr bwMode="auto">
          <a:xfrm>
            <a:off x="4826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5334000" y="41783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4948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54117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first step to sort data by using merge sort is to split the list into two parts.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endParaRPr lang="en-GB" sz="200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276600" y="380523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5100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8115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508793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66578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2057400" y="4108450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32004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auto">
          <a:xfrm>
            <a:off x="4419600" y="410845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55626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4953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Text Box 22"/>
          <p:cNvSpPr txBox="1">
            <a:spLocks noChangeArrowheads="1"/>
          </p:cNvSpPr>
          <p:nvPr/>
        </p:nvSpPr>
        <p:spPr bwMode="auto">
          <a:xfrm>
            <a:off x="44958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50292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5562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3" grpId="0" animBg="1"/>
      <p:bldP spid="38925" grpId="0" animBg="1"/>
      <p:bldP spid="38927" grpId="0" animBg="1"/>
      <p:bldP spid="38928" grpId="0" animBg="1"/>
      <p:bldP spid="38931" grpId="0" animBg="1"/>
      <p:bldP spid="38932" grpId="0" animBg="1"/>
      <p:bldP spid="389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list has odd number of elements, therefore, the left sublist is longer than the right sublist by one entry.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276600" y="380523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45100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38115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508793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923" name="Text Box 10"/>
          <p:cNvSpPr txBox="1">
            <a:spLocks noChangeArrowheads="1"/>
          </p:cNvSpPr>
          <p:nvPr/>
        </p:nvSpPr>
        <p:spPr bwMode="auto">
          <a:xfrm>
            <a:off x="566578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8924" name="AutoShape 11"/>
          <p:cNvSpPr>
            <a:spLocks noChangeArrowheads="1"/>
          </p:cNvSpPr>
          <p:nvPr/>
        </p:nvSpPr>
        <p:spPr bwMode="auto">
          <a:xfrm>
            <a:off x="2057400" y="4108450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38926" name="Line 13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32004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38932" name="AutoShape 19"/>
          <p:cNvSpPr>
            <a:spLocks noChangeArrowheads="1"/>
          </p:cNvSpPr>
          <p:nvPr/>
        </p:nvSpPr>
        <p:spPr bwMode="auto">
          <a:xfrm>
            <a:off x="4419600" y="410845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55626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>
            <a:off x="4953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44958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50292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5562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382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Further divide the two sublists into nearly equal parts.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668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76600" y="380523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5100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38115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508793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665788" y="380365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2057400" y="4108450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32004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4419600" y="410845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>
            <a:off x="55626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953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44958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0292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5562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89" name="Text Box 29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0993" name="Text Box 33"/>
          <p:cNvSpPr txBox="1">
            <a:spLocks noChangeArrowheads="1"/>
          </p:cNvSpPr>
          <p:nvPr/>
        </p:nvSpPr>
        <p:spPr bwMode="auto">
          <a:xfrm>
            <a:off x="3505200" y="380047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0994" name="Text Box 34"/>
          <p:cNvSpPr txBox="1">
            <a:spLocks noChangeArrowheads="1"/>
          </p:cNvSpPr>
          <p:nvPr/>
        </p:nvSpPr>
        <p:spPr bwMode="auto">
          <a:xfrm>
            <a:off x="27447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22113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48021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40401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5329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0999" name="Text Box 39"/>
          <p:cNvSpPr txBox="1">
            <a:spLocks noChangeArrowheads="1"/>
          </p:cNvSpPr>
          <p:nvPr/>
        </p:nvSpPr>
        <p:spPr bwMode="auto">
          <a:xfrm>
            <a:off x="6084888" y="37988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1000" name="AutoShape 40"/>
          <p:cNvSpPr>
            <a:spLocks noChangeArrowheads="1"/>
          </p:cNvSpPr>
          <p:nvPr/>
        </p:nvSpPr>
        <p:spPr bwMode="auto">
          <a:xfrm>
            <a:off x="20447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2616200" y="41036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2" name="Text Box 42"/>
          <p:cNvSpPr txBox="1">
            <a:spLocks noChangeArrowheads="1"/>
          </p:cNvSpPr>
          <p:nvPr/>
        </p:nvSpPr>
        <p:spPr bwMode="auto">
          <a:xfrm>
            <a:off x="21209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2654300" y="4179888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1004" name="AutoShape 44"/>
          <p:cNvSpPr>
            <a:spLocks noChangeArrowheads="1"/>
          </p:cNvSpPr>
          <p:nvPr/>
        </p:nvSpPr>
        <p:spPr bwMode="auto">
          <a:xfrm>
            <a:off x="33401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>
            <a:off x="3911600" y="41036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06" name="Text Box 46"/>
          <p:cNvSpPr txBox="1">
            <a:spLocks noChangeArrowheads="1"/>
          </p:cNvSpPr>
          <p:nvPr/>
        </p:nvSpPr>
        <p:spPr bwMode="auto">
          <a:xfrm>
            <a:off x="34163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1007" name="Text Box 47"/>
          <p:cNvSpPr txBox="1">
            <a:spLocks noChangeArrowheads="1"/>
          </p:cNvSpPr>
          <p:nvPr/>
        </p:nvSpPr>
        <p:spPr bwMode="auto">
          <a:xfrm>
            <a:off x="3949700" y="4179888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1008" name="AutoShape 48"/>
          <p:cNvSpPr>
            <a:spLocks noChangeArrowheads="1"/>
          </p:cNvSpPr>
          <p:nvPr/>
        </p:nvSpPr>
        <p:spPr bwMode="auto">
          <a:xfrm>
            <a:off x="46355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47244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010" name="Text Box 50"/>
          <p:cNvSpPr txBox="1">
            <a:spLocks noChangeArrowheads="1"/>
          </p:cNvSpPr>
          <p:nvPr/>
        </p:nvSpPr>
        <p:spPr bwMode="auto">
          <a:xfrm>
            <a:off x="5257800" y="419100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1011" name="AutoShape 51"/>
          <p:cNvSpPr>
            <a:spLocks noChangeArrowheads="1"/>
          </p:cNvSpPr>
          <p:nvPr/>
        </p:nvSpPr>
        <p:spPr bwMode="auto">
          <a:xfrm>
            <a:off x="5930900" y="4103688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60071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1013" name="Line 53"/>
          <p:cNvSpPr>
            <a:spLocks noChangeShapeType="1"/>
          </p:cNvSpPr>
          <p:nvPr/>
        </p:nvSpPr>
        <p:spPr bwMode="auto">
          <a:xfrm>
            <a:off x="5181600" y="409733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1" grpId="0" animBg="1"/>
      <p:bldP spid="40973" grpId="0" animBg="1"/>
      <p:bldP spid="40975" grpId="0" animBg="1"/>
      <p:bldP spid="40976" grpId="0" animBg="1"/>
      <p:bldP spid="40979" grpId="0" animBg="1"/>
      <p:bldP spid="40980" grpId="0" animBg="1"/>
      <p:bldP spid="40981" grpId="0" animBg="1"/>
      <p:bldP spid="40988" grpId="0" animBg="1"/>
      <p:bldP spid="40990" grpId="0" animBg="1"/>
      <p:bldP spid="41000" grpId="0" animBg="1"/>
      <p:bldP spid="41001" grpId="0" animBg="1"/>
      <p:bldP spid="41004" grpId="0" animBg="1"/>
      <p:bldP spid="41005" grpId="0" animBg="1"/>
      <p:bldP spid="41008" grpId="0" animBg="1"/>
      <p:bldP spid="41011" grpId="0" animBg="1"/>
      <p:bldP spid="410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Further divide the sublists.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7447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211388" y="380523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1336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26670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679700" y="418465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733800" y="410845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3238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746500" y="418465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3505200" y="3800475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7447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22113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802188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4040188" y="3800475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53292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6084888" y="37988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2003" name="AutoShape 19"/>
          <p:cNvSpPr>
            <a:spLocks noChangeArrowheads="1"/>
          </p:cNvSpPr>
          <p:nvPr/>
        </p:nvSpPr>
        <p:spPr bwMode="auto">
          <a:xfrm>
            <a:off x="20447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616200" y="41036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21209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2654300" y="4179888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33401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3911600" y="4103688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34163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3949700" y="4179888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2011" name="AutoShape 27"/>
          <p:cNvSpPr>
            <a:spLocks noChangeArrowheads="1"/>
          </p:cNvSpPr>
          <p:nvPr/>
        </p:nvSpPr>
        <p:spPr bwMode="auto">
          <a:xfrm>
            <a:off x="4635500" y="4103688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47244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5257800" y="419100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2014" name="AutoShape 30"/>
          <p:cNvSpPr>
            <a:spLocks noChangeArrowheads="1"/>
          </p:cNvSpPr>
          <p:nvPr/>
        </p:nvSpPr>
        <p:spPr bwMode="auto">
          <a:xfrm>
            <a:off x="5930900" y="4103688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007100" y="41798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5181600" y="409733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711575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29384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5249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44751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601821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2023" name="Text Box 39"/>
          <p:cNvSpPr txBox="1">
            <a:spLocks noChangeArrowheads="1"/>
          </p:cNvSpPr>
          <p:nvPr/>
        </p:nvSpPr>
        <p:spPr bwMode="auto">
          <a:xfrm>
            <a:off x="678656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2024" name="AutoShape 40"/>
          <p:cNvSpPr>
            <a:spLocks noChangeArrowheads="1"/>
          </p:cNvSpPr>
          <p:nvPr/>
        </p:nvSpPr>
        <p:spPr bwMode="auto">
          <a:xfrm>
            <a:off x="663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670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2026" name="AutoShape 42"/>
          <p:cNvSpPr>
            <a:spLocks noChangeArrowheads="1"/>
          </p:cNvSpPr>
          <p:nvPr/>
        </p:nvSpPr>
        <p:spPr bwMode="auto">
          <a:xfrm>
            <a:off x="587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594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2028" name="AutoShape 44"/>
          <p:cNvSpPr>
            <a:spLocks noChangeArrowheads="1"/>
          </p:cNvSpPr>
          <p:nvPr/>
        </p:nvSpPr>
        <p:spPr bwMode="auto">
          <a:xfrm>
            <a:off x="5108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Text Box 45"/>
          <p:cNvSpPr txBox="1">
            <a:spLocks noChangeArrowheads="1"/>
          </p:cNvSpPr>
          <p:nvPr/>
        </p:nvSpPr>
        <p:spPr bwMode="auto">
          <a:xfrm>
            <a:off x="5184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30" name="AutoShape 46"/>
          <p:cNvSpPr>
            <a:spLocks noChangeArrowheads="1"/>
          </p:cNvSpPr>
          <p:nvPr/>
        </p:nvSpPr>
        <p:spPr bwMode="auto">
          <a:xfrm>
            <a:off x="4346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4422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2032" name="AutoShape 48"/>
          <p:cNvSpPr>
            <a:spLocks noChangeArrowheads="1"/>
          </p:cNvSpPr>
          <p:nvPr/>
        </p:nvSpPr>
        <p:spPr bwMode="auto">
          <a:xfrm>
            <a:off x="3584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3660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2034" name="AutoShape 50"/>
          <p:cNvSpPr>
            <a:spLocks noChangeArrowheads="1"/>
          </p:cNvSpPr>
          <p:nvPr/>
        </p:nvSpPr>
        <p:spPr bwMode="auto">
          <a:xfrm>
            <a:off x="282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289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2036" name="AutoShape 52"/>
          <p:cNvSpPr>
            <a:spLocks noChangeArrowheads="1"/>
          </p:cNvSpPr>
          <p:nvPr/>
        </p:nvSpPr>
        <p:spPr bwMode="auto">
          <a:xfrm>
            <a:off x="206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213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animBg="1"/>
      <p:bldP spid="41993" grpId="0" animBg="1"/>
      <p:bldP spid="42003" grpId="0" animBg="1"/>
      <p:bldP spid="42004" grpId="0" animBg="1"/>
      <p:bldP spid="42007" grpId="0" animBg="1"/>
      <p:bldP spid="42008" grpId="0" animBg="1"/>
      <p:bldP spid="42011" grpId="0" animBg="1"/>
      <p:bldP spid="42014" grpId="0" animBg="1"/>
      <p:bldP spid="42016" grpId="0" animBg="1"/>
      <p:bldP spid="42024" grpId="0" animBg="1"/>
      <p:bldP spid="42026" grpId="0" animBg="1"/>
      <p:bldP spid="42028" grpId="0" animBg="1"/>
      <p:bldP spid="42030" grpId="0" animBg="1"/>
      <p:bldP spid="42032" grpId="0" animBg="1"/>
      <p:bldP spid="42034" grpId="0" animBg="1"/>
      <p:bldP spid="420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There is a single element left in each sublist.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Sublists with one element require no sorting.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066800" y="6096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0033CC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0033CC"/>
                </a:solidFill>
              </a:rPr>
              <a:t>arr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3711575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29384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5249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44751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601821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678656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1997" name="AutoShape 12"/>
          <p:cNvSpPr>
            <a:spLocks noChangeArrowheads="1"/>
          </p:cNvSpPr>
          <p:nvPr/>
        </p:nvSpPr>
        <p:spPr bwMode="auto">
          <a:xfrm>
            <a:off x="663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670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1999" name="AutoShape 14"/>
          <p:cNvSpPr>
            <a:spLocks noChangeArrowheads="1"/>
          </p:cNvSpPr>
          <p:nvPr/>
        </p:nvSpPr>
        <p:spPr bwMode="auto">
          <a:xfrm>
            <a:off x="587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594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2001" name="AutoShape 16"/>
          <p:cNvSpPr>
            <a:spLocks noChangeArrowheads="1"/>
          </p:cNvSpPr>
          <p:nvPr/>
        </p:nvSpPr>
        <p:spPr bwMode="auto">
          <a:xfrm>
            <a:off x="5108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Text Box 17"/>
          <p:cNvSpPr txBox="1">
            <a:spLocks noChangeArrowheads="1"/>
          </p:cNvSpPr>
          <p:nvPr/>
        </p:nvSpPr>
        <p:spPr bwMode="auto">
          <a:xfrm>
            <a:off x="5184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2003" name="AutoShape 18"/>
          <p:cNvSpPr>
            <a:spLocks noChangeArrowheads="1"/>
          </p:cNvSpPr>
          <p:nvPr/>
        </p:nvSpPr>
        <p:spPr bwMode="auto">
          <a:xfrm>
            <a:off x="4346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4422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2005" name="AutoShape 20"/>
          <p:cNvSpPr>
            <a:spLocks noChangeArrowheads="1"/>
          </p:cNvSpPr>
          <p:nvPr/>
        </p:nvSpPr>
        <p:spPr bwMode="auto">
          <a:xfrm>
            <a:off x="3584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3660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2007" name="AutoShape 22"/>
          <p:cNvSpPr>
            <a:spLocks noChangeArrowheads="1"/>
          </p:cNvSpPr>
          <p:nvPr/>
        </p:nvSpPr>
        <p:spPr bwMode="auto">
          <a:xfrm>
            <a:off x="282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289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2009" name="AutoShape 24"/>
          <p:cNvSpPr>
            <a:spLocks noChangeArrowheads="1"/>
          </p:cNvSpPr>
          <p:nvPr/>
        </p:nvSpPr>
        <p:spPr bwMode="auto">
          <a:xfrm>
            <a:off x="206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213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Start merging the sublists to obtain a sorted list.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711575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9384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249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4751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01821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6786563" y="3808413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663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70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587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94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4047" name="AutoShape 15"/>
          <p:cNvSpPr>
            <a:spLocks noChangeArrowheads="1"/>
          </p:cNvSpPr>
          <p:nvPr/>
        </p:nvSpPr>
        <p:spPr bwMode="auto">
          <a:xfrm>
            <a:off x="5108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184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49" name="AutoShape 17"/>
          <p:cNvSpPr>
            <a:spLocks noChangeArrowheads="1"/>
          </p:cNvSpPr>
          <p:nvPr/>
        </p:nvSpPr>
        <p:spPr bwMode="auto">
          <a:xfrm>
            <a:off x="4346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4422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3584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3660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4053" name="AutoShape 21"/>
          <p:cNvSpPr>
            <a:spLocks noChangeArrowheads="1"/>
          </p:cNvSpPr>
          <p:nvPr/>
        </p:nvSpPr>
        <p:spPr bwMode="auto">
          <a:xfrm>
            <a:off x="2822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2898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2060575" y="4125913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2136775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5249863" y="37988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5965825" y="37973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5894388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3494088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2733675" y="3822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477837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4029075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65" name="AutoShape 33"/>
          <p:cNvSpPr>
            <a:spLocks noChangeArrowheads="1"/>
          </p:cNvSpPr>
          <p:nvPr/>
        </p:nvSpPr>
        <p:spPr bwMode="auto">
          <a:xfrm>
            <a:off x="2033588" y="4125913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109788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2643188" y="42021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4068" name="AutoShape 36"/>
          <p:cNvSpPr>
            <a:spLocks noChangeArrowheads="1"/>
          </p:cNvSpPr>
          <p:nvPr/>
        </p:nvSpPr>
        <p:spPr bwMode="auto">
          <a:xfrm>
            <a:off x="3328988" y="4113213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3405188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3938588" y="41894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4071" name="AutoShape 39"/>
          <p:cNvSpPr>
            <a:spLocks noChangeArrowheads="1"/>
          </p:cNvSpPr>
          <p:nvPr/>
        </p:nvSpPr>
        <p:spPr bwMode="auto">
          <a:xfrm>
            <a:off x="4624388" y="4114800"/>
            <a:ext cx="1090612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47244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233988" y="419100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4074" name="AutoShape 42"/>
          <p:cNvSpPr>
            <a:spLocks noChangeArrowheads="1"/>
          </p:cNvSpPr>
          <p:nvPr/>
        </p:nvSpPr>
        <p:spPr bwMode="auto">
          <a:xfrm>
            <a:off x="5867400" y="4114800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59436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4076" name="Line 44"/>
          <p:cNvSpPr>
            <a:spLocks noChangeShapeType="1"/>
          </p:cNvSpPr>
          <p:nvPr/>
        </p:nvSpPr>
        <p:spPr bwMode="auto">
          <a:xfrm>
            <a:off x="3886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77" name="Line 45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>
            <a:off x="5105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animBg="1"/>
      <p:bldP spid="44045" grpId="0" animBg="1"/>
      <p:bldP spid="44047" grpId="0" animBg="1"/>
      <p:bldP spid="44049" grpId="0" animBg="1"/>
      <p:bldP spid="44051" grpId="0" animBg="1"/>
      <p:bldP spid="44053" grpId="0" animBg="1"/>
      <p:bldP spid="44055" grpId="0" animBg="1"/>
      <p:bldP spid="44065" grpId="0" animBg="1"/>
      <p:bldP spid="44068" grpId="0" animBg="1"/>
      <p:bldP spid="44071" grpId="0" animBg="1"/>
      <p:bldP spid="44074" grpId="0" animBg="1"/>
      <p:bldP spid="44076" grpId="0" animBg="1"/>
      <p:bldP spid="44077" grpId="0" animBg="1"/>
      <p:bldP spid="4407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Further merge the sublists.</a:t>
            </a: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9906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201863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249863" y="37988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965825" y="37973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894388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494088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733675" y="3822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77837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029075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2033588" y="4125913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2109788" y="42021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2643188" y="42021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3328988" y="4113213"/>
            <a:ext cx="11430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405188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938588" y="41894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5074" name="AutoShape 18"/>
          <p:cNvSpPr>
            <a:spLocks noChangeArrowheads="1"/>
          </p:cNvSpPr>
          <p:nvPr/>
        </p:nvSpPr>
        <p:spPr bwMode="auto">
          <a:xfrm>
            <a:off x="4624388" y="4114800"/>
            <a:ext cx="1090612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7244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5233988" y="4191000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5077" name="AutoShape 21"/>
          <p:cNvSpPr>
            <a:spLocks noChangeArrowheads="1"/>
          </p:cNvSpPr>
          <p:nvPr/>
        </p:nvSpPr>
        <p:spPr bwMode="auto">
          <a:xfrm>
            <a:off x="5867400" y="4114800"/>
            <a:ext cx="6096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594360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3886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5105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3276600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27384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2050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476750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37782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505460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56324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5089" name="AutoShape 33"/>
          <p:cNvSpPr>
            <a:spLocks noChangeArrowheads="1"/>
          </p:cNvSpPr>
          <p:nvPr/>
        </p:nvSpPr>
        <p:spPr bwMode="auto">
          <a:xfrm>
            <a:off x="2024063" y="4113213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21002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2646363" y="41894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32051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37131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5094" name="AutoShape 38"/>
          <p:cNvSpPr>
            <a:spLocks noChangeArrowheads="1"/>
          </p:cNvSpPr>
          <p:nvPr/>
        </p:nvSpPr>
        <p:spPr bwMode="auto">
          <a:xfrm>
            <a:off x="4386263" y="411480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44624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49958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55292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3124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36576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>
            <a:off x="49530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5486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animBg="1"/>
      <p:bldP spid="45071" grpId="0" animBg="1"/>
      <p:bldP spid="45074" grpId="0" animBg="1"/>
      <p:bldP spid="45077" grpId="0" animBg="1"/>
      <p:bldP spid="45079" grpId="0" animBg="1"/>
      <p:bldP spid="45080" grpId="0" animBg="1"/>
      <p:bldP spid="45081" grpId="0" animBg="1"/>
      <p:bldP spid="45089" grpId="0" animBg="1"/>
      <p:bldP spid="45094" grpId="0" animBg="1"/>
      <p:bldP spid="45098" grpId="0" animBg="1"/>
      <p:bldP spid="45099" grpId="0" animBg="1"/>
      <p:bldP spid="45100" grpId="0" animBg="1"/>
      <p:bldP spid="45101" grpId="0" animBg="1"/>
      <p:bldP spid="4510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Again, merge the sublists.</a:t>
            </a: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4478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276600" y="3810000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7384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20503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476750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37782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05460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5632450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2024063" y="4113213"/>
            <a:ext cx="2209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1002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646363" y="4189413"/>
            <a:ext cx="4476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2051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3713163" y="4189413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6096" name="AutoShape 16"/>
          <p:cNvSpPr>
            <a:spLocks noChangeArrowheads="1"/>
          </p:cNvSpPr>
          <p:nvPr/>
        </p:nvSpPr>
        <p:spPr bwMode="auto">
          <a:xfrm>
            <a:off x="4386263" y="4114800"/>
            <a:ext cx="16764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4624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49958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5529263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3124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36576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49530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5486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3246438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218122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378142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48783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109" name="AutoShape 29"/>
          <p:cNvSpPr>
            <a:spLocks noChangeArrowheads="1"/>
          </p:cNvSpPr>
          <p:nvPr/>
        </p:nvSpPr>
        <p:spPr bwMode="auto">
          <a:xfrm>
            <a:off x="2089150" y="41148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2700338" y="38242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4300538" y="38242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2647950" y="42052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32321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765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21272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42989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4781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289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5367338" y="3822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>
            <a:off x="3124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36576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41910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>
            <a:off x="4724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25" name="Line 45"/>
          <p:cNvSpPr>
            <a:spLocks noChangeShapeType="1"/>
          </p:cNvSpPr>
          <p:nvPr/>
        </p:nvSpPr>
        <p:spPr bwMode="auto">
          <a:xfrm>
            <a:off x="5257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" grpId="0" animBg="1"/>
      <p:bldP spid="46096" grpId="0" animBg="1"/>
      <p:bldP spid="46100" grpId="0" animBg="1"/>
      <p:bldP spid="46101" grpId="0" animBg="1"/>
      <p:bldP spid="46102" grpId="0" animBg="1"/>
      <p:bldP spid="46103" grpId="0" animBg="1"/>
      <p:bldP spid="46104" grpId="0" animBg="1"/>
      <p:bldP spid="4610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list is now sorted.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525588" y="4202113"/>
            <a:ext cx="452437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333399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333399"/>
                </a:solidFill>
              </a:rPr>
              <a:t>arr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3246438" y="3811588"/>
            <a:ext cx="3111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18122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3781425" y="38115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4878388" y="38100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>
            <a:off x="2089150" y="4114800"/>
            <a:ext cx="3733800" cy="533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66"/>
              </a:gs>
              <a:gs pos="100000">
                <a:srgbClr val="75752F"/>
              </a:gs>
            </a:gsLst>
            <a:lin ang="54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2700338" y="38242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91" name="Text Box 10"/>
          <p:cNvSpPr txBox="1">
            <a:spLocks noChangeArrowheads="1"/>
          </p:cNvSpPr>
          <p:nvPr/>
        </p:nvSpPr>
        <p:spPr bwMode="auto">
          <a:xfrm>
            <a:off x="4300538" y="3824288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2647950" y="4205288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46093" name="Text Box 12"/>
          <p:cNvSpPr txBox="1">
            <a:spLocks noChangeArrowheads="1"/>
          </p:cNvSpPr>
          <p:nvPr/>
        </p:nvSpPr>
        <p:spPr bwMode="auto">
          <a:xfrm>
            <a:off x="32321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46094" name="Text Box 13"/>
          <p:cNvSpPr txBox="1">
            <a:spLocks noChangeArrowheads="1"/>
          </p:cNvSpPr>
          <p:nvPr/>
        </p:nvSpPr>
        <p:spPr bwMode="auto">
          <a:xfrm>
            <a:off x="3765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46095" name="Text Box 14"/>
          <p:cNvSpPr txBox="1">
            <a:spLocks noChangeArrowheads="1"/>
          </p:cNvSpPr>
          <p:nvPr/>
        </p:nvSpPr>
        <p:spPr bwMode="auto">
          <a:xfrm>
            <a:off x="21272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6096" name="Text Box 15"/>
          <p:cNvSpPr txBox="1">
            <a:spLocks noChangeArrowheads="1"/>
          </p:cNvSpPr>
          <p:nvPr/>
        </p:nvSpPr>
        <p:spPr bwMode="auto">
          <a:xfrm>
            <a:off x="42989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53</a:t>
            </a:r>
          </a:p>
        </p:txBody>
      </p:sp>
      <p:sp>
        <p:nvSpPr>
          <p:cNvPr id="46097" name="Text Box 16"/>
          <p:cNvSpPr txBox="1">
            <a:spLocks noChangeArrowheads="1"/>
          </p:cNvSpPr>
          <p:nvPr/>
        </p:nvSpPr>
        <p:spPr bwMode="auto">
          <a:xfrm>
            <a:off x="4781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57</a:t>
            </a:r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5289550" y="4191000"/>
            <a:ext cx="457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76</a:t>
            </a:r>
          </a:p>
        </p:txBody>
      </p:sp>
      <p:sp>
        <p:nvSpPr>
          <p:cNvPr id="46099" name="Text Box 18"/>
          <p:cNvSpPr txBox="1">
            <a:spLocks noChangeArrowheads="1"/>
          </p:cNvSpPr>
          <p:nvPr/>
        </p:nvSpPr>
        <p:spPr bwMode="auto">
          <a:xfrm>
            <a:off x="5367338" y="3822700"/>
            <a:ext cx="30797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>
            <a:off x="2590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1" name="Line 20"/>
          <p:cNvSpPr>
            <a:spLocks noChangeShapeType="1"/>
          </p:cNvSpPr>
          <p:nvPr/>
        </p:nvSpPr>
        <p:spPr bwMode="auto">
          <a:xfrm>
            <a:off x="31242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2" name="Line 21"/>
          <p:cNvSpPr>
            <a:spLocks noChangeShapeType="1"/>
          </p:cNvSpPr>
          <p:nvPr/>
        </p:nvSpPr>
        <p:spPr bwMode="auto">
          <a:xfrm>
            <a:off x="36576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Line 22"/>
          <p:cNvSpPr>
            <a:spLocks noChangeShapeType="1"/>
          </p:cNvSpPr>
          <p:nvPr/>
        </p:nvSpPr>
        <p:spPr bwMode="auto">
          <a:xfrm>
            <a:off x="41910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Line 23"/>
          <p:cNvSpPr>
            <a:spLocks noChangeShapeType="1"/>
          </p:cNvSpPr>
          <p:nvPr/>
        </p:nvSpPr>
        <p:spPr bwMode="auto">
          <a:xfrm>
            <a:off x="47244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Line 24"/>
          <p:cNvSpPr>
            <a:spLocks noChangeShapeType="1"/>
          </p:cNvSpPr>
          <p:nvPr/>
        </p:nvSpPr>
        <p:spPr bwMode="auto">
          <a:xfrm>
            <a:off x="5257800" y="4114800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Write an algorithm to search for a given employee ID in a list of employee records by using linear search algorithm:</a:t>
            </a:r>
          </a:p>
          <a:p>
            <a:pPr marL="747713" lvl="1" indent="-2905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1.  Read the employee ID to be searched</a:t>
            </a:r>
          </a:p>
          <a:p>
            <a:pPr marL="747713" lvl="1" indent="-2905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2.  Set i = 0</a:t>
            </a:r>
          </a:p>
          <a:p>
            <a:pPr marL="747713" lvl="1" indent="-2905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3.  Repeat step 4 until i &gt; n or arr[i] = employee ID</a:t>
            </a:r>
          </a:p>
          <a:p>
            <a:pPr marL="747713" lvl="1" indent="-2905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4.  Increment i by 1</a:t>
            </a:r>
          </a:p>
          <a:p>
            <a:pPr marL="747713" lvl="1" indent="-2905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5.  If i &gt; n:</a:t>
            </a:r>
            <a:br>
              <a:rPr lang="en-GB">
                <a:solidFill>
                  <a:srgbClr val="333399"/>
                </a:solidFill>
              </a:rPr>
            </a:br>
            <a:r>
              <a:rPr lang="en-GB">
                <a:solidFill>
                  <a:srgbClr val="333399"/>
                </a:solidFill>
              </a:rPr>
              <a:t>   </a:t>
            </a: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Display “Not Found”</a:t>
            </a:r>
            <a:br>
              <a:rPr lang="en-GB" sz="1600">
                <a:solidFill>
                  <a:srgbClr val="333399"/>
                </a:solidFill>
                <a:cs typeface="Times New Roman" pitchFamily="18" charset="0"/>
              </a:rPr>
            </a:br>
            <a:r>
              <a:rPr lang="en-GB">
                <a:solidFill>
                  <a:srgbClr val="333399"/>
                </a:solidFill>
              </a:rPr>
              <a:t>Else</a:t>
            </a:r>
            <a:br>
              <a:rPr lang="en-GB">
                <a:solidFill>
                  <a:srgbClr val="333399"/>
                </a:solidFill>
              </a:rPr>
            </a:br>
            <a:r>
              <a:rPr lang="en-GB">
                <a:solidFill>
                  <a:srgbClr val="333399"/>
                </a:solidFill>
              </a:rPr>
              <a:t>   </a:t>
            </a:r>
            <a:r>
              <a:rPr lang="en-GB" sz="1600">
                <a:solidFill>
                  <a:srgbClr val="333399"/>
                </a:solidFill>
              </a:rPr>
              <a:t>Display “Found”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Linear Search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573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Write an algorithm to implement merge sort: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b="1">
                <a:solidFill>
                  <a:srgbClr val="333399"/>
                </a:solidFill>
                <a:cs typeface="Times New Roman" pitchFamily="18" charset="0"/>
              </a:rPr>
              <a:t>MergeSort(low,high)‏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1.	If (low &gt;= high):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  a.  Return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2.	Set mid = (low + high)/2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3.	Divide the list into two sublists of nearly equal lengths, and sort      			  each sublist by using merge sort. The steps to do this are as   			    			follows: 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    a. MergeSort(low, mid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	  b. MergeSort(mid + 1, high) 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4.	Merge the two sorted sublists: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600">
                <a:solidFill>
                  <a:srgbClr val="333399"/>
                </a:solidFill>
                <a:cs typeface="Times New Roman" pitchFamily="18" charset="0"/>
              </a:rPr>
              <a:t>				  </a:t>
            </a: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a. Set i = low  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    b. Set j = mid + 1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	  c.  Set k = low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1400">
                <a:solidFill>
                  <a:srgbClr val="333399"/>
                </a:solidFill>
                <a:cs typeface="Times New Roman" pitchFamily="18" charset="0"/>
              </a:rPr>
              <a:t>				  d. Repeat until i &gt; mid or j &gt; high: </a:t>
            </a:r>
            <a:r>
              <a:rPr lang="en-GB" sz="1400" b="1">
                <a:solidFill>
                  <a:srgbClr val="333399"/>
                </a:solidFill>
                <a:cs typeface="Times New Roman" pitchFamily="18" charset="0"/>
              </a:rPr>
              <a:t>// This loop will terminate when      																										        // you reach the end of one of the     																									        // two sublists.  </a:t>
            </a:r>
          </a:p>
        </p:txBody>
      </p:sp>
      <p:sp>
        <p:nvSpPr>
          <p:cNvPr id="47107" name="Line 2"/>
          <p:cNvSpPr>
            <a:spLocks noChangeShapeType="1"/>
          </p:cNvSpPr>
          <p:nvPr/>
        </p:nvSpPr>
        <p:spPr bwMode="auto">
          <a:xfrm>
            <a:off x="2438400" y="2286000"/>
            <a:ext cx="1588" cy="388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8382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29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29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8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29">
                                            <p:txEl>
                                              <p:charRg st="86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10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129">
                                            <p:txEl>
                                              <p:charRg st="10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132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129">
                                            <p:txEl>
                                              <p:charRg st="132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298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29">
                                            <p:txEl>
                                              <p:charRg st="298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327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8129">
                                            <p:txEl>
                                              <p:charRg st="327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362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129">
                                            <p:txEl>
                                              <p:charRg st="362" end="3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397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129">
                                            <p:txEl>
                                              <p:charRg st="397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420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129">
                                            <p:txEl>
                                              <p:charRg st="420" end="4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446" end="4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129">
                                            <p:txEl>
                                              <p:charRg st="446" end="4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>
                                            <p:txEl>
                                              <p:charRg st="468" end="6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129">
                                            <p:txEl>
                                              <p:charRg st="468" end="6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1525588" y="1295400"/>
            <a:ext cx="73152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400" dirty="0">
                <a:solidFill>
                  <a:srgbClr val="333399"/>
                </a:solidFill>
                <a:cs typeface="Times New Roman" pitchFamily="18" charset="0"/>
              </a:rPr>
              <a:t> </a:t>
            </a:r>
          </a:p>
          <a:p>
            <a:pPr marL="798513" lvl="1" indent="-34131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 b="1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.</a:t>
            </a:r>
            <a:r>
              <a:rPr lang="en-GB" sz="1600" b="1" dirty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If (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] &lt;=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[j])</a:t>
            </a:r>
            <a:r>
              <a:rPr lang="en-GB" dirty="0">
                <a:solidFill>
                  <a:srgbClr val="333399"/>
                </a:solidFill>
                <a:cs typeface="Times New Roman" pitchFamily="18" charset="0"/>
              </a:rPr>
              <a:t> 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 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Store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] at index k in array B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    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Increment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 by 1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Else 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							Store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[j] at index k in array B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 Increment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j by 1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ii.  Increment k by 1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400" dirty="0" smtClean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400" dirty="0">
                <a:solidFill>
                  <a:srgbClr val="333399"/>
                </a:solidFill>
                <a:cs typeface="Times New Roman" pitchFamily="18" charset="0"/>
              </a:rPr>
              <a:t>e. Repeat until j &gt; high: 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// If there are still some elements in the        							</a:t>
            </a:r>
            <a:r>
              <a:rPr lang="en-GB" sz="1400" b="1" dirty="0" smtClean="0">
                <a:solidFill>
                  <a:srgbClr val="333399"/>
                </a:solidFill>
                <a:cs typeface="Times New Roman" pitchFamily="18" charset="0"/>
              </a:rPr>
              <a:t>        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// second </a:t>
            </a:r>
            <a:r>
              <a:rPr lang="en-GB" sz="1400" b="1" dirty="0" err="1">
                <a:solidFill>
                  <a:srgbClr val="333399"/>
                </a:solidFill>
                <a:cs typeface="Times New Roman" pitchFamily="18" charset="0"/>
              </a:rPr>
              <a:t>sublist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 append them to the new list 	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 b="1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 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.  Store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[j] at index k in array B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	  ii.  Increment j by 1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                       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iii. Increment k by 1 </a:t>
            </a: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</a:t>
            </a:r>
            <a:r>
              <a:rPr lang="en-GB" sz="1200" dirty="0" smtClean="0">
                <a:solidFill>
                  <a:srgbClr val="333399"/>
                </a:solidFill>
                <a:cs typeface="Times New Roman" pitchFamily="18" charset="0"/>
              </a:rPr>
              <a:t> </a:t>
            </a:r>
            <a:r>
              <a:rPr lang="en-GB" sz="1400" dirty="0">
                <a:solidFill>
                  <a:srgbClr val="333399"/>
                </a:solidFill>
                <a:cs typeface="Times New Roman" pitchFamily="18" charset="0"/>
              </a:rPr>
              <a:t>f.  Repeat until </a:t>
            </a:r>
            <a:r>
              <a:rPr lang="en-GB" sz="14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400" dirty="0">
                <a:solidFill>
                  <a:srgbClr val="333399"/>
                </a:solidFill>
                <a:cs typeface="Times New Roman" pitchFamily="18" charset="0"/>
              </a:rPr>
              <a:t> &gt; mid:  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// If there are still some elements in the     </a:t>
            </a:r>
            <a:endParaRPr lang="en-GB" sz="1400" b="1" dirty="0" smtClean="0">
              <a:solidFill>
                <a:srgbClr val="333399"/>
              </a:solidFill>
              <a:cs typeface="Times New Roman" pitchFamily="18" charset="0"/>
            </a:endParaRPr>
          </a:p>
          <a:p>
            <a:pPr marL="798513" lvl="1" indent="-341313">
              <a:lnSpc>
                <a:spcPct val="100000"/>
              </a:lnSpc>
              <a:spcBef>
                <a:spcPts val="35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	           // first </a:t>
            </a:r>
            <a:r>
              <a:rPr lang="en-GB" sz="1400" b="1" dirty="0" err="1">
                <a:solidFill>
                  <a:srgbClr val="333399"/>
                </a:solidFill>
                <a:cs typeface="Times New Roman" pitchFamily="18" charset="0"/>
              </a:rPr>
              <a:t>sublist</a:t>
            </a:r>
            <a:r>
              <a:rPr lang="en-GB" sz="1400" b="1" dirty="0">
                <a:solidFill>
                  <a:srgbClr val="333399"/>
                </a:solidFill>
                <a:cs typeface="Times New Roman" pitchFamily="18" charset="0"/>
              </a:rPr>
              <a:t> append them to the new list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 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.  Store 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[</a:t>
            </a:r>
            <a:r>
              <a:rPr lang="en-GB" sz="1200" dirty="0" err="1">
                <a:solidFill>
                  <a:srgbClr val="333399"/>
                </a:solidFill>
                <a:cs typeface="Times New Roman" pitchFamily="18" charset="0"/>
              </a:rPr>
              <a:t>i</a:t>
            </a: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] at index k in array B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  ii. Increment I by 1</a:t>
            </a:r>
          </a:p>
          <a:p>
            <a:pPr marL="798513" lvl="1" indent="-341313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200" dirty="0">
                <a:solidFill>
                  <a:srgbClr val="333399"/>
                </a:solidFill>
                <a:cs typeface="Times New Roman" pitchFamily="18" charset="0"/>
              </a:rPr>
              <a:t>	  iii. Increment k by 1  </a:t>
            </a:r>
          </a:p>
          <a:p>
            <a:pPr marL="798513" lvl="1" indent="-341313">
              <a:lnSpc>
                <a:spcPct val="100000"/>
              </a:lnSpc>
              <a:spcBef>
                <a:spcPts val="400"/>
              </a:spcBef>
              <a:buClr>
                <a:srgbClr val="333399"/>
              </a:buClr>
              <a:tabLst>
                <a:tab pos="798513" algn="l"/>
                <a:tab pos="1712913" algn="l"/>
                <a:tab pos="2627313" algn="l"/>
                <a:tab pos="3541713" algn="l"/>
                <a:tab pos="4456113" algn="l"/>
                <a:tab pos="5370513" algn="l"/>
                <a:tab pos="6284913" algn="l"/>
                <a:tab pos="7199313" algn="l"/>
                <a:tab pos="8113713" algn="l"/>
                <a:tab pos="9028113" algn="l"/>
                <a:tab pos="9942513" algn="l"/>
                <a:tab pos="10856913" algn="l"/>
              </a:tabLst>
            </a:pPr>
            <a:r>
              <a:rPr lang="en-GB" sz="1600" dirty="0">
                <a:solidFill>
                  <a:srgbClr val="333399"/>
                </a:solidFill>
                <a:cs typeface="Times New Roman" pitchFamily="18" charset="0"/>
              </a:rPr>
              <a:t>5. Copy all elements from the sorted array B into the original array </a:t>
            </a:r>
            <a:r>
              <a:rPr lang="en-GB" sz="1600" dirty="0" err="1">
                <a:solidFill>
                  <a:srgbClr val="333399"/>
                </a:solidFill>
                <a:cs typeface="Times New Roman" pitchFamily="18" charset="0"/>
              </a:rPr>
              <a:t>arr</a:t>
            </a:r>
            <a:endParaRPr lang="en-GB" sz="1600" dirty="0">
              <a:solidFill>
                <a:srgbClr val="333399"/>
              </a:solidFill>
              <a:cs typeface="Times New Roman" pitchFamily="18" charset="0"/>
            </a:endParaRPr>
          </a:p>
        </p:txBody>
      </p:sp>
      <p:sp>
        <p:nvSpPr>
          <p:cNvPr id="48131" name="Line 2"/>
          <p:cNvSpPr>
            <a:spLocks noChangeShapeType="1"/>
          </p:cNvSpPr>
          <p:nvPr/>
        </p:nvSpPr>
        <p:spPr bwMode="auto">
          <a:xfrm>
            <a:off x="2438400" y="2286000"/>
            <a:ext cx="1588" cy="38862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10668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Merge Sort Algorithm (Contd.)</a:t>
            </a:r>
            <a:r>
              <a:rPr lang="ar-SA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‏</a:t>
            </a:r>
            <a:endParaRPr lang="en-GB" sz="2000" b="1" dirty="0">
              <a:solidFill>
                <a:schemeClr val="bg2">
                  <a:lumMod val="25000"/>
                </a:schemeClr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To sort the list by using merge sort algorithm, you need to recursively divide the list into two nearly equal sublists until each sublist contains only one element.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To divide the list into sublists of size one requires log n passes.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each pass, a maximum of n comparisons are performed. 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Therefore, the total number of comparisons will be a maximum of n </a:t>
            </a:r>
            <a:r>
              <a:rPr lang="en-GB" sz="2000">
                <a:solidFill>
                  <a:srgbClr val="333399"/>
                </a:solidFill>
                <a:cs typeface="Arial" charset="0"/>
              </a:rPr>
              <a:t>× </a:t>
            </a: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log n.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efficiency of merge sort is equal to O(n log n)‏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There is no distinction between best, average, and worst case efficiencies of merge sort because all of them require the same amount of time.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990600" y="4572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Determining the Efficiency of Merge Sort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0" dirty="0">
                <a:effectLst/>
                <a:latin typeface="Tahoma" pitchFamily="34" charset="0"/>
              </a:rPr>
              <a:t>Decrease and Conquer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0F5C96E-2F70-440B-B64F-1576D3B8F629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15364" name="Text Box 24"/>
          <p:cNvSpPr txBox="1">
            <a:spLocks noChangeArrowheads="1"/>
          </p:cNvSpPr>
          <p:nvPr/>
        </p:nvSpPr>
        <p:spPr bwMode="auto">
          <a:xfrm>
            <a:off x="533400" y="1447800"/>
            <a:ext cx="80772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algn="just" eaLnBrk="0" hangingPunct="0">
              <a:buFontTx/>
              <a:buChar char="•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400" dirty="0">
                <a:latin typeface="Tahoma" pitchFamily="34" charset="0"/>
              </a:rPr>
              <a:t>Reduce the problem to smaller problems solved recursively and then combine the solutions</a:t>
            </a:r>
          </a:p>
          <a:p>
            <a:r>
              <a:rPr lang="en-US" sz="2400" b="1" dirty="0" smtClean="0"/>
              <a:t>    Examples </a:t>
            </a:r>
            <a:r>
              <a:rPr lang="en-US" sz="2400" b="1" dirty="0"/>
              <a:t>of decrease-and-conquer algorithms</a:t>
            </a:r>
            <a:r>
              <a:rPr lang="en-US" sz="2400" dirty="0"/>
              <a:t>: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Insertion sort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Binary </a:t>
            </a:r>
            <a:r>
              <a:rPr lang="en-US" sz="2000" dirty="0"/>
              <a:t>Tree traversals: </a:t>
            </a:r>
            <a:r>
              <a:rPr lang="en-US" sz="2000" dirty="0" err="1"/>
              <a:t>inorder</a:t>
            </a:r>
            <a:r>
              <a:rPr lang="en-US" sz="2000" dirty="0"/>
              <a:t>, preorder and </a:t>
            </a:r>
            <a:r>
              <a:rPr lang="en-US" sz="2000" dirty="0" err="1"/>
              <a:t>postorder</a:t>
            </a:r>
            <a:r>
              <a:rPr lang="en-US" sz="2000" dirty="0"/>
              <a:t> 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Computing </a:t>
            </a:r>
            <a:r>
              <a:rPr lang="en-US" sz="2000" dirty="0"/>
              <a:t>the length of the longest path in a binary </a:t>
            </a:r>
            <a:r>
              <a:rPr lang="en-US" sz="2000" dirty="0" smtClean="0"/>
              <a:t>tree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Computing </a:t>
            </a:r>
            <a:r>
              <a:rPr lang="en-US" sz="2000" dirty="0"/>
              <a:t>Fibonacci </a:t>
            </a:r>
            <a:r>
              <a:rPr lang="en-US" sz="2000" dirty="0" smtClean="0"/>
              <a:t>numbers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Reversing </a:t>
            </a:r>
            <a:r>
              <a:rPr lang="en-US" sz="2000" dirty="0"/>
              <a:t>a </a:t>
            </a:r>
            <a:r>
              <a:rPr lang="en-US" sz="2000" dirty="0" smtClean="0"/>
              <a:t>queue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Insertion sort algorithm: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Has a quadratic order of growth and is therefore suitable for sorting small lists only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Is much more efficient than bubble sort, and selection sort, if the list that needs to be sorted is nearly sorted</a:t>
            </a:r>
            <a:endParaRPr lang="en-US" b="1" dirty="0">
              <a:solidFill>
                <a:schemeClr val="bg2">
                  <a:lumMod val="2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143000" y="457200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Sorting Data by Using Insertion Sort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114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To understand the implementation of insertion sort  algorithm, consider an unsorted list of numbers stored in an array.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Implementing Insertion Sort Algorithm</a:t>
            </a:r>
          </a:p>
        </p:txBody>
      </p:sp>
      <p:sp>
        <p:nvSpPr>
          <p:cNvPr id="63492" name="AutoShape 37"/>
          <p:cNvSpPr>
            <a:spLocks noChangeArrowheads="1"/>
          </p:cNvSpPr>
          <p:nvPr/>
        </p:nvSpPr>
        <p:spPr bwMode="auto">
          <a:xfrm>
            <a:off x="3436938" y="3871913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Text Box 38"/>
          <p:cNvSpPr txBox="1">
            <a:spLocks noChangeArrowheads="1"/>
          </p:cNvSpPr>
          <p:nvPr/>
        </p:nvSpPr>
        <p:spPr bwMode="auto">
          <a:xfrm>
            <a:off x="45799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3494" name="Text Box 39"/>
          <p:cNvSpPr txBox="1">
            <a:spLocks noChangeArrowheads="1"/>
          </p:cNvSpPr>
          <p:nvPr/>
        </p:nvSpPr>
        <p:spPr bwMode="auto">
          <a:xfrm>
            <a:off x="40465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3495" name="Text Box 40"/>
          <p:cNvSpPr txBox="1">
            <a:spLocks noChangeArrowheads="1"/>
          </p:cNvSpPr>
          <p:nvPr/>
        </p:nvSpPr>
        <p:spPr bwMode="auto">
          <a:xfrm>
            <a:off x="35131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3496" name="Text Box 41"/>
          <p:cNvSpPr txBox="1">
            <a:spLocks noChangeArrowheads="1"/>
          </p:cNvSpPr>
          <p:nvPr/>
        </p:nvSpPr>
        <p:spPr bwMode="auto">
          <a:xfrm>
            <a:off x="56467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3497" name="Text Box 42"/>
          <p:cNvSpPr txBox="1">
            <a:spLocks noChangeArrowheads="1"/>
          </p:cNvSpPr>
          <p:nvPr/>
        </p:nvSpPr>
        <p:spPr bwMode="auto">
          <a:xfrm>
            <a:off x="51133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3498" name="Line 43"/>
          <p:cNvSpPr>
            <a:spLocks noChangeShapeType="1"/>
          </p:cNvSpPr>
          <p:nvPr/>
        </p:nvSpPr>
        <p:spPr bwMode="auto">
          <a:xfrm>
            <a:off x="39703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44"/>
          <p:cNvSpPr>
            <a:spLocks noChangeShapeType="1"/>
          </p:cNvSpPr>
          <p:nvPr/>
        </p:nvSpPr>
        <p:spPr bwMode="auto">
          <a:xfrm>
            <a:off x="45037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Line 45"/>
          <p:cNvSpPr>
            <a:spLocks noChangeShapeType="1"/>
          </p:cNvSpPr>
          <p:nvPr/>
        </p:nvSpPr>
        <p:spPr bwMode="auto">
          <a:xfrm>
            <a:off x="50371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1" name="Line 46"/>
          <p:cNvSpPr>
            <a:spLocks noChangeShapeType="1"/>
          </p:cNvSpPr>
          <p:nvPr/>
        </p:nvSpPr>
        <p:spPr bwMode="auto">
          <a:xfrm>
            <a:off x="55705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Text Box 47"/>
          <p:cNvSpPr txBox="1">
            <a:spLocks noChangeArrowheads="1"/>
          </p:cNvSpPr>
          <p:nvPr/>
        </p:nvSpPr>
        <p:spPr bwMode="auto">
          <a:xfrm>
            <a:off x="35131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63503" name="Text Box 48"/>
          <p:cNvSpPr txBox="1">
            <a:spLocks noChangeArrowheads="1"/>
          </p:cNvSpPr>
          <p:nvPr/>
        </p:nvSpPr>
        <p:spPr bwMode="auto">
          <a:xfrm>
            <a:off x="50371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3504" name="Text Box 49"/>
          <p:cNvSpPr txBox="1">
            <a:spLocks noChangeArrowheads="1"/>
          </p:cNvSpPr>
          <p:nvPr/>
        </p:nvSpPr>
        <p:spPr bwMode="auto">
          <a:xfrm>
            <a:off x="45037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3505" name="Text Box 50"/>
          <p:cNvSpPr txBox="1">
            <a:spLocks noChangeArrowheads="1"/>
          </p:cNvSpPr>
          <p:nvPr/>
        </p:nvSpPr>
        <p:spPr bwMode="auto">
          <a:xfrm>
            <a:off x="402748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3506" name="Text Box 51"/>
          <p:cNvSpPr txBox="1">
            <a:spLocks noChangeArrowheads="1"/>
          </p:cNvSpPr>
          <p:nvPr/>
        </p:nvSpPr>
        <p:spPr bwMode="auto">
          <a:xfrm>
            <a:off x="56467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3507" name="Text Box 52"/>
          <p:cNvSpPr txBox="1">
            <a:spLocks noChangeArrowheads="1"/>
          </p:cNvSpPr>
          <p:nvPr/>
        </p:nvSpPr>
        <p:spPr bwMode="auto">
          <a:xfrm>
            <a:off x="2819400" y="3971925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ChangeArrowheads="1"/>
          </p:cNvSpPr>
          <p:nvPr/>
        </p:nvSpPr>
        <p:spPr bwMode="auto">
          <a:xfrm>
            <a:off x="1525588" y="1598613"/>
            <a:ext cx="73152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To sort this list by using the insertion sort algorithm: 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You need to divide the list into two sublists, sorted and unsorted. 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4516" name="AutoShape 105"/>
          <p:cNvSpPr>
            <a:spLocks noChangeArrowheads="1"/>
          </p:cNvSpPr>
          <p:nvPr/>
        </p:nvSpPr>
        <p:spPr bwMode="auto">
          <a:xfrm>
            <a:off x="3436938" y="3871913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Text Box 106"/>
          <p:cNvSpPr txBox="1">
            <a:spLocks noChangeArrowheads="1"/>
          </p:cNvSpPr>
          <p:nvPr/>
        </p:nvSpPr>
        <p:spPr bwMode="auto">
          <a:xfrm>
            <a:off x="45799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4518" name="Text Box 107"/>
          <p:cNvSpPr txBox="1">
            <a:spLocks noChangeArrowheads="1"/>
          </p:cNvSpPr>
          <p:nvPr/>
        </p:nvSpPr>
        <p:spPr bwMode="auto">
          <a:xfrm>
            <a:off x="40465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4519" name="Text Box 108"/>
          <p:cNvSpPr txBox="1">
            <a:spLocks noChangeArrowheads="1"/>
          </p:cNvSpPr>
          <p:nvPr/>
        </p:nvSpPr>
        <p:spPr bwMode="auto">
          <a:xfrm>
            <a:off x="35131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4520" name="Text Box 109"/>
          <p:cNvSpPr txBox="1">
            <a:spLocks noChangeArrowheads="1"/>
          </p:cNvSpPr>
          <p:nvPr/>
        </p:nvSpPr>
        <p:spPr bwMode="auto">
          <a:xfrm>
            <a:off x="56467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4521" name="Text Box 110"/>
          <p:cNvSpPr txBox="1">
            <a:spLocks noChangeArrowheads="1"/>
          </p:cNvSpPr>
          <p:nvPr/>
        </p:nvSpPr>
        <p:spPr bwMode="auto">
          <a:xfrm>
            <a:off x="5113338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4522" name="Line 111"/>
          <p:cNvSpPr>
            <a:spLocks noChangeShapeType="1"/>
          </p:cNvSpPr>
          <p:nvPr/>
        </p:nvSpPr>
        <p:spPr bwMode="auto">
          <a:xfrm>
            <a:off x="39703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Line 112"/>
          <p:cNvSpPr>
            <a:spLocks noChangeShapeType="1"/>
          </p:cNvSpPr>
          <p:nvPr/>
        </p:nvSpPr>
        <p:spPr bwMode="auto">
          <a:xfrm>
            <a:off x="45037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Line 113"/>
          <p:cNvSpPr>
            <a:spLocks noChangeShapeType="1"/>
          </p:cNvSpPr>
          <p:nvPr/>
        </p:nvSpPr>
        <p:spPr bwMode="auto">
          <a:xfrm>
            <a:off x="50371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5" name="Line 114"/>
          <p:cNvSpPr>
            <a:spLocks noChangeShapeType="1"/>
          </p:cNvSpPr>
          <p:nvPr/>
        </p:nvSpPr>
        <p:spPr bwMode="auto">
          <a:xfrm>
            <a:off x="5570538" y="387191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Text Box 115"/>
          <p:cNvSpPr txBox="1">
            <a:spLocks noChangeArrowheads="1"/>
          </p:cNvSpPr>
          <p:nvPr/>
        </p:nvSpPr>
        <p:spPr bwMode="auto">
          <a:xfrm>
            <a:off x="35131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64527" name="Text Box 116"/>
          <p:cNvSpPr txBox="1">
            <a:spLocks noChangeArrowheads="1"/>
          </p:cNvSpPr>
          <p:nvPr/>
        </p:nvSpPr>
        <p:spPr bwMode="auto">
          <a:xfrm>
            <a:off x="50371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4528" name="Text Box 117"/>
          <p:cNvSpPr txBox="1">
            <a:spLocks noChangeArrowheads="1"/>
          </p:cNvSpPr>
          <p:nvPr/>
        </p:nvSpPr>
        <p:spPr bwMode="auto">
          <a:xfrm>
            <a:off x="45037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4529" name="Text Box 118"/>
          <p:cNvSpPr txBox="1">
            <a:spLocks noChangeArrowheads="1"/>
          </p:cNvSpPr>
          <p:nvPr/>
        </p:nvSpPr>
        <p:spPr bwMode="auto">
          <a:xfrm>
            <a:off x="402748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4530" name="Text Box 119"/>
          <p:cNvSpPr txBox="1">
            <a:spLocks noChangeArrowheads="1"/>
          </p:cNvSpPr>
          <p:nvPr/>
        </p:nvSpPr>
        <p:spPr bwMode="auto">
          <a:xfrm>
            <a:off x="5646738" y="39481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4531" name="Text Box 120"/>
          <p:cNvSpPr txBox="1">
            <a:spLocks noChangeArrowheads="1"/>
          </p:cNvSpPr>
          <p:nvPr/>
        </p:nvSpPr>
        <p:spPr bwMode="auto">
          <a:xfrm>
            <a:off x="2819400" y="3971925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1524000" y="1600200"/>
            <a:ext cx="7315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To sort this list by using the insertion sort algorithm: 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>
                <a:solidFill>
                  <a:schemeClr val="accent2"/>
                </a:solidFill>
                <a:cs typeface="Times New Roman" pitchFamily="18" charset="0"/>
              </a:rPr>
              <a:t>You need to divide the list into two sublists, sorted and unsorted. </a:t>
            </a:r>
          </a:p>
          <a:p>
            <a:pPr marL="798513" lvl="1" indent="-341313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US">
                <a:solidFill>
                  <a:schemeClr val="accent2"/>
                </a:solidFill>
              </a:rPr>
              <a:t>Initially, the sorted list has the first element and the unsorted list has the remaining 4 elements.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sp>
        <p:nvSpPr>
          <p:cNvPr id="679942" name="AutoShape 6"/>
          <p:cNvSpPr>
            <a:spLocks noChangeArrowheads="1"/>
          </p:cNvSpPr>
          <p:nvPr/>
        </p:nvSpPr>
        <p:spPr bwMode="auto">
          <a:xfrm>
            <a:off x="3084513" y="3871913"/>
            <a:ext cx="5334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9943" name="Text Box 7"/>
          <p:cNvSpPr txBox="1">
            <a:spLocks noChangeArrowheads="1"/>
          </p:cNvSpPr>
          <p:nvPr/>
        </p:nvSpPr>
        <p:spPr bwMode="auto">
          <a:xfrm>
            <a:off x="3160713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3160713" y="3948113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679945" name="AutoShape 9"/>
          <p:cNvSpPr>
            <a:spLocks noChangeArrowheads="1"/>
          </p:cNvSpPr>
          <p:nvPr/>
        </p:nvSpPr>
        <p:spPr bwMode="auto">
          <a:xfrm>
            <a:off x="4876800" y="3857625"/>
            <a:ext cx="22098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9946" name="Line 10"/>
          <p:cNvSpPr>
            <a:spLocks noChangeShapeType="1"/>
          </p:cNvSpPr>
          <p:nvPr/>
        </p:nvSpPr>
        <p:spPr bwMode="auto">
          <a:xfrm>
            <a:off x="54102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9947" name="Line 11"/>
          <p:cNvSpPr>
            <a:spLocks noChangeShapeType="1"/>
          </p:cNvSpPr>
          <p:nvPr/>
        </p:nvSpPr>
        <p:spPr bwMode="auto">
          <a:xfrm>
            <a:off x="59436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9948" name="Line 12"/>
          <p:cNvSpPr>
            <a:spLocks noChangeShapeType="1"/>
          </p:cNvSpPr>
          <p:nvPr/>
        </p:nvSpPr>
        <p:spPr bwMode="auto">
          <a:xfrm>
            <a:off x="64770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9949" name="Text Box 13"/>
          <p:cNvSpPr txBox="1">
            <a:spLocks noChangeArrowheads="1"/>
          </p:cNvSpPr>
          <p:nvPr/>
        </p:nvSpPr>
        <p:spPr bwMode="auto">
          <a:xfrm>
            <a:off x="59436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79950" name="Text Box 14"/>
          <p:cNvSpPr txBox="1">
            <a:spLocks noChangeArrowheads="1"/>
          </p:cNvSpPr>
          <p:nvPr/>
        </p:nvSpPr>
        <p:spPr bwMode="auto">
          <a:xfrm>
            <a:off x="54102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79951" name="Text Box 15"/>
          <p:cNvSpPr txBox="1">
            <a:spLocks noChangeArrowheads="1"/>
          </p:cNvSpPr>
          <p:nvPr/>
        </p:nvSpPr>
        <p:spPr bwMode="auto">
          <a:xfrm>
            <a:off x="493395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79952" name="Text Box 16"/>
          <p:cNvSpPr txBox="1">
            <a:spLocks noChangeArrowheads="1"/>
          </p:cNvSpPr>
          <p:nvPr/>
        </p:nvSpPr>
        <p:spPr bwMode="auto">
          <a:xfrm>
            <a:off x="65532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79953" name="Text Box 17"/>
          <p:cNvSpPr txBox="1">
            <a:spLocks noChangeArrowheads="1"/>
          </p:cNvSpPr>
          <p:nvPr/>
        </p:nvSpPr>
        <p:spPr bwMode="auto">
          <a:xfrm>
            <a:off x="54943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79954" name="Text Box 18"/>
          <p:cNvSpPr txBox="1">
            <a:spLocks noChangeArrowheads="1"/>
          </p:cNvSpPr>
          <p:nvPr/>
        </p:nvSpPr>
        <p:spPr bwMode="auto">
          <a:xfrm>
            <a:off x="49609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79955" name="Text Box 19"/>
          <p:cNvSpPr txBox="1">
            <a:spLocks noChangeArrowheads="1"/>
          </p:cNvSpPr>
          <p:nvPr/>
        </p:nvSpPr>
        <p:spPr bwMode="auto">
          <a:xfrm>
            <a:off x="65611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79956" name="Text Box 20"/>
          <p:cNvSpPr txBox="1">
            <a:spLocks noChangeArrowheads="1"/>
          </p:cNvSpPr>
          <p:nvPr/>
        </p:nvSpPr>
        <p:spPr bwMode="auto">
          <a:xfrm>
            <a:off x="60277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7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7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7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0" grpId="0"/>
      <p:bldP spid="679941" grpId="0"/>
      <p:bldP spid="679942" grpId="0" animBg="1"/>
      <p:bldP spid="679943" grpId="0"/>
      <p:bldP spid="679944" grpId="0"/>
      <p:bldP spid="679945" grpId="0" animBg="1"/>
      <p:bldP spid="679946" grpId="0" animBg="1"/>
      <p:bldP spid="679947" grpId="0" animBg="1"/>
      <p:bldP spid="679948" grpId="0" animBg="1"/>
      <p:bldP spid="679949" grpId="0"/>
      <p:bldP spid="679950" grpId="0"/>
      <p:bldP spid="679951" grpId="0"/>
      <p:bldP spid="679952" grpId="0"/>
      <p:bldP spid="679953" grpId="0"/>
      <p:bldP spid="679954" grpId="0"/>
      <p:bldP spid="679955" grpId="0"/>
      <p:bldP spid="67995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1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6564" name="AutoShape 122"/>
          <p:cNvSpPr>
            <a:spLocks noChangeArrowheads="1"/>
          </p:cNvSpPr>
          <p:nvPr/>
        </p:nvSpPr>
        <p:spPr bwMode="auto">
          <a:xfrm>
            <a:off x="3084513" y="3871913"/>
            <a:ext cx="5334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Text Box 123"/>
          <p:cNvSpPr txBox="1">
            <a:spLocks noChangeArrowheads="1"/>
          </p:cNvSpPr>
          <p:nvPr/>
        </p:nvSpPr>
        <p:spPr bwMode="auto">
          <a:xfrm>
            <a:off x="3160713" y="3581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6566" name="Text Box 124"/>
          <p:cNvSpPr txBox="1">
            <a:spLocks noChangeArrowheads="1"/>
          </p:cNvSpPr>
          <p:nvPr/>
        </p:nvSpPr>
        <p:spPr bwMode="auto">
          <a:xfrm>
            <a:off x="3160713" y="3948113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66567" name="AutoShape 125"/>
          <p:cNvSpPr>
            <a:spLocks noChangeArrowheads="1"/>
          </p:cNvSpPr>
          <p:nvPr/>
        </p:nvSpPr>
        <p:spPr bwMode="auto">
          <a:xfrm>
            <a:off x="4876800" y="3857625"/>
            <a:ext cx="22098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126"/>
          <p:cNvSpPr>
            <a:spLocks noChangeShapeType="1"/>
          </p:cNvSpPr>
          <p:nvPr/>
        </p:nvSpPr>
        <p:spPr bwMode="auto">
          <a:xfrm>
            <a:off x="54102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9" name="Line 127"/>
          <p:cNvSpPr>
            <a:spLocks noChangeShapeType="1"/>
          </p:cNvSpPr>
          <p:nvPr/>
        </p:nvSpPr>
        <p:spPr bwMode="auto">
          <a:xfrm>
            <a:off x="59436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0" name="Line 128"/>
          <p:cNvSpPr>
            <a:spLocks noChangeShapeType="1"/>
          </p:cNvSpPr>
          <p:nvPr/>
        </p:nvSpPr>
        <p:spPr bwMode="auto">
          <a:xfrm>
            <a:off x="6477000" y="38576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1" name="Text Box 129"/>
          <p:cNvSpPr txBox="1">
            <a:spLocks noChangeArrowheads="1"/>
          </p:cNvSpPr>
          <p:nvPr/>
        </p:nvSpPr>
        <p:spPr bwMode="auto">
          <a:xfrm>
            <a:off x="59436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6572" name="Text Box 130"/>
          <p:cNvSpPr txBox="1">
            <a:spLocks noChangeArrowheads="1"/>
          </p:cNvSpPr>
          <p:nvPr/>
        </p:nvSpPr>
        <p:spPr bwMode="auto">
          <a:xfrm>
            <a:off x="54102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6573" name="Text Box 131"/>
          <p:cNvSpPr txBox="1">
            <a:spLocks noChangeArrowheads="1"/>
          </p:cNvSpPr>
          <p:nvPr/>
        </p:nvSpPr>
        <p:spPr bwMode="auto">
          <a:xfrm>
            <a:off x="493395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6574" name="Text Box 132"/>
          <p:cNvSpPr txBox="1">
            <a:spLocks noChangeArrowheads="1"/>
          </p:cNvSpPr>
          <p:nvPr/>
        </p:nvSpPr>
        <p:spPr bwMode="auto">
          <a:xfrm>
            <a:off x="6553200" y="3933825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6575" name="Text Box 133"/>
          <p:cNvSpPr txBox="1">
            <a:spLocks noChangeArrowheads="1"/>
          </p:cNvSpPr>
          <p:nvPr/>
        </p:nvSpPr>
        <p:spPr bwMode="auto">
          <a:xfrm>
            <a:off x="54943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6576" name="Text Box 134"/>
          <p:cNvSpPr txBox="1">
            <a:spLocks noChangeArrowheads="1"/>
          </p:cNvSpPr>
          <p:nvPr/>
        </p:nvSpPr>
        <p:spPr bwMode="auto">
          <a:xfrm>
            <a:off x="49609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6577" name="Text Box 135"/>
          <p:cNvSpPr txBox="1">
            <a:spLocks noChangeArrowheads="1"/>
          </p:cNvSpPr>
          <p:nvPr/>
        </p:nvSpPr>
        <p:spPr bwMode="auto">
          <a:xfrm>
            <a:off x="65611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6578" name="Text Box 136"/>
          <p:cNvSpPr txBox="1">
            <a:spLocks noChangeArrowheads="1"/>
          </p:cNvSpPr>
          <p:nvPr/>
        </p:nvSpPr>
        <p:spPr bwMode="auto">
          <a:xfrm>
            <a:off x="6027738" y="356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6579" name="Text Box 137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6580" name="Text Box 138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sp>
        <p:nvSpPr>
          <p:cNvPr id="421003" name="Line 139"/>
          <p:cNvSpPr>
            <a:spLocks noChangeShapeType="1"/>
          </p:cNvSpPr>
          <p:nvPr/>
        </p:nvSpPr>
        <p:spPr bwMode="auto">
          <a:xfrm>
            <a:off x="51054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1004" name="Line 140"/>
          <p:cNvSpPr>
            <a:spLocks noChangeShapeType="1"/>
          </p:cNvSpPr>
          <p:nvPr/>
        </p:nvSpPr>
        <p:spPr bwMode="auto">
          <a:xfrm flipH="1">
            <a:off x="3733800" y="4724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1005" name="Line 141"/>
          <p:cNvSpPr>
            <a:spLocks noChangeShapeType="1"/>
          </p:cNvSpPr>
          <p:nvPr/>
        </p:nvSpPr>
        <p:spPr bwMode="auto">
          <a:xfrm flipV="1">
            <a:off x="3733800" y="43291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003" grpId="0" animBg="1"/>
      <p:bldP spid="421004" grpId="0" animBg="1"/>
      <p:bldP spid="42100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1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7588" name="Text Box 19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7589" name="Text Box 20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743200" y="3567113"/>
            <a:ext cx="1143000" cy="838200"/>
            <a:chOff x="1296" y="1632"/>
            <a:chExt cx="720" cy="528"/>
          </a:xfrm>
        </p:grpSpPr>
        <p:sp>
          <p:nvSpPr>
            <p:cNvPr id="67603" name="Text Box 25"/>
            <p:cNvSpPr txBox="1">
              <a:spLocks noChangeArrowheads="1"/>
            </p:cNvSpPr>
            <p:nvPr/>
          </p:nvSpPr>
          <p:spPr bwMode="auto">
            <a:xfrm>
              <a:off x="1680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67604" name="AutoShape 26"/>
            <p:cNvSpPr>
              <a:spLocks noChangeArrowheads="1"/>
            </p:cNvSpPr>
            <p:nvPr/>
          </p:nvSpPr>
          <p:spPr bwMode="auto">
            <a:xfrm>
              <a:off x="1296" y="1824"/>
              <a:ext cx="672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Text Box 27"/>
            <p:cNvSpPr txBox="1">
              <a:spLocks noChangeArrowheads="1"/>
            </p:cNvSpPr>
            <p:nvPr/>
          </p:nvSpPr>
          <p:spPr bwMode="auto">
            <a:xfrm>
              <a:off x="1344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67606" name="Text Box 28"/>
            <p:cNvSpPr txBox="1">
              <a:spLocks noChangeArrowheads="1"/>
            </p:cNvSpPr>
            <p:nvPr/>
          </p:nvSpPr>
          <p:spPr bwMode="auto">
            <a:xfrm>
              <a:off x="1344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67607" name="Text Box 29"/>
            <p:cNvSpPr txBox="1">
              <a:spLocks noChangeArrowheads="1"/>
            </p:cNvSpPr>
            <p:nvPr/>
          </p:nvSpPr>
          <p:spPr bwMode="auto">
            <a:xfrm>
              <a:off x="1680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  <p:sp>
          <p:nvSpPr>
            <p:cNvPr id="67608" name="Line 30"/>
            <p:cNvSpPr>
              <a:spLocks noChangeShapeType="1"/>
            </p:cNvSpPr>
            <p:nvPr/>
          </p:nvSpPr>
          <p:spPr bwMode="auto">
            <a:xfrm>
              <a:off x="163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105400" y="3567113"/>
            <a:ext cx="1600200" cy="838200"/>
            <a:chOff x="2736" y="1680"/>
            <a:chExt cx="1008" cy="528"/>
          </a:xfrm>
        </p:grpSpPr>
        <p:sp>
          <p:nvSpPr>
            <p:cNvPr id="67592" name="Text Box 40"/>
            <p:cNvSpPr txBox="1">
              <a:spLocks noChangeArrowheads="1"/>
            </p:cNvSpPr>
            <p:nvPr/>
          </p:nvSpPr>
          <p:spPr bwMode="auto">
            <a:xfrm>
              <a:off x="3120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67593" name="Text Box 41"/>
            <p:cNvSpPr txBox="1">
              <a:spLocks noChangeArrowheads="1"/>
            </p:cNvSpPr>
            <p:nvPr/>
          </p:nvSpPr>
          <p:spPr bwMode="auto">
            <a:xfrm>
              <a:off x="2784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2736" y="1872"/>
              <a:ext cx="1008" cy="336"/>
              <a:chOff x="2736" y="1872"/>
              <a:chExt cx="1008" cy="336"/>
            </a:xfrm>
          </p:grpSpPr>
          <p:sp>
            <p:nvSpPr>
              <p:cNvPr id="67596" name="Line 43"/>
              <p:cNvSpPr>
                <a:spLocks noChangeShapeType="1"/>
              </p:cNvSpPr>
              <p:nvPr/>
            </p:nvSpPr>
            <p:spPr bwMode="auto">
              <a:xfrm>
                <a:off x="2736" y="2169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97" name="AutoShape 44"/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1008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66"/>
                  </a:gs>
                  <a:gs pos="100000">
                    <a:srgbClr val="76762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98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920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30</a:t>
                </a:r>
              </a:p>
            </p:txBody>
          </p:sp>
          <p:sp>
            <p:nvSpPr>
              <p:cNvPr id="67599" name="Text Box 46"/>
              <p:cNvSpPr txBox="1">
                <a:spLocks noChangeArrowheads="1"/>
              </p:cNvSpPr>
              <p:nvPr/>
            </p:nvSpPr>
            <p:spPr bwMode="auto">
              <a:xfrm>
                <a:off x="3120" y="192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10</a:t>
                </a:r>
              </a:p>
            </p:txBody>
          </p:sp>
          <p:sp>
            <p:nvSpPr>
              <p:cNvPr id="67600" name="Line 47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1" name="Line 48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02" name="Text Box 49"/>
              <p:cNvSpPr txBox="1">
                <a:spLocks noChangeArrowheads="1"/>
              </p:cNvSpPr>
              <p:nvPr/>
            </p:nvSpPr>
            <p:spPr bwMode="auto">
              <a:xfrm>
                <a:off x="3408" y="192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20</a:t>
                </a:r>
              </a:p>
            </p:txBody>
          </p:sp>
        </p:grpSp>
        <p:sp>
          <p:nvSpPr>
            <p:cNvPr id="67595" name="Text Box 50"/>
            <p:cNvSpPr txBox="1">
              <a:spLocks noChangeArrowheads="1"/>
            </p:cNvSpPr>
            <p:nvPr/>
          </p:nvSpPr>
          <p:spPr bwMode="auto">
            <a:xfrm>
              <a:off x="3452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34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The efficiency of a searching algorithm is determined by the running time of the algorithm.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best case scenario: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element is found at the first position in the list.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number of comparisons in this case is 1.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best case efficiency of linear search is therefore, O(1).</a:t>
            </a:r>
          </a:p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In the worst case scenario: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element is found at the last position of the list or does not exists in the list.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number of comparisons in this case is equal to the number of elements.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  <a:cs typeface="Times New Roman" pitchFamily="18" charset="0"/>
              </a:rPr>
              <a:t>The worst case efficiency of linear search is therefore, O(n).</a:t>
            </a: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905000" y="381000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Determining the Efficiency of Linear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8611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43200" y="3567113"/>
            <a:ext cx="1143000" cy="838200"/>
            <a:chOff x="1296" y="1632"/>
            <a:chExt cx="720" cy="528"/>
          </a:xfrm>
        </p:grpSpPr>
        <p:sp>
          <p:nvSpPr>
            <p:cNvPr id="68630" name="Text Box 7"/>
            <p:cNvSpPr txBox="1">
              <a:spLocks noChangeArrowheads="1"/>
            </p:cNvSpPr>
            <p:nvPr/>
          </p:nvSpPr>
          <p:spPr bwMode="auto">
            <a:xfrm>
              <a:off x="1680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68631" name="AutoShape 8"/>
            <p:cNvSpPr>
              <a:spLocks noChangeArrowheads="1"/>
            </p:cNvSpPr>
            <p:nvPr/>
          </p:nvSpPr>
          <p:spPr bwMode="auto">
            <a:xfrm>
              <a:off x="1296" y="1824"/>
              <a:ext cx="672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Text Box 9"/>
            <p:cNvSpPr txBox="1">
              <a:spLocks noChangeArrowheads="1"/>
            </p:cNvSpPr>
            <p:nvPr/>
          </p:nvSpPr>
          <p:spPr bwMode="auto">
            <a:xfrm>
              <a:off x="1344" y="16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68633" name="Text Box 10"/>
            <p:cNvSpPr txBox="1">
              <a:spLocks noChangeArrowheads="1"/>
            </p:cNvSpPr>
            <p:nvPr/>
          </p:nvSpPr>
          <p:spPr bwMode="auto">
            <a:xfrm>
              <a:off x="1344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68634" name="Text Box 11"/>
            <p:cNvSpPr txBox="1">
              <a:spLocks noChangeArrowheads="1"/>
            </p:cNvSpPr>
            <p:nvPr/>
          </p:nvSpPr>
          <p:spPr bwMode="auto">
            <a:xfrm>
              <a:off x="1680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  <p:sp>
          <p:nvSpPr>
            <p:cNvPr id="68635" name="Line 12"/>
            <p:cNvSpPr>
              <a:spLocks noChangeShapeType="1"/>
            </p:cNvSpPr>
            <p:nvPr/>
          </p:nvSpPr>
          <p:spPr bwMode="auto">
            <a:xfrm>
              <a:off x="1632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105400" y="3567113"/>
            <a:ext cx="1600200" cy="838200"/>
            <a:chOff x="2736" y="1680"/>
            <a:chExt cx="1008" cy="528"/>
          </a:xfrm>
        </p:grpSpPr>
        <p:sp>
          <p:nvSpPr>
            <p:cNvPr id="68619" name="Text Box 14"/>
            <p:cNvSpPr txBox="1">
              <a:spLocks noChangeArrowheads="1"/>
            </p:cNvSpPr>
            <p:nvPr/>
          </p:nvSpPr>
          <p:spPr bwMode="auto">
            <a:xfrm>
              <a:off x="3120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68620" name="Text Box 15"/>
            <p:cNvSpPr txBox="1">
              <a:spLocks noChangeArrowheads="1"/>
            </p:cNvSpPr>
            <p:nvPr/>
          </p:nvSpPr>
          <p:spPr bwMode="auto">
            <a:xfrm>
              <a:off x="2784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2736" y="1872"/>
              <a:ext cx="1008" cy="336"/>
              <a:chOff x="2736" y="1872"/>
              <a:chExt cx="1008" cy="336"/>
            </a:xfrm>
          </p:grpSpPr>
          <p:sp>
            <p:nvSpPr>
              <p:cNvPr id="68623" name="Line 17"/>
              <p:cNvSpPr>
                <a:spLocks noChangeShapeType="1"/>
              </p:cNvSpPr>
              <p:nvPr/>
            </p:nvSpPr>
            <p:spPr bwMode="auto">
              <a:xfrm>
                <a:off x="2736" y="2169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4" name="AutoShape 18"/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1008" cy="33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66"/>
                  </a:gs>
                  <a:gs pos="100000">
                    <a:srgbClr val="76762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25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920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30</a:t>
                </a:r>
              </a:p>
            </p:txBody>
          </p:sp>
          <p:sp>
            <p:nvSpPr>
              <p:cNvPr id="68626" name="Text Box 20"/>
              <p:cNvSpPr txBox="1">
                <a:spLocks noChangeArrowheads="1"/>
              </p:cNvSpPr>
              <p:nvPr/>
            </p:nvSpPr>
            <p:spPr bwMode="auto">
              <a:xfrm>
                <a:off x="3120" y="192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10</a:t>
                </a:r>
              </a:p>
            </p:txBody>
          </p:sp>
          <p:sp>
            <p:nvSpPr>
              <p:cNvPr id="68627" name="Line 21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8" name="Line 22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29" name="Text Box 23"/>
              <p:cNvSpPr txBox="1">
                <a:spLocks noChangeArrowheads="1"/>
              </p:cNvSpPr>
              <p:nvPr/>
            </p:nvSpPr>
            <p:spPr bwMode="auto">
              <a:xfrm>
                <a:off x="3408" y="1920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20</a:t>
                </a:r>
              </a:p>
            </p:txBody>
          </p:sp>
        </p:grpSp>
        <p:sp>
          <p:nvSpPr>
            <p:cNvPr id="68622" name="Text Box 24"/>
            <p:cNvSpPr txBox="1">
              <a:spLocks noChangeArrowheads="1"/>
            </p:cNvSpPr>
            <p:nvPr/>
          </p:nvSpPr>
          <p:spPr bwMode="auto">
            <a:xfrm>
              <a:off x="3452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</p:grpSp>
      <p:sp>
        <p:nvSpPr>
          <p:cNvPr id="692249" name="Line 25"/>
          <p:cNvSpPr>
            <a:spLocks noChangeShapeType="1"/>
          </p:cNvSpPr>
          <p:nvPr/>
        </p:nvSpPr>
        <p:spPr bwMode="auto">
          <a:xfrm>
            <a:off x="5410200" y="44338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2250" name="Line 26"/>
          <p:cNvSpPr>
            <a:spLocks noChangeShapeType="1"/>
          </p:cNvSpPr>
          <p:nvPr/>
        </p:nvSpPr>
        <p:spPr bwMode="auto">
          <a:xfrm flipH="1">
            <a:off x="2514600" y="4738688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2251" name="Line 27"/>
          <p:cNvSpPr>
            <a:spLocks noChangeShapeType="1"/>
          </p:cNvSpPr>
          <p:nvPr/>
        </p:nvSpPr>
        <p:spPr bwMode="auto">
          <a:xfrm flipV="1">
            <a:off x="2514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2252" name="Rectangle 28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2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2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49" grpId="0" animBg="1"/>
      <p:bldP spid="692250" grpId="0" animBg="1"/>
      <p:bldP spid="69225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9636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09800" y="3871913"/>
            <a:ext cx="1600200" cy="533400"/>
            <a:chOff x="1248" y="1872"/>
            <a:chExt cx="1008" cy="336"/>
          </a:xfrm>
        </p:grpSpPr>
        <p:sp>
          <p:nvSpPr>
            <p:cNvPr id="69644" name="AutoShape 29"/>
            <p:cNvSpPr>
              <a:spLocks noChangeArrowheads="1"/>
            </p:cNvSpPr>
            <p:nvPr/>
          </p:nvSpPr>
          <p:spPr bwMode="auto">
            <a:xfrm>
              <a:off x="1248" y="1872"/>
              <a:ext cx="1008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5" name="Text Box 30"/>
            <p:cNvSpPr txBox="1">
              <a:spLocks noChangeArrowheads="1"/>
            </p:cNvSpPr>
            <p:nvPr/>
          </p:nvSpPr>
          <p:spPr bwMode="auto">
            <a:xfrm>
              <a:off x="1296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69646" name="Text Box 31"/>
            <p:cNvSpPr txBox="1">
              <a:spLocks noChangeArrowheads="1"/>
            </p:cNvSpPr>
            <p:nvPr/>
          </p:nvSpPr>
          <p:spPr bwMode="auto">
            <a:xfrm>
              <a:off x="1632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69647" name="Line 32"/>
            <p:cNvSpPr>
              <a:spLocks noChangeShapeType="1"/>
            </p:cNvSpPr>
            <p:nvPr/>
          </p:nvSpPr>
          <p:spPr bwMode="auto">
            <a:xfrm>
              <a:off x="1584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Line 33"/>
            <p:cNvSpPr>
              <a:spLocks noChangeShapeType="1"/>
            </p:cNvSpPr>
            <p:nvPr/>
          </p:nvSpPr>
          <p:spPr bwMode="auto">
            <a:xfrm>
              <a:off x="1920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9" name="Text Box 34"/>
            <p:cNvSpPr txBox="1">
              <a:spLocks noChangeArrowheads="1"/>
            </p:cNvSpPr>
            <p:nvPr/>
          </p:nvSpPr>
          <p:spPr bwMode="auto">
            <a:xfrm>
              <a:off x="1920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257800" y="3852863"/>
            <a:ext cx="1066800" cy="533400"/>
            <a:chOff x="3360" y="1824"/>
            <a:chExt cx="672" cy="336"/>
          </a:xfrm>
        </p:grpSpPr>
        <p:sp>
          <p:nvSpPr>
            <p:cNvPr id="69640" name="AutoShape 36"/>
            <p:cNvSpPr>
              <a:spLocks noChangeArrowheads="1"/>
            </p:cNvSpPr>
            <p:nvPr/>
          </p:nvSpPr>
          <p:spPr bwMode="auto">
            <a:xfrm>
              <a:off x="3360" y="1824"/>
              <a:ext cx="672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1" name="Text Box 37"/>
            <p:cNvSpPr txBox="1">
              <a:spLocks noChangeArrowheads="1"/>
            </p:cNvSpPr>
            <p:nvPr/>
          </p:nvSpPr>
          <p:spPr bwMode="auto">
            <a:xfrm>
              <a:off x="3696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69642" name="Line 38"/>
            <p:cNvSpPr>
              <a:spLocks noChangeShapeType="1"/>
            </p:cNvSpPr>
            <p:nvPr/>
          </p:nvSpPr>
          <p:spPr bwMode="auto">
            <a:xfrm>
              <a:off x="3696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Text Box 39"/>
            <p:cNvSpPr txBox="1">
              <a:spLocks noChangeArrowheads="1"/>
            </p:cNvSpPr>
            <p:nvPr/>
          </p:nvSpPr>
          <p:spPr bwMode="auto">
            <a:xfrm>
              <a:off x="3408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</p:grpSp>
      <p:sp>
        <p:nvSpPr>
          <p:cNvPr id="69639" name="Rectangle 45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2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09800" y="3871913"/>
            <a:ext cx="1600200" cy="533400"/>
            <a:chOff x="1248" y="1872"/>
            <a:chExt cx="1008" cy="336"/>
          </a:xfrm>
        </p:grpSpPr>
        <p:sp>
          <p:nvSpPr>
            <p:cNvPr id="70671" name="AutoShape 7"/>
            <p:cNvSpPr>
              <a:spLocks noChangeArrowheads="1"/>
            </p:cNvSpPr>
            <p:nvPr/>
          </p:nvSpPr>
          <p:spPr bwMode="auto">
            <a:xfrm>
              <a:off x="1248" y="1872"/>
              <a:ext cx="1008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2" name="Text Box 8"/>
            <p:cNvSpPr txBox="1">
              <a:spLocks noChangeArrowheads="1"/>
            </p:cNvSpPr>
            <p:nvPr/>
          </p:nvSpPr>
          <p:spPr bwMode="auto">
            <a:xfrm>
              <a:off x="1296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70673" name="Text Box 9"/>
            <p:cNvSpPr txBox="1">
              <a:spLocks noChangeArrowheads="1"/>
            </p:cNvSpPr>
            <p:nvPr/>
          </p:nvSpPr>
          <p:spPr bwMode="auto">
            <a:xfrm>
              <a:off x="1632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70674" name="Line 10"/>
            <p:cNvSpPr>
              <a:spLocks noChangeShapeType="1"/>
            </p:cNvSpPr>
            <p:nvPr/>
          </p:nvSpPr>
          <p:spPr bwMode="auto">
            <a:xfrm>
              <a:off x="1584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Line 11"/>
            <p:cNvSpPr>
              <a:spLocks noChangeShapeType="1"/>
            </p:cNvSpPr>
            <p:nvPr/>
          </p:nvSpPr>
          <p:spPr bwMode="auto">
            <a:xfrm>
              <a:off x="1920" y="18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Text Box 12"/>
            <p:cNvSpPr txBox="1">
              <a:spLocks noChangeArrowheads="1"/>
            </p:cNvSpPr>
            <p:nvPr/>
          </p:nvSpPr>
          <p:spPr bwMode="auto">
            <a:xfrm>
              <a:off x="1920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257800" y="3852863"/>
            <a:ext cx="1066800" cy="533400"/>
            <a:chOff x="3360" y="1824"/>
            <a:chExt cx="672" cy="336"/>
          </a:xfrm>
        </p:grpSpPr>
        <p:sp>
          <p:nvSpPr>
            <p:cNvPr id="70667" name="AutoShape 14"/>
            <p:cNvSpPr>
              <a:spLocks noChangeArrowheads="1"/>
            </p:cNvSpPr>
            <p:nvPr/>
          </p:nvSpPr>
          <p:spPr bwMode="auto">
            <a:xfrm>
              <a:off x="3360" y="1824"/>
              <a:ext cx="672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8" name="Text Box 15"/>
            <p:cNvSpPr txBox="1">
              <a:spLocks noChangeArrowheads="1"/>
            </p:cNvSpPr>
            <p:nvPr/>
          </p:nvSpPr>
          <p:spPr bwMode="auto">
            <a:xfrm>
              <a:off x="3696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70669" name="Line 16"/>
            <p:cNvSpPr>
              <a:spLocks noChangeShapeType="1"/>
            </p:cNvSpPr>
            <p:nvPr/>
          </p:nvSpPr>
          <p:spPr bwMode="auto">
            <a:xfrm>
              <a:off x="3696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Text Box 17"/>
            <p:cNvSpPr txBox="1">
              <a:spLocks noChangeArrowheads="1"/>
            </p:cNvSpPr>
            <p:nvPr/>
          </p:nvSpPr>
          <p:spPr bwMode="auto">
            <a:xfrm>
              <a:off x="3408" y="187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</p:grpSp>
      <p:sp>
        <p:nvSpPr>
          <p:cNvPr id="694290" name="Line 18"/>
          <p:cNvSpPr>
            <a:spLocks noChangeShapeType="1"/>
          </p:cNvSpPr>
          <p:nvPr/>
        </p:nvSpPr>
        <p:spPr bwMode="auto">
          <a:xfrm>
            <a:off x="5562600" y="4391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4291" name="Line 19"/>
          <p:cNvSpPr>
            <a:spLocks noChangeShapeType="1"/>
          </p:cNvSpPr>
          <p:nvPr/>
        </p:nvSpPr>
        <p:spPr bwMode="auto">
          <a:xfrm flipH="1">
            <a:off x="1981200" y="46339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4292" name="Line 20"/>
          <p:cNvSpPr>
            <a:spLocks noChangeShapeType="1"/>
          </p:cNvSpPr>
          <p:nvPr/>
        </p:nvSpPr>
        <p:spPr bwMode="auto">
          <a:xfrm flipV="1">
            <a:off x="1966913" y="42529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4293" name="Rectangle 21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3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4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4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90" grpId="0" animBg="1"/>
      <p:bldP spid="694291" grpId="0" animBg="1"/>
      <p:bldP spid="69429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676400" y="3552825"/>
            <a:ext cx="2133600" cy="852488"/>
            <a:chOff x="1200" y="1776"/>
            <a:chExt cx="1344" cy="537"/>
          </a:xfrm>
        </p:grpSpPr>
        <p:sp>
          <p:nvSpPr>
            <p:cNvPr id="71691" name="Text Box 22"/>
            <p:cNvSpPr txBox="1">
              <a:spLocks noChangeArrowheads="1"/>
            </p:cNvSpPr>
            <p:nvPr/>
          </p:nvSpPr>
          <p:spPr bwMode="auto">
            <a:xfrm>
              <a:off x="1632" y="17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1692" name="Text Box 23"/>
            <p:cNvSpPr txBox="1">
              <a:spLocks noChangeArrowheads="1"/>
            </p:cNvSpPr>
            <p:nvPr/>
          </p:nvSpPr>
          <p:spPr bwMode="auto">
            <a:xfrm>
              <a:off x="1296" y="17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1693" name="Text Box 24"/>
            <p:cNvSpPr txBox="1">
              <a:spLocks noChangeArrowheads="1"/>
            </p:cNvSpPr>
            <p:nvPr/>
          </p:nvSpPr>
          <p:spPr bwMode="auto">
            <a:xfrm>
              <a:off x="1632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1694" name="AutoShape 25"/>
            <p:cNvSpPr>
              <a:spLocks noChangeArrowheads="1"/>
            </p:cNvSpPr>
            <p:nvPr/>
          </p:nvSpPr>
          <p:spPr bwMode="auto">
            <a:xfrm>
              <a:off x="1200" y="1974"/>
              <a:ext cx="134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Text Box 26"/>
            <p:cNvSpPr txBox="1">
              <a:spLocks noChangeArrowheads="1"/>
            </p:cNvSpPr>
            <p:nvPr/>
          </p:nvSpPr>
          <p:spPr bwMode="auto">
            <a:xfrm>
              <a:off x="1296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1696" name="Text Box 27"/>
            <p:cNvSpPr txBox="1">
              <a:spLocks noChangeArrowheads="1"/>
            </p:cNvSpPr>
            <p:nvPr/>
          </p:nvSpPr>
          <p:spPr bwMode="auto">
            <a:xfrm>
              <a:off x="1584" y="202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71697" name="Text Box 28"/>
            <p:cNvSpPr txBox="1">
              <a:spLocks noChangeArrowheads="1"/>
            </p:cNvSpPr>
            <p:nvPr/>
          </p:nvSpPr>
          <p:spPr bwMode="auto">
            <a:xfrm>
              <a:off x="1920" y="202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71698" name="Line 29"/>
            <p:cNvSpPr>
              <a:spLocks noChangeShapeType="1"/>
            </p:cNvSpPr>
            <p:nvPr/>
          </p:nvSpPr>
          <p:spPr bwMode="auto">
            <a:xfrm>
              <a:off x="1872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Line 30"/>
            <p:cNvSpPr>
              <a:spLocks noChangeShapeType="1"/>
            </p:cNvSpPr>
            <p:nvPr/>
          </p:nvSpPr>
          <p:spPr bwMode="auto">
            <a:xfrm>
              <a:off x="2208" y="197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Text Box 31"/>
            <p:cNvSpPr txBox="1">
              <a:spLocks noChangeArrowheads="1"/>
            </p:cNvSpPr>
            <p:nvPr/>
          </p:nvSpPr>
          <p:spPr bwMode="auto">
            <a:xfrm>
              <a:off x="2208" y="20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  <p:sp>
          <p:nvSpPr>
            <p:cNvPr id="71701" name="Text Box 32"/>
            <p:cNvSpPr txBox="1">
              <a:spLocks noChangeArrowheads="1"/>
            </p:cNvSpPr>
            <p:nvPr/>
          </p:nvSpPr>
          <p:spPr bwMode="auto">
            <a:xfrm>
              <a:off x="1925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1702" name="Line 33"/>
            <p:cNvSpPr>
              <a:spLocks noChangeShapeType="1"/>
            </p:cNvSpPr>
            <p:nvPr/>
          </p:nvSpPr>
          <p:spPr bwMode="auto">
            <a:xfrm>
              <a:off x="1536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Text Box 34"/>
            <p:cNvSpPr txBox="1">
              <a:spLocks noChangeArrowheads="1"/>
            </p:cNvSpPr>
            <p:nvPr/>
          </p:nvSpPr>
          <p:spPr bwMode="auto">
            <a:xfrm>
              <a:off x="1248" y="20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71704" name="Text Box 35"/>
            <p:cNvSpPr txBox="1">
              <a:spLocks noChangeArrowheads="1"/>
            </p:cNvSpPr>
            <p:nvPr/>
          </p:nvSpPr>
          <p:spPr bwMode="auto">
            <a:xfrm>
              <a:off x="2252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562600" y="3562350"/>
            <a:ext cx="533400" cy="838200"/>
            <a:chOff x="2832" y="1680"/>
            <a:chExt cx="336" cy="528"/>
          </a:xfrm>
        </p:grpSpPr>
        <p:sp>
          <p:nvSpPr>
            <p:cNvPr id="71688" name="AutoShape 37"/>
            <p:cNvSpPr>
              <a:spLocks noChangeArrowheads="1"/>
            </p:cNvSpPr>
            <p:nvPr/>
          </p:nvSpPr>
          <p:spPr bwMode="auto">
            <a:xfrm>
              <a:off x="2832" y="1872"/>
              <a:ext cx="336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9" name="Text Box 38"/>
            <p:cNvSpPr txBox="1">
              <a:spLocks noChangeArrowheads="1"/>
            </p:cNvSpPr>
            <p:nvPr/>
          </p:nvSpPr>
          <p:spPr bwMode="auto">
            <a:xfrm>
              <a:off x="2880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71690" name="Text Box 39"/>
            <p:cNvSpPr txBox="1">
              <a:spLocks noChangeArrowheads="1"/>
            </p:cNvSpPr>
            <p:nvPr/>
          </p:nvSpPr>
          <p:spPr bwMode="auto">
            <a:xfrm>
              <a:off x="2880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</p:grpSp>
      <p:sp>
        <p:nvSpPr>
          <p:cNvPr id="71687" name="Rectangle 43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3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72708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76400" y="3552825"/>
            <a:ext cx="2133600" cy="852488"/>
            <a:chOff x="1200" y="1776"/>
            <a:chExt cx="1344" cy="537"/>
          </a:xfrm>
        </p:grpSpPr>
        <p:sp>
          <p:nvSpPr>
            <p:cNvPr id="72718" name="Text Box 7"/>
            <p:cNvSpPr txBox="1">
              <a:spLocks noChangeArrowheads="1"/>
            </p:cNvSpPr>
            <p:nvPr/>
          </p:nvSpPr>
          <p:spPr bwMode="auto">
            <a:xfrm>
              <a:off x="1632" y="17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1296" y="17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2720" name="Text Box 9"/>
            <p:cNvSpPr txBox="1">
              <a:spLocks noChangeArrowheads="1"/>
            </p:cNvSpPr>
            <p:nvPr/>
          </p:nvSpPr>
          <p:spPr bwMode="auto">
            <a:xfrm>
              <a:off x="1632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2721" name="AutoShape 10"/>
            <p:cNvSpPr>
              <a:spLocks noChangeArrowheads="1"/>
            </p:cNvSpPr>
            <p:nvPr/>
          </p:nvSpPr>
          <p:spPr bwMode="auto">
            <a:xfrm>
              <a:off x="1200" y="1974"/>
              <a:ext cx="1344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2" name="Text Box 11"/>
            <p:cNvSpPr txBox="1">
              <a:spLocks noChangeArrowheads="1"/>
            </p:cNvSpPr>
            <p:nvPr/>
          </p:nvSpPr>
          <p:spPr bwMode="auto">
            <a:xfrm>
              <a:off x="1296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2723" name="Text Box 12"/>
            <p:cNvSpPr txBox="1">
              <a:spLocks noChangeArrowheads="1"/>
            </p:cNvSpPr>
            <p:nvPr/>
          </p:nvSpPr>
          <p:spPr bwMode="auto">
            <a:xfrm>
              <a:off x="1584" y="202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72724" name="Text Box 13"/>
            <p:cNvSpPr txBox="1">
              <a:spLocks noChangeArrowheads="1"/>
            </p:cNvSpPr>
            <p:nvPr/>
          </p:nvSpPr>
          <p:spPr bwMode="auto">
            <a:xfrm>
              <a:off x="1920" y="202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72725" name="Line 14"/>
            <p:cNvSpPr>
              <a:spLocks noChangeShapeType="1"/>
            </p:cNvSpPr>
            <p:nvPr/>
          </p:nvSpPr>
          <p:spPr bwMode="auto">
            <a:xfrm>
              <a:off x="1872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15"/>
            <p:cNvSpPr>
              <a:spLocks noChangeShapeType="1"/>
            </p:cNvSpPr>
            <p:nvPr/>
          </p:nvSpPr>
          <p:spPr bwMode="auto">
            <a:xfrm>
              <a:off x="2208" y="1977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Text Box 16"/>
            <p:cNvSpPr txBox="1">
              <a:spLocks noChangeArrowheads="1"/>
            </p:cNvSpPr>
            <p:nvPr/>
          </p:nvSpPr>
          <p:spPr bwMode="auto">
            <a:xfrm>
              <a:off x="2208" y="20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  <p:sp>
          <p:nvSpPr>
            <p:cNvPr id="72728" name="Text Box 17"/>
            <p:cNvSpPr txBox="1">
              <a:spLocks noChangeArrowheads="1"/>
            </p:cNvSpPr>
            <p:nvPr/>
          </p:nvSpPr>
          <p:spPr bwMode="auto">
            <a:xfrm>
              <a:off x="1925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2729" name="Line 18"/>
            <p:cNvSpPr>
              <a:spLocks noChangeShapeType="1"/>
            </p:cNvSpPr>
            <p:nvPr/>
          </p:nvSpPr>
          <p:spPr bwMode="auto">
            <a:xfrm>
              <a:off x="1536" y="197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Text Box 19"/>
            <p:cNvSpPr txBox="1">
              <a:spLocks noChangeArrowheads="1"/>
            </p:cNvSpPr>
            <p:nvPr/>
          </p:nvSpPr>
          <p:spPr bwMode="auto">
            <a:xfrm>
              <a:off x="1248" y="2013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72731" name="Text Box 20"/>
            <p:cNvSpPr txBox="1">
              <a:spLocks noChangeArrowheads="1"/>
            </p:cNvSpPr>
            <p:nvPr/>
          </p:nvSpPr>
          <p:spPr bwMode="auto">
            <a:xfrm>
              <a:off x="2252" y="1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562600" y="3562350"/>
            <a:ext cx="533400" cy="838200"/>
            <a:chOff x="2832" y="1680"/>
            <a:chExt cx="336" cy="528"/>
          </a:xfrm>
        </p:grpSpPr>
        <p:sp>
          <p:nvSpPr>
            <p:cNvPr id="72715" name="AutoShape 22"/>
            <p:cNvSpPr>
              <a:spLocks noChangeArrowheads="1"/>
            </p:cNvSpPr>
            <p:nvPr/>
          </p:nvSpPr>
          <p:spPr bwMode="auto">
            <a:xfrm>
              <a:off x="2832" y="1872"/>
              <a:ext cx="336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6" name="Text Box 23"/>
            <p:cNvSpPr txBox="1">
              <a:spLocks noChangeArrowheads="1"/>
            </p:cNvSpPr>
            <p:nvPr/>
          </p:nvSpPr>
          <p:spPr bwMode="auto">
            <a:xfrm>
              <a:off x="2880" y="192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72717" name="Text Box 24"/>
            <p:cNvSpPr txBox="1">
              <a:spLocks noChangeArrowheads="1"/>
            </p:cNvSpPr>
            <p:nvPr/>
          </p:nvSpPr>
          <p:spPr bwMode="auto">
            <a:xfrm>
              <a:off x="2880" y="16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</p:grpSp>
      <p:sp>
        <p:nvSpPr>
          <p:cNvPr id="696345" name="Line 25"/>
          <p:cNvSpPr>
            <a:spLocks noChangeShapeType="1"/>
          </p:cNvSpPr>
          <p:nvPr/>
        </p:nvSpPr>
        <p:spPr bwMode="auto">
          <a:xfrm>
            <a:off x="5791200" y="4391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46" name="Line 26"/>
          <p:cNvSpPr>
            <a:spLocks noChangeShapeType="1"/>
          </p:cNvSpPr>
          <p:nvPr/>
        </p:nvSpPr>
        <p:spPr bwMode="auto">
          <a:xfrm flipH="1">
            <a:off x="2514600" y="4633913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47" name="Line 27"/>
          <p:cNvSpPr>
            <a:spLocks noChangeShapeType="1"/>
          </p:cNvSpPr>
          <p:nvPr/>
        </p:nvSpPr>
        <p:spPr bwMode="auto">
          <a:xfrm flipV="1">
            <a:off x="2514600" y="44053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348" name="Rectangle 28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4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6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5" grpId="0" animBg="1"/>
      <p:bldP spid="696346" grpId="0" animBg="1"/>
      <p:bldP spid="6963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2819400" y="5257800"/>
            <a:ext cx="1155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Sorted List</a:t>
            </a:r>
          </a:p>
        </p:txBody>
      </p:sp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5172075" y="52578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Unsorted List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676400" y="3581400"/>
            <a:ext cx="2743200" cy="823913"/>
            <a:chOff x="1344" y="2361"/>
            <a:chExt cx="1728" cy="519"/>
          </a:xfrm>
        </p:grpSpPr>
        <p:sp>
          <p:nvSpPr>
            <p:cNvPr id="73735" name="AutoShape 28"/>
            <p:cNvSpPr>
              <a:spLocks noChangeArrowheads="1"/>
            </p:cNvSpPr>
            <p:nvPr/>
          </p:nvSpPr>
          <p:spPr bwMode="auto">
            <a:xfrm>
              <a:off x="1344" y="2544"/>
              <a:ext cx="1728" cy="33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66"/>
                </a:gs>
                <a:gs pos="100000">
                  <a:srgbClr val="76762F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" name="Text Box 29"/>
            <p:cNvSpPr txBox="1">
              <a:spLocks noChangeArrowheads="1"/>
            </p:cNvSpPr>
            <p:nvPr/>
          </p:nvSpPr>
          <p:spPr bwMode="auto">
            <a:xfrm>
              <a:off x="2064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73737" name="Text Box 30"/>
            <p:cNvSpPr txBox="1">
              <a:spLocks noChangeArrowheads="1"/>
            </p:cNvSpPr>
            <p:nvPr/>
          </p:nvSpPr>
          <p:spPr bwMode="auto">
            <a:xfrm>
              <a:off x="1728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73738" name="Text Box 31"/>
            <p:cNvSpPr txBox="1">
              <a:spLocks noChangeArrowheads="1"/>
            </p:cNvSpPr>
            <p:nvPr/>
          </p:nvSpPr>
          <p:spPr bwMode="auto">
            <a:xfrm>
              <a:off x="1392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73739" name="Text Box 32"/>
            <p:cNvSpPr txBox="1">
              <a:spLocks noChangeArrowheads="1"/>
            </p:cNvSpPr>
            <p:nvPr/>
          </p:nvSpPr>
          <p:spPr bwMode="auto">
            <a:xfrm>
              <a:off x="2736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73740" name="Text Box 33"/>
            <p:cNvSpPr txBox="1">
              <a:spLocks noChangeArrowheads="1"/>
            </p:cNvSpPr>
            <p:nvPr/>
          </p:nvSpPr>
          <p:spPr bwMode="auto">
            <a:xfrm>
              <a:off x="2400" y="236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73741" name="Line 34"/>
            <p:cNvSpPr>
              <a:spLocks noChangeShapeType="1"/>
            </p:cNvSpPr>
            <p:nvPr/>
          </p:nvSpPr>
          <p:spPr bwMode="auto">
            <a:xfrm>
              <a:off x="168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2" name="Line 35"/>
            <p:cNvSpPr>
              <a:spLocks noChangeShapeType="1"/>
            </p:cNvSpPr>
            <p:nvPr/>
          </p:nvSpPr>
          <p:spPr bwMode="auto">
            <a:xfrm>
              <a:off x="2016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3" name="Line 36"/>
            <p:cNvSpPr>
              <a:spLocks noChangeShapeType="1"/>
            </p:cNvSpPr>
            <p:nvPr/>
          </p:nvSpPr>
          <p:spPr bwMode="auto">
            <a:xfrm>
              <a:off x="2352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4" name="Line 37"/>
            <p:cNvSpPr>
              <a:spLocks noChangeShapeType="1"/>
            </p:cNvSpPr>
            <p:nvPr/>
          </p:nvSpPr>
          <p:spPr bwMode="auto">
            <a:xfrm>
              <a:off x="2688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5" name="Text Box 38"/>
            <p:cNvSpPr txBox="1">
              <a:spLocks noChangeArrowheads="1"/>
            </p:cNvSpPr>
            <p:nvPr/>
          </p:nvSpPr>
          <p:spPr bwMode="auto">
            <a:xfrm>
              <a:off x="1392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73746" name="Text Box 39"/>
            <p:cNvSpPr txBox="1">
              <a:spLocks noChangeArrowheads="1"/>
            </p:cNvSpPr>
            <p:nvPr/>
          </p:nvSpPr>
          <p:spPr bwMode="auto">
            <a:xfrm>
              <a:off x="2352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73747" name="Text Box 40"/>
            <p:cNvSpPr txBox="1">
              <a:spLocks noChangeArrowheads="1"/>
            </p:cNvSpPr>
            <p:nvPr/>
          </p:nvSpPr>
          <p:spPr bwMode="auto">
            <a:xfrm>
              <a:off x="2016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73748" name="Text Box 41"/>
            <p:cNvSpPr txBox="1">
              <a:spLocks noChangeArrowheads="1"/>
            </p:cNvSpPr>
            <p:nvPr/>
          </p:nvSpPr>
          <p:spPr bwMode="auto">
            <a:xfrm>
              <a:off x="1716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73749" name="Text Box 42"/>
            <p:cNvSpPr txBox="1">
              <a:spLocks noChangeArrowheads="1"/>
            </p:cNvSpPr>
            <p:nvPr/>
          </p:nvSpPr>
          <p:spPr bwMode="auto">
            <a:xfrm>
              <a:off x="2736" y="2592"/>
              <a:ext cx="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</p:grpSp>
      <p:sp>
        <p:nvSpPr>
          <p:cNvPr id="73734" name="Rectangle 44"/>
          <p:cNvSpPr>
            <a:spLocks noChangeArrowheads="1"/>
          </p:cNvSpPr>
          <p:nvPr/>
        </p:nvSpPr>
        <p:spPr bwMode="auto">
          <a:xfrm>
            <a:off x="1524000" y="1601788"/>
            <a:ext cx="7315200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Pass 4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Place the first element from the unsorted list at its correct position in the sorted list.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8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ChangeArrowheads="1"/>
          </p:cNvSpPr>
          <p:nvPr/>
        </p:nvSpPr>
        <p:spPr bwMode="auto">
          <a:xfrm>
            <a:off x="1525588" y="1598613"/>
            <a:ext cx="4876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4"/>
              </a:buBlip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Let us now write an algorithm to implement insertion sort algorithm. </a:t>
            </a:r>
          </a:p>
          <a:p>
            <a:pPr marL="1143000" lvl="2" indent="-228600"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6019800" y="1600200"/>
            <a:ext cx="28194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</p:txBody>
      </p:sp>
      <p:sp>
        <p:nvSpPr>
          <p:cNvPr id="394262" name="AutoShape 22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94268" name="Line 28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4269" name="Line 29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4270" name="Line 30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4271" name="Line 31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4272" name="Text Box 32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394273" name="Text Box 33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394274" name="Text Box 34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394275" name="Text Box 35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394276" name="Text Box 3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394277" name="Text Box 3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9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9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/>
      <p:bldP spid="394262" grpId="0" animBg="1"/>
      <p:bldP spid="394263" grpId="0"/>
      <p:bldP spid="394264" grpId="0"/>
      <p:bldP spid="394265" grpId="0"/>
      <p:bldP spid="394266" grpId="0"/>
      <p:bldP spid="394267" grpId="0"/>
      <p:bldP spid="394268" grpId="0" animBg="1"/>
      <p:bldP spid="394269" grpId="0" animBg="1"/>
      <p:bldP spid="394270" grpId="0" animBg="1"/>
      <p:bldP spid="394271" grpId="0" animBg="1"/>
      <p:bldP spid="394272" grpId="0"/>
      <p:bldP spid="394273" grpId="0"/>
      <p:bldP spid="394274" grpId="0"/>
      <p:bldP spid="394275" grpId="0"/>
      <p:bldP spid="394276" grpId="0"/>
      <p:bldP spid="39427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4756" name="Text Box 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p:sp>
        <p:nvSpPr>
          <p:cNvPr id="74757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4759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4760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4761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4762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4763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4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5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6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7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4768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4769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4770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4771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4772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6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6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525588" y="1598613"/>
            <a:ext cx="41894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7578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578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578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578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8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790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5791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5792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5793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5794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5795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398358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8359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75798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58" grpId="0" animBg="1"/>
      <p:bldP spid="39835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80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  <p:sp>
        <p:nvSpPr>
          <p:cNvPr id="76805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6807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6808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6809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6810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4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5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6817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6818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6819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6820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6821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22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DD1F5B6-1649-4D35-BB9B-6F885CAB2B9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>
                <a:effectLst/>
                <a:latin typeface="Tahoma" pitchFamily="34" charset="0"/>
              </a:rPr>
              <a:t>Divide and Conquer</a:t>
            </a:r>
          </a:p>
        </p:txBody>
      </p:sp>
      <p:sp>
        <p:nvSpPr>
          <p:cNvPr id="14340" name="Text Box 151"/>
          <p:cNvSpPr txBox="1">
            <a:spLocks noChangeArrowheads="1"/>
          </p:cNvSpPr>
          <p:nvPr/>
        </p:nvSpPr>
        <p:spPr bwMode="auto">
          <a:xfrm>
            <a:off x="304800" y="1828800"/>
            <a:ext cx="84582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eaLnBrk="0" hangingPunct="0">
              <a:buFontTx/>
              <a:buChar char="•"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smtClean="0">
                <a:latin typeface="Tahoma" pitchFamily="34" charset="0"/>
              </a:rPr>
              <a:t>Reduce </a:t>
            </a:r>
            <a:r>
              <a:rPr lang="en-US" sz="2000" dirty="0">
                <a:latin typeface="Tahoma" pitchFamily="34" charset="0"/>
              </a:rPr>
              <a:t>the problem to smaller problems (by a factor of at least 2) solved recursively and then combine the solutions</a:t>
            </a:r>
          </a:p>
          <a:p>
            <a:pPr eaLnBrk="0" hangingPunct="0"/>
            <a:endParaRPr lang="en-US" sz="2000" dirty="0">
              <a:latin typeface="Tahoma" pitchFamily="34" charset="0"/>
            </a:endParaRPr>
          </a:p>
          <a:p>
            <a:pPr lvl="2" eaLnBrk="0" hangingPunct="0"/>
            <a:r>
              <a:rPr lang="en-US" sz="2000" dirty="0">
                <a:latin typeface="Tahoma" pitchFamily="34" charset="0"/>
              </a:rPr>
              <a:t>Examples:  </a:t>
            </a:r>
            <a:r>
              <a:rPr lang="en-US" sz="2000" dirty="0" smtClean="0">
                <a:latin typeface="Tahoma" pitchFamily="34" charset="0"/>
              </a:rPr>
              <a:t>        Binary </a:t>
            </a:r>
            <a:r>
              <a:rPr lang="en-US" sz="2000" dirty="0">
                <a:latin typeface="Tahoma" pitchFamily="34" charset="0"/>
              </a:rPr>
              <a:t>Search</a:t>
            </a:r>
          </a:p>
          <a:p>
            <a:pPr lvl="2" eaLnBrk="0" hangingPunct="0"/>
            <a:r>
              <a:rPr lang="en-US" sz="2000" dirty="0">
                <a:latin typeface="Tahoma" pitchFamily="34" charset="0"/>
              </a:rPr>
              <a:t>		  Merge sort</a:t>
            </a:r>
          </a:p>
          <a:p>
            <a:pPr lvl="2" eaLnBrk="0" hangingPunct="0"/>
            <a:r>
              <a:rPr lang="en-US" sz="2000" dirty="0">
                <a:latin typeface="Tahoma" pitchFamily="34" charset="0"/>
              </a:rPr>
              <a:t>		  Quick sort</a:t>
            </a:r>
          </a:p>
          <a:p>
            <a:pPr lvl="2" eaLnBrk="0" hangingPunct="0"/>
            <a:r>
              <a:rPr lang="en-US" sz="2000" dirty="0">
                <a:latin typeface="Tahoma" pitchFamily="34" charset="0"/>
              </a:rPr>
              <a:t>In general, problems that can be defined recursively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80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782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783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783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783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783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783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8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7839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7840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7841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7842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7843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7844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45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00411" name="Line 27"/>
          <p:cNvSpPr>
            <a:spLocks noChangeShapeType="1"/>
          </p:cNvSpPr>
          <p:nvPr/>
        </p:nvSpPr>
        <p:spPr bwMode="auto">
          <a:xfrm flipV="1">
            <a:off x="2430463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0412" name="Text Box 28"/>
          <p:cNvSpPr txBox="1">
            <a:spLocks noChangeArrowheads="1"/>
          </p:cNvSpPr>
          <p:nvPr/>
        </p:nvSpPr>
        <p:spPr bwMode="auto">
          <a:xfrm>
            <a:off x="2328863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77848" name="Text Box 29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j = i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411" grpId="0" animBg="1"/>
      <p:bldP spid="4004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80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arr[j] &lt; temp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205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205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206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06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06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206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206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8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2069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2070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2072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2073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2074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5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2076" name="Line 24"/>
          <p:cNvSpPr>
            <a:spLocks noChangeShapeType="1"/>
          </p:cNvSpPr>
          <p:nvPr/>
        </p:nvSpPr>
        <p:spPr bwMode="auto">
          <a:xfrm flipV="1">
            <a:off x="2430463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7" name="Text Box 25"/>
          <p:cNvSpPr txBox="1">
            <a:spLocks noChangeArrowheads="1"/>
          </p:cNvSpPr>
          <p:nvPr/>
        </p:nvSpPr>
        <p:spPr bwMode="auto">
          <a:xfrm>
            <a:off x="2328863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2078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4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80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arr[j] &lt; temp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7885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885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885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885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885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885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5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62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8863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8864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8865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8866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8867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8868" name="Line 22"/>
          <p:cNvSpPr>
            <a:spLocks noChangeShapeType="1"/>
          </p:cNvSpPr>
          <p:nvPr/>
        </p:nvSpPr>
        <p:spPr bwMode="auto">
          <a:xfrm flipV="1">
            <a:off x="29210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69" name="Text Box 23"/>
          <p:cNvSpPr txBox="1">
            <a:spLocks noChangeArrowheads="1"/>
          </p:cNvSpPr>
          <p:nvPr/>
        </p:nvSpPr>
        <p:spPr bwMode="auto">
          <a:xfrm>
            <a:off x="28194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78870" name="Line 24"/>
          <p:cNvSpPr>
            <a:spLocks noChangeShapeType="1"/>
          </p:cNvSpPr>
          <p:nvPr/>
        </p:nvSpPr>
        <p:spPr bwMode="auto">
          <a:xfrm flipV="1">
            <a:off x="2430463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8871" name="Text Box 25"/>
          <p:cNvSpPr txBox="1">
            <a:spLocks noChangeArrowheads="1"/>
          </p:cNvSpPr>
          <p:nvPr/>
        </p:nvSpPr>
        <p:spPr bwMode="auto">
          <a:xfrm>
            <a:off x="2328863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06554" name="Line 26"/>
          <p:cNvSpPr>
            <a:spLocks noChangeShapeType="1"/>
          </p:cNvSpPr>
          <p:nvPr/>
        </p:nvSpPr>
        <p:spPr bwMode="auto">
          <a:xfrm>
            <a:off x="2676525" y="4038600"/>
            <a:ext cx="533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55" name="Line 27"/>
          <p:cNvSpPr>
            <a:spLocks noChangeShapeType="1"/>
          </p:cNvSpPr>
          <p:nvPr/>
        </p:nvSpPr>
        <p:spPr bwMode="auto">
          <a:xfrm>
            <a:off x="2676525" y="4572000"/>
            <a:ext cx="533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56" name="Line 28"/>
          <p:cNvSpPr>
            <a:spLocks noChangeShapeType="1"/>
          </p:cNvSpPr>
          <p:nvPr/>
        </p:nvSpPr>
        <p:spPr bwMode="auto">
          <a:xfrm flipV="1">
            <a:off x="2676525" y="4038600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57" name="Line 29"/>
          <p:cNvSpPr>
            <a:spLocks noChangeShapeType="1"/>
          </p:cNvSpPr>
          <p:nvPr/>
        </p:nvSpPr>
        <p:spPr bwMode="auto">
          <a:xfrm flipV="1">
            <a:off x="3209925" y="4038600"/>
            <a:ext cx="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6558" name="Text Box 30"/>
          <p:cNvSpPr txBox="1">
            <a:spLocks noChangeArrowheads="1"/>
          </p:cNvSpPr>
          <p:nvPr/>
        </p:nvSpPr>
        <p:spPr bwMode="auto">
          <a:xfrm>
            <a:off x="1524000" y="5486400"/>
            <a:ext cx="4114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Value temp is stored at its correct position in the sorted list</a:t>
            </a:r>
          </a:p>
        </p:txBody>
      </p:sp>
      <p:sp>
        <p:nvSpPr>
          <p:cNvPr id="78877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CC0000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6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6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54" grpId="0" animBg="1"/>
      <p:bldP spid="406555" grpId="0" animBg="1"/>
      <p:bldP spid="406556" grpId="0" animBg="1"/>
      <p:bldP spid="406557" grpId="0" animBg="1"/>
      <p:bldP spid="406558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525588" y="1598613"/>
            <a:ext cx="3884612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1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7987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987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987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7988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988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988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6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79887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9888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79889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79890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79891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79892" name="Text Box 33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525588" y="1598613"/>
            <a:ext cx="3884612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0903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0904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0905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0906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7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8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9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0911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0912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0913" name="Text Box 18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0914" name="Text Box 19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0915" name="Text Box 20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0916" name="Text Box 2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8192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192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192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192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192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193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4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1935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1936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1937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1938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1939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10646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47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942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46" grpId="0" animBg="1"/>
      <p:bldP spid="41064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82948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2951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2952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2953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2954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5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6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7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958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2959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2960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2961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2962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2963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2964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965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2966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8397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397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397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397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397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397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2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3983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3984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3985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3986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3987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3988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9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14744" name="Line 24"/>
          <p:cNvSpPr>
            <a:spLocks noChangeShapeType="1"/>
          </p:cNvSpPr>
          <p:nvPr/>
        </p:nvSpPr>
        <p:spPr bwMode="auto">
          <a:xfrm flipV="1">
            <a:off x="2908300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4745" name="Text Box 25"/>
          <p:cNvSpPr txBox="1">
            <a:spLocks noChangeArrowheads="1"/>
          </p:cNvSpPr>
          <p:nvPr/>
        </p:nvSpPr>
        <p:spPr bwMode="auto">
          <a:xfrm>
            <a:off x="2806700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83992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j = i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44" grpId="0" animBg="1"/>
      <p:bldP spid="41474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 </a:t>
            </a:r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3084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6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7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88" name="Text Box 15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3089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3090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3091" name="Text Box 18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3092" name="Text Box 19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3093" name="Text Box 20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3094" name="Line 21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5" name="Text Box 22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3096" name="Line 23"/>
          <p:cNvSpPr>
            <a:spLocks noChangeShapeType="1"/>
          </p:cNvSpPr>
          <p:nvPr/>
        </p:nvSpPr>
        <p:spPr bwMode="auto">
          <a:xfrm flipV="1">
            <a:off x="2908300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97" name="Text Box 24"/>
          <p:cNvSpPr txBox="1">
            <a:spLocks noChangeArrowheads="1"/>
          </p:cNvSpPr>
          <p:nvPr/>
        </p:nvSpPr>
        <p:spPr bwMode="auto">
          <a:xfrm>
            <a:off x="2806700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3098" name="Text Box 25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499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499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499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500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500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500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6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5007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416786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416787" name="Text Box 19"/>
          <p:cNvSpPr txBox="1">
            <a:spLocks noChangeArrowheads="1"/>
          </p:cNvSpPr>
          <p:nvPr/>
        </p:nvSpPr>
        <p:spPr bwMode="auto">
          <a:xfrm>
            <a:off x="27241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5010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5011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5012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13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5014" name="Line 24"/>
          <p:cNvSpPr>
            <a:spLocks noChangeShapeType="1"/>
          </p:cNvSpPr>
          <p:nvPr/>
        </p:nvSpPr>
        <p:spPr bwMode="auto">
          <a:xfrm flipV="1">
            <a:off x="2908300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15" name="Text Box 25"/>
          <p:cNvSpPr txBox="1">
            <a:spLocks noChangeArrowheads="1"/>
          </p:cNvSpPr>
          <p:nvPr/>
        </p:nvSpPr>
        <p:spPr bwMode="auto">
          <a:xfrm>
            <a:off x="2806700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16795" name="Text Box 2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416796" name="Line 28"/>
          <p:cNvSpPr>
            <a:spLocks noChangeShapeType="1"/>
          </p:cNvSpPr>
          <p:nvPr/>
        </p:nvSpPr>
        <p:spPr bwMode="auto">
          <a:xfrm flipV="1">
            <a:off x="2971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7" name="Line 29"/>
          <p:cNvSpPr>
            <a:spLocks noChangeShapeType="1"/>
          </p:cNvSpPr>
          <p:nvPr/>
        </p:nvSpPr>
        <p:spPr bwMode="auto">
          <a:xfrm>
            <a:off x="29718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8" name="Line 30"/>
          <p:cNvSpPr>
            <a:spLocks noChangeShapeType="1"/>
          </p:cNvSpPr>
          <p:nvPr/>
        </p:nvSpPr>
        <p:spPr bwMode="auto">
          <a:xfrm>
            <a:off x="3429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020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86" grpId="0"/>
      <p:bldP spid="416796" grpId="0" animBg="1"/>
      <p:bldP spid="416797" grpId="0" animBg="1"/>
      <p:bldP spid="4167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1525588" y="1598613"/>
            <a:ext cx="7315200" cy="419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41313" indent="-341313">
              <a:lnSpc>
                <a:spcPct val="100000"/>
              </a:lnSpc>
              <a:spcBef>
                <a:spcPts val="500"/>
              </a:spcBef>
              <a:buClr>
                <a:srgbClr val="333399"/>
              </a:buClr>
              <a:buFont typeface="Arial" charset="0"/>
              <a:buBlip>
                <a:blip r:embed="rId3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2000">
                <a:solidFill>
                  <a:srgbClr val="333399"/>
                </a:solidFill>
                <a:cs typeface="Times New Roman" pitchFamily="18" charset="0"/>
              </a:rPr>
              <a:t>Binary search algorithm: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Is used for searching large lists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Searches the element in very few comparisons</a:t>
            </a:r>
          </a:p>
          <a:p>
            <a:pPr marL="741363" lvl="1" indent="-284163">
              <a:lnSpc>
                <a:spcPct val="10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Blip>
                <a:blip r:embed="rId4"/>
              </a:buBlip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>
                <a:solidFill>
                  <a:srgbClr val="333399"/>
                </a:solidFill>
              </a:rPr>
              <a:t>Can be used only if the list to be searched is sorted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53988" y="709613"/>
            <a:ext cx="6858000" cy="398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Clr>
                <a:srgbClr val="FFFFFF"/>
              </a:buClr>
              <a:buFont typeface="Tahom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Tahoma" pitchFamily="34" charset="0"/>
              </a:rPr>
              <a:t>Performing 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4101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4114" name="Text Box 20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4115" name="Text Box 21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116" name="Line 22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17" name="Text Box 23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35224" name="Line 24"/>
          <p:cNvSpPr>
            <a:spLocks noChangeShapeType="1"/>
          </p:cNvSpPr>
          <p:nvPr/>
        </p:nvSpPr>
        <p:spPr bwMode="auto">
          <a:xfrm flipV="1">
            <a:off x="2908300" y="4562475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5225" name="Text Box 25"/>
          <p:cNvSpPr txBox="1">
            <a:spLocks noChangeArrowheads="1"/>
          </p:cNvSpPr>
          <p:nvPr/>
        </p:nvSpPr>
        <p:spPr bwMode="auto">
          <a:xfrm>
            <a:off x="2806700" y="4943475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35228" name="Line 28"/>
          <p:cNvSpPr>
            <a:spLocks noChangeShapeType="1"/>
          </p:cNvSpPr>
          <p:nvPr/>
        </p:nvSpPr>
        <p:spPr bwMode="auto">
          <a:xfrm flipV="1">
            <a:off x="24638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5229" name="Text Box 29"/>
          <p:cNvSpPr txBox="1">
            <a:spLocks noChangeArrowheads="1"/>
          </p:cNvSpPr>
          <p:nvPr/>
        </p:nvSpPr>
        <p:spPr bwMode="auto">
          <a:xfrm>
            <a:off x="23622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122" name="Text Box 30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35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35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4" grpId="0" animBg="1"/>
      <p:bldP spid="435225" grpId="0"/>
      <p:bldP spid="435228" grpId="0" animBg="1"/>
      <p:bldP spid="43522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525588" y="1598613"/>
            <a:ext cx="44180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602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602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602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602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602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602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3408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6031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6032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6033" name="Text Box 19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6034" name="Text Box 20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6035" name="Line 21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6" name="Text Box 22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6037" name="Line 25"/>
          <p:cNvSpPr>
            <a:spLocks noChangeShapeType="1"/>
          </p:cNvSpPr>
          <p:nvPr/>
        </p:nvSpPr>
        <p:spPr bwMode="auto">
          <a:xfrm flipV="1">
            <a:off x="24638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8" name="Text Box 26"/>
          <p:cNvSpPr txBox="1">
            <a:spLocks noChangeArrowheads="1"/>
          </p:cNvSpPr>
          <p:nvPr/>
        </p:nvSpPr>
        <p:spPr bwMode="auto">
          <a:xfrm>
            <a:off x="23622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43419" name="Text Box 27"/>
          <p:cNvSpPr txBox="1">
            <a:spLocks noChangeArrowheads="1"/>
          </p:cNvSpPr>
          <p:nvPr/>
        </p:nvSpPr>
        <p:spPr bwMode="auto">
          <a:xfrm>
            <a:off x="2732088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6040" name="Line 28"/>
          <p:cNvSpPr>
            <a:spLocks noChangeShapeType="1"/>
          </p:cNvSpPr>
          <p:nvPr/>
        </p:nvSpPr>
        <p:spPr bwMode="auto">
          <a:xfrm flipV="1">
            <a:off x="2347913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1" name="Line 29"/>
          <p:cNvSpPr>
            <a:spLocks noChangeShapeType="1"/>
          </p:cNvSpPr>
          <p:nvPr/>
        </p:nvSpPr>
        <p:spPr bwMode="auto">
          <a:xfrm>
            <a:off x="2347913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42" name="Line 30"/>
          <p:cNvSpPr>
            <a:spLocks noChangeShapeType="1"/>
          </p:cNvSpPr>
          <p:nvPr/>
        </p:nvSpPr>
        <p:spPr bwMode="auto">
          <a:xfrm>
            <a:off x="2881313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3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8" grpId="0"/>
      <p:bldP spid="44341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j = </a:t>
            </a:r>
            <a:r>
              <a:rPr lang="en-IN" sz="2000">
                <a:solidFill>
                  <a:schemeClr val="accent2"/>
                </a:solidFill>
                <a:cs typeface="Arial" charset="0"/>
              </a:rPr>
              <a:t>–</a:t>
            </a: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1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Text Box 17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5137" name="Text Box 18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5138" name="Text Box 19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5139" name="Text Box 20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1" name="Text Box 22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41367" name="Line 23"/>
          <p:cNvSpPr>
            <a:spLocks noChangeShapeType="1"/>
          </p:cNvSpPr>
          <p:nvPr/>
        </p:nvSpPr>
        <p:spPr bwMode="auto">
          <a:xfrm flipV="1">
            <a:off x="24638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1368" name="Text Box 24"/>
          <p:cNvSpPr txBox="1">
            <a:spLocks noChangeArrowheads="1"/>
          </p:cNvSpPr>
          <p:nvPr/>
        </p:nvSpPr>
        <p:spPr bwMode="auto">
          <a:xfrm>
            <a:off x="23622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5145" name="Text Box 27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1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4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67" grpId="0" animBg="1"/>
      <p:bldP spid="44136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30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j = </a:t>
            </a:r>
            <a:r>
              <a:rPr lang="en-IN" sz="2000">
                <a:solidFill>
                  <a:schemeClr val="accent2"/>
                </a:solidFill>
                <a:cs typeface="Arial" charset="0"/>
              </a:rPr>
              <a:t>–</a:t>
            </a: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1</a:t>
            </a:r>
            <a:endParaRPr lang="en-US" sz="200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445460" name="Line 20"/>
          <p:cNvSpPr>
            <a:spLocks noChangeShapeType="1"/>
          </p:cNvSpPr>
          <p:nvPr/>
        </p:nvSpPr>
        <p:spPr bwMode="auto">
          <a:xfrm flipV="1">
            <a:off x="3441700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3340100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6166" name="Text Box 24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445465" name="Text Box 25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168" name="Text Box 27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CC0000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45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45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60" grpId="0" animBg="1"/>
      <p:bldP spid="445461" grpId="0"/>
      <p:bldP spid="44546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2</a:t>
            </a:r>
          </a:p>
          <a:p>
            <a:pPr marL="742950" lvl="1" indent="-285750">
              <a:spcBef>
                <a:spcPct val="20000"/>
              </a:spcBef>
            </a:pP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704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704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704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704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704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705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4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7055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7056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7057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7058" name="Text Box 22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7059" name="Text Box 23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7060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endParaRPr lang="en-IN" sz="2000">
              <a:solidFill>
                <a:schemeClr val="accent2"/>
              </a:solidFill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8068" name="AutoShape 5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6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8070" name="Text Box 7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8071" name="Text Box 8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8072" name="Text Box 9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8073" name="Text Box 10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8074" name="Line 11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5" name="Line 12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6" name="Line 13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7" name="Line 14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8" name="Text Box 15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8079" name="Text Box 16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8080" name="Text Box 17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8081" name="Text Box 18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8082" name="Text Box 19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8083" name="Text Box 20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653333" name="Line 21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3334" name="Text Box 22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8086" name="Text Box 23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steps 2, 3, 4, and 5 varying i from 1 to n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33" grpId="0" animBg="1"/>
      <p:bldP spid="65333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ChangeArrowheads="1"/>
          </p:cNvSpPr>
          <p:nvPr/>
        </p:nvSpPr>
        <p:spPr bwMode="auto">
          <a:xfrm>
            <a:off x="1525588" y="1598613"/>
            <a:ext cx="41894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89092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89094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89095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89096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89097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89098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9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0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1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2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89103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89104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89105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89106" name="Text Box 20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89107" name="Text Box 21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9110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9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0116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0118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0119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0120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0121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0122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3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4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5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0127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0128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0129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0130" name="Text Box 20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0131" name="Text Box 21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0132" name="Line 22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33" name="Text Box 23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451608" name="Line 24"/>
          <p:cNvSpPr>
            <a:spLocks noChangeShapeType="1"/>
          </p:cNvSpPr>
          <p:nvPr/>
        </p:nvSpPr>
        <p:spPr bwMode="auto">
          <a:xfrm flipV="1">
            <a:off x="346868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1609" name="Text Box 25"/>
          <p:cNvSpPr txBox="1">
            <a:spLocks noChangeArrowheads="1"/>
          </p:cNvSpPr>
          <p:nvPr/>
        </p:nvSpPr>
        <p:spPr bwMode="auto">
          <a:xfrm>
            <a:off x="336708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0136" name="Text Box 26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Set j = i </a:t>
            </a:r>
            <a:r>
              <a:rPr lang="en-US" sz="1400">
                <a:solidFill>
                  <a:srgbClr val="CC0000"/>
                </a:solidFill>
              </a:rPr>
              <a:t>–</a:t>
            </a:r>
            <a:r>
              <a:rPr lang="en-IN" sz="1400">
                <a:solidFill>
                  <a:srgbClr val="CC0000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08" grpId="0" animBg="1"/>
      <p:bldP spid="45160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525588" y="1598613"/>
            <a:ext cx="42656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1158" name="Line 22"/>
          <p:cNvSpPr>
            <a:spLocks noChangeShapeType="1"/>
          </p:cNvSpPr>
          <p:nvPr/>
        </p:nvSpPr>
        <p:spPr bwMode="auto">
          <a:xfrm flipV="1">
            <a:off x="346868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336708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CC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rgbClr val="CC0000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525588" y="1598613"/>
            <a:ext cx="43418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n = 5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i  = 3</a:t>
            </a:r>
          </a:p>
          <a:p>
            <a:pPr marL="742950" lvl="1" indent="-285750">
              <a:spcBef>
                <a:spcPct val="20000"/>
              </a:spcBef>
            </a:pPr>
            <a:r>
              <a:rPr lang="en-IN" sz="2000">
                <a:solidFill>
                  <a:schemeClr val="accent2"/>
                </a:solidFill>
                <a:cs typeface="Times New Roman" pitchFamily="18" charset="0"/>
              </a:rPr>
              <a:t>temp = 10</a:t>
            </a:r>
            <a:endParaRPr lang="en-US" sz="20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53988" y="709613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Tahoma" pitchFamily="34" charset="0"/>
              </a:rPr>
              <a:t>Implementing Insertion Sort Algorithm (Contd.)</a:t>
            </a:r>
          </a:p>
        </p:txBody>
      </p:sp>
      <p:sp>
        <p:nvSpPr>
          <p:cNvPr id="92164" name="AutoShape 6"/>
          <p:cNvSpPr>
            <a:spLocks noChangeArrowheads="1"/>
          </p:cNvSpPr>
          <p:nvPr/>
        </p:nvSpPr>
        <p:spPr bwMode="auto">
          <a:xfrm>
            <a:off x="2133600" y="4038600"/>
            <a:ext cx="27432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5" name="Text Box 7"/>
          <p:cNvSpPr txBox="1">
            <a:spLocks noChangeArrowheads="1"/>
          </p:cNvSpPr>
          <p:nvPr/>
        </p:nvSpPr>
        <p:spPr bwMode="auto">
          <a:xfrm>
            <a:off x="32766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92166" name="Text Box 8"/>
          <p:cNvSpPr txBox="1">
            <a:spLocks noChangeArrowheads="1"/>
          </p:cNvSpPr>
          <p:nvPr/>
        </p:nvSpPr>
        <p:spPr bwMode="auto">
          <a:xfrm>
            <a:off x="27432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92167" name="Text Box 9"/>
          <p:cNvSpPr txBox="1">
            <a:spLocks noChangeArrowheads="1"/>
          </p:cNvSpPr>
          <p:nvPr/>
        </p:nvSpPr>
        <p:spPr bwMode="auto">
          <a:xfrm>
            <a:off x="22098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92168" name="Text Box 10"/>
          <p:cNvSpPr txBox="1">
            <a:spLocks noChangeArrowheads="1"/>
          </p:cNvSpPr>
          <p:nvPr/>
        </p:nvSpPr>
        <p:spPr bwMode="auto">
          <a:xfrm>
            <a:off x="43434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92169" name="Text Box 11"/>
          <p:cNvSpPr txBox="1">
            <a:spLocks noChangeArrowheads="1"/>
          </p:cNvSpPr>
          <p:nvPr/>
        </p:nvSpPr>
        <p:spPr bwMode="auto">
          <a:xfrm>
            <a:off x="3810000" y="3748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92170" name="Line 12"/>
          <p:cNvSpPr>
            <a:spLocks noChangeShapeType="1"/>
          </p:cNvSpPr>
          <p:nvPr/>
        </p:nvSpPr>
        <p:spPr bwMode="auto">
          <a:xfrm>
            <a:off x="266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1" name="Line 13"/>
          <p:cNvSpPr>
            <a:spLocks noChangeShapeType="1"/>
          </p:cNvSpPr>
          <p:nvPr/>
        </p:nvSpPr>
        <p:spPr bwMode="auto">
          <a:xfrm>
            <a:off x="32004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2" name="Line 14"/>
          <p:cNvSpPr>
            <a:spLocks noChangeShapeType="1"/>
          </p:cNvSpPr>
          <p:nvPr/>
        </p:nvSpPr>
        <p:spPr bwMode="auto">
          <a:xfrm>
            <a:off x="37338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3" name="Line 15"/>
          <p:cNvSpPr>
            <a:spLocks noChangeShapeType="1"/>
          </p:cNvSpPr>
          <p:nvPr/>
        </p:nvSpPr>
        <p:spPr bwMode="auto">
          <a:xfrm>
            <a:off x="42672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3648" name="Text Box 1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453649" name="Text Box 17"/>
          <p:cNvSpPr txBox="1">
            <a:spLocks noChangeArrowheads="1"/>
          </p:cNvSpPr>
          <p:nvPr/>
        </p:nvSpPr>
        <p:spPr bwMode="auto">
          <a:xfrm>
            <a:off x="3200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2176" name="Text Box 18"/>
          <p:cNvSpPr txBox="1">
            <a:spLocks noChangeArrowheads="1"/>
          </p:cNvSpPr>
          <p:nvPr/>
        </p:nvSpPr>
        <p:spPr bwMode="auto">
          <a:xfrm>
            <a:off x="43434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20</a:t>
            </a:r>
          </a:p>
        </p:txBody>
      </p:sp>
      <p:sp>
        <p:nvSpPr>
          <p:cNvPr id="92177" name="Text Box 19"/>
          <p:cNvSpPr txBox="1">
            <a:spLocks noChangeArrowheads="1"/>
          </p:cNvSpPr>
          <p:nvPr/>
        </p:nvSpPr>
        <p:spPr bwMode="auto">
          <a:xfrm>
            <a:off x="1516063" y="4138613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arr</a:t>
            </a:r>
          </a:p>
        </p:txBody>
      </p:sp>
      <p:sp>
        <p:nvSpPr>
          <p:cNvPr id="92178" name="Text Box 20"/>
          <p:cNvSpPr txBox="1">
            <a:spLocks noChangeArrowheads="1"/>
          </p:cNvSpPr>
          <p:nvPr/>
        </p:nvSpPr>
        <p:spPr bwMode="auto">
          <a:xfrm>
            <a:off x="2728913" y="4129088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70</a:t>
            </a:r>
          </a:p>
        </p:txBody>
      </p:sp>
      <p:sp>
        <p:nvSpPr>
          <p:cNvPr id="92179" name="Text Box 21"/>
          <p:cNvSpPr txBox="1">
            <a:spLocks noChangeArrowheads="1"/>
          </p:cNvSpPr>
          <p:nvPr/>
        </p:nvSpPr>
        <p:spPr bwMode="auto">
          <a:xfrm>
            <a:off x="220345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30</a:t>
            </a:r>
          </a:p>
        </p:txBody>
      </p:sp>
      <p:sp>
        <p:nvSpPr>
          <p:cNvPr id="92180" name="Line 22"/>
          <p:cNvSpPr>
            <a:spLocks noChangeShapeType="1"/>
          </p:cNvSpPr>
          <p:nvPr/>
        </p:nvSpPr>
        <p:spPr bwMode="auto">
          <a:xfrm flipV="1">
            <a:off x="4003675" y="4557713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81" name="Text Box 23"/>
          <p:cNvSpPr txBox="1">
            <a:spLocks noChangeArrowheads="1"/>
          </p:cNvSpPr>
          <p:nvPr/>
        </p:nvSpPr>
        <p:spPr bwMode="auto">
          <a:xfrm>
            <a:off x="3902075" y="49387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2182" name="Line 24"/>
          <p:cNvSpPr>
            <a:spLocks noChangeShapeType="1"/>
          </p:cNvSpPr>
          <p:nvPr/>
        </p:nvSpPr>
        <p:spPr bwMode="auto">
          <a:xfrm flipV="1">
            <a:off x="3468688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83" name="Text Box 25"/>
          <p:cNvSpPr txBox="1">
            <a:spLocks noChangeArrowheads="1"/>
          </p:cNvSpPr>
          <p:nvPr/>
        </p:nvSpPr>
        <p:spPr bwMode="auto">
          <a:xfrm>
            <a:off x="3367088" y="495300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</a:rPr>
              <a:t>j</a:t>
            </a:r>
          </a:p>
        </p:txBody>
      </p:sp>
      <p:sp>
        <p:nvSpPr>
          <p:cNvPr id="453658" name="Text Box 26"/>
          <p:cNvSpPr txBox="1">
            <a:spLocks noChangeArrowheads="1"/>
          </p:cNvSpPr>
          <p:nvPr/>
        </p:nvSpPr>
        <p:spPr bwMode="auto">
          <a:xfrm>
            <a:off x="3733800" y="411480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80</a:t>
            </a:r>
          </a:p>
        </p:txBody>
      </p:sp>
      <p:sp>
        <p:nvSpPr>
          <p:cNvPr id="92185" name="Line 27"/>
          <p:cNvSpPr>
            <a:spLocks noChangeShapeType="1"/>
          </p:cNvSpPr>
          <p:nvPr/>
        </p:nvSpPr>
        <p:spPr bwMode="auto">
          <a:xfrm flipV="1">
            <a:off x="3429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6" name="Line 28"/>
          <p:cNvSpPr>
            <a:spLocks noChangeShapeType="1"/>
          </p:cNvSpPr>
          <p:nvPr/>
        </p:nvSpPr>
        <p:spPr bwMode="auto">
          <a:xfrm>
            <a:off x="34290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7" name="Line 29"/>
          <p:cNvSpPr>
            <a:spLocks noChangeShapeType="1"/>
          </p:cNvSpPr>
          <p:nvPr/>
        </p:nvSpPr>
        <p:spPr bwMode="auto">
          <a:xfrm>
            <a:off x="39624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88" name="Text Box 31"/>
          <p:cNvSpPr txBox="1">
            <a:spLocks noChangeArrowheads="1"/>
          </p:cNvSpPr>
          <p:nvPr/>
        </p:nvSpPr>
        <p:spPr bwMode="auto">
          <a:xfrm>
            <a:off x="6019800" y="1600200"/>
            <a:ext cx="28194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steps 2, 3, 4, and 5 varying i from 1 to n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temp = arr[i]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Set j = i </a:t>
            </a:r>
            <a:r>
              <a:rPr lang="en-US" sz="1400">
                <a:solidFill>
                  <a:schemeClr val="accent2"/>
                </a:solidFill>
              </a:rPr>
              <a:t>–</a:t>
            </a:r>
            <a:r>
              <a:rPr lang="en-IN" sz="1400">
                <a:solidFill>
                  <a:schemeClr val="accent2"/>
                </a:solidFill>
              </a:rPr>
              <a:t>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Repeat until j becomes less than 0 or arr[j] becomes less than or equal to temp: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rgbClr val="CC0000"/>
                </a:solidFill>
              </a:rPr>
              <a:t>Shift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sz="1400">
                <a:solidFill>
                  <a:schemeClr val="accent2"/>
                </a:solidFill>
              </a:rPr>
              <a:t>Decrement j by 1</a:t>
            </a: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chemeClr val="accent2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IN" sz="1400">
                <a:solidFill>
                  <a:schemeClr val="accent2"/>
                </a:solidFill>
              </a:rPr>
              <a:t>Store temp at index j + 1</a:t>
            </a:r>
          </a:p>
          <a:p>
            <a:pPr marL="342900" indent="-342900"/>
            <a:endParaRPr lang="en-IN" sz="1400">
              <a:solidFill>
                <a:schemeClr val="accent2"/>
              </a:solidFill>
            </a:endParaRPr>
          </a:p>
          <a:p>
            <a:pPr marL="342900" indent="-342900"/>
            <a:endParaRPr lang="en-IN" sz="1400">
              <a:solidFill>
                <a:srgbClr val="0033CC"/>
              </a:solidFill>
            </a:endParaRPr>
          </a:p>
          <a:p>
            <a:pPr marL="342900" indent="-342900">
              <a:buFontTx/>
              <a:buAutoNum type="arabicPeriod"/>
            </a:pPr>
            <a:endParaRPr lang="en-IN" sz="14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53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53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48" grpId="0"/>
      <p:bldP spid="453649" grpId="0"/>
      <p:bldP spid="45365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9912</Words>
  <Application>Microsoft Office PowerPoint</Application>
  <PresentationFormat>On-screen Show (4:3)</PresentationFormat>
  <Paragraphs>2825</Paragraphs>
  <Slides>124</Slides>
  <Notes>122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124</vt:i4>
      </vt:variant>
    </vt:vector>
  </HeadingPairs>
  <TitlesOfParts>
    <vt:vector size="125" baseType="lpstr">
      <vt:lpstr>Concourse</vt:lpstr>
      <vt:lpstr>Algorithm Design Techniques</vt:lpstr>
      <vt:lpstr>Algorithm Design Techniques</vt:lpstr>
      <vt:lpstr>Brute Force</vt:lpstr>
      <vt:lpstr>Slide 4</vt:lpstr>
      <vt:lpstr>Slide 5</vt:lpstr>
      <vt:lpstr>Slide 6</vt:lpstr>
      <vt:lpstr>Slide 7</vt:lpstr>
      <vt:lpstr>Divide and Conquer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Decrease and Conquer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Dynamic Programming</vt:lpstr>
      <vt:lpstr>fibbonacci</vt:lpstr>
      <vt:lpstr>Greedy Algorithms</vt:lpstr>
      <vt:lpstr>Greedy Algorithms - Examples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2016-03-06T11:07:01Z</dcterms:created>
  <dcterms:modified xsi:type="dcterms:W3CDTF">2016-09-02T05:44:48Z</dcterms:modified>
</cp:coreProperties>
</file>