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FDAD-2B57-4FE7-B8B2-A171D6FCCC35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FB14-80A6-4FC3-962F-8C547AD6AF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Factors influencing algorith</a:t>
            </a:r>
            <a:r>
              <a:rPr lang="en-US" dirty="0"/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n-NO" dirty="0" smtClean="0"/>
              <a:t>    for(i=0; i &lt; N; i++) { </a:t>
            </a:r>
          </a:p>
          <a:p>
            <a:pPr>
              <a:buNone/>
            </a:pPr>
            <a:r>
              <a:rPr lang="nn-NO" dirty="0" smtClean="0"/>
              <a:t>     </a:t>
            </a:r>
          </a:p>
          <a:p>
            <a:pPr>
              <a:buNone/>
            </a:pPr>
            <a:r>
              <a:rPr lang="nn-NO" dirty="0" smtClean="0"/>
              <a:t>         statement; </a:t>
            </a:r>
          </a:p>
          <a:p>
            <a:pPr>
              <a:buNone/>
            </a:pPr>
            <a:r>
              <a:rPr lang="nn-NO" dirty="0" smtClean="0"/>
              <a:t>  </a:t>
            </a:r>
          </a:p>
          <a:p>
            <a:pPr>
              <a:buNone/>
            </a:pPr>
            <a:r>
              <a:rPr lang="nn-NO" dirty="0" smtClean="0"/>
              <a:t>    }</a:t>
            </a:r>
          </a:p>
          <a:p>
            <a:pPr>
              <a:buNone/>
            </a:pPr>
            <a:r>
              <a:rPr lang="en-US" dirty="0" smtClean="0"/>
              <a:t>     The time complexity for the above algorithm will be </a:t>
            </a:r>
            <a:r>
              <a:rPr lang="en-US" b="1" dirty="0" smtClean="0"/>
              <a:t>Linear</a:t>
            </a:r>
            <a:r>
              <a:rPr lang="en-US" dirty="0" smtClean="0"/>
              <a:t>. The running time of the loop is directly proportional to N. When N doubles, so does the running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</a:p>
          <a:p>
            <a:pPr>
              <a:buNone/>
            </a:pPr>
            <a:r>
              <a:rPr lang="en-US" dirty="0" smtClean="0"/>
              <a:t>            for(j=0; j &lt; </a:t>
            </a:r>
            <a:r>
              <a:rPr lang="en-US" dirty="0" err="1" smtClean="0"/>
              <a:t>N;j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         statement; </a:t>
            </a:r>
          </a:p>
          <a:p>
            <a:pPr>
              <a:buNone/>
            </a:pPr>
            <a:r>
              <a:rPr lang="en-US" dirty="0" smtClean="0"/>
              <a:t>            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This time, the time complexity for the above code will be </a:t>
            </a:r>
            <a:r>
              <a:rPr lang="en-US" b="1" dirty="0" smtClean="0"/>
              <a:t>Quadratic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 The running time of the two loops is proportional to the square of N. </a:t>
            </a:r>
          </a:p>
          <a:p>
            <a:pPr>
              <a:buNone/>
            </a:pPr>
            <a:r>
              <a:rPr lang="en-US" dirty="0" smtClean="0"/>
              <a:t>     When N doubles, the running time increases by N * N.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 Complexity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while(low &lt;= high) { </a:t>
            </a:r>
          </a:p>
          <a:p>
            <a:pPr>
              <a:buNone/>
            </a:pPr>
            <a:r>
              <a:rPr lang="en-US" dirty="0" smtClean="0"/>
              <a:t>     mid = (low + high) / 2; </a:t>
            </a:r>
          </a:p>
          <a:p>
            <a:pPr>
              <a:buNone/>
            </a:pPr>
            <a:r>
              <a:rPr lang="en-US" dirty="0" smtClean="0"/>
              <a:t>    if (target &lt; list[mid]) </a:t>
            </a:r>
          </a:p>
          <a:p>
            <a:pPr>
              <a:buNone/>
            </a:pPr>
            <a:r>
              <a:rPr lang="en-US" dirty="0" smtClean="0"/>
              <a:t>          high = mid - 1; </a:t>
            </a:r>
          </a:p>
          <a:p>
            <a:pPr>
              <a:buNone/>
            </a:pPr>
            <a:r>
              <a:rPr lang="en-US" dirty="0" smtClean="0"/>
              <a:t>   else if (target &gt; list[mid]) </a:t>
            </a:r>
          </a:p>
          <a:p>
            <a:pPr>
              <a:buNone/>
            </a:pPr>
            <a:r>
              <a:rPr lang="en-US" dirty="0" smtClean="0"/>
              <a:t>       low = mid + 1; </a:t>
            </a:r>
          </a:p>
          <a:p>
            <a:pPr>
              <a:buNone/>
            </a:pPr>
            <a:r>
              <a:rPr lang="en-US" dirty="0" smtClean="0"/>
              <a:t>   else break;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an algorithm to break a set of numbers into halves, to search a particular </a:t>
            </a:r>
            <a:r>
              <a:rPr lang="en-US" dirty="0" smtClean="0"/>
              <a:t>field. </a:t>
            </a:r>
            <a:endParaRPr lang="en-US" dirty="0" smtClean="0"/>
          </a:p>
          <a:p>
            <a:r>
              <a:rPr lang="en-US" dirty="0" smtClean="0"/>
              <a:t>Now, this algorithm will have a </a:t>
            </a:r>
            <a:r>
              <a:rPr lang="en-US" b="1" dirty="0" smtClean="0"/>
              <a:t>Logarithmic</a:t>
            </a:r>
            <a:r>
              <a:rPr lang="en-US" dirty="0" smtClean="0"/>
              <a:t> Time Complexity. </a:t>
            </a:r>
          </a:p>
          <a:p>
            <a:r>
              <a:rPr lang="en-US" dirty="0" smtClean="0"/>
              <a:t>The running time of the algorithm is proportional to the number of times N can be divided by 2(N is high-low here). </a:t>
            </a:r>
          </a:p>
          <a:p>
            <a:r>
              <a:rPr lang="en-US" dirty="0" smtClean="0"/>
              <a:t>This is because the algorithm divides the working area in half with each iteration.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Big-O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want an easily recognized elementary function to describe the performance of the </a:t>
            </a:r>
            <a:r>
              <a:rPr lang="en-US" dirty="0" smtClean="0"/>
              <a:t>algorithm.</a:t>
            </a:r>
          </a:p>
          <a:p>
            <a:r>
              <a:rPr lang="en-US" dirty="0" smtClean="0"/>
              <a:t> </a:t>
            </a:r>
            <a:r>
              <a:rPr lang="en-US" dirty="0" smtClean="0"/>
              <a:t>so we use the </a:t>
            </a:r>
            <a:r>
              <a:rPr lang="en-US" i="1" dirty="0" smtClean="0"/>
              <a:t>dominant term of T(n): it determines the basic shape of the function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Worst </a:t>
            </a:r>
            <a:r>
              <a:rPr lang="en-US" dirty="0" smtClean="0"/>
              <a:t>Case vs. Average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Worst </a:t>
            </a:r>
            <a:r>
              <a:rPr lang="en-US" i="1" dirty="0" smtClean="0"/>
              <a:t>case analysis is used to find an upper bound on algorithm performance for large problems (large n) </a:t>
            </a:r>
          </a:p>
          <a:p>
            <a:pPr lvl="1"/>
            <a:r>
              <a:rPr lang="en-US" i="1" dirty="0" smtClean="0"/>
              <a:t>Average </a:t>
            </a:r>
            <a:r>
              <a:rPr lang="en-US" i="1" dirty="0" smtClean="0"/>
              <a:t>case analysis determines the average (or expected) performance </a:t>
            </a:r>
          </a:p>
          <a:p>
            <a:pPr lvl="1"/>
            <a:r>
              <a:rPr lang="en-US" dirty="0" smtClean="0"/>
              <a:t>Worst </a:t>
            </a:r>
            <a:r>
              <a:rPr lang="en-US" dirty="0" smtClean="0"/>
              <a:t>case time complexity is usually simpler to work out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Big-O </a:t>
            </a:r>
            <a:r>
              <a:rPr lang="en-US" dirty="0" smtClean="0"/>
              <a:t>Analysis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i="1" dirty="0" smtClean="0"/>
              <a:t>independent nested loops: The number of iterations of the inner loop is independent of the number of iterations of the outer loop </a:t>
            </a:r>
          </a:p>
          <a:p>
            <a:r>
              <a:rPr lang="en-US" i="1" dirty="0" smtClean="0"/>
              <a:t>Example</a:t>
            </a:r>
            <a:r>
              <a:rPr lang="en-US" i="1" dirty="0" smtClean="0"/>
              <a:t>: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for ( </a:t>
            </a:r>
            <a:r>
              <a:rPr lang="en-US" dirty="0" err="1" smtClean="0"/>
              <a:t>int</a:t>
            </a:r>
            <a:r>
              <a:rPr lang="en-US" dirty="0" smtClean="0"/>
              <a:t> j = 1; j &lt;= n/2; j++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k = 1; k &lt;= n*n; k++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 </a:t>
            </a:r>
            <a:r>
              <a:rPr lang="en-US" dirty="0" smtClean="0"/>
              <a:t>= x + j + k;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Outer </a:t>
            </a:r>
            <a:r>
              <a:rPr lang="en-US" dirty="0" smtClean="0"/>
              <a:t>loop executes n/2 times.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each of those times, inner loop executes n2 </a:t>
            </a:r>
            <a:r>
              <a:rPr lang="en-US" dirty="0" smtClean="0"/>
              <a:t>times,</a:t>
            </a:r>
          </a:p>
          <a:p>
            <a:r>
              <a:rPr lang="en-US" dirty="0" smtClean="0"/>
              <a:t>so </a:t>
            </a:r>
            <a:r>
              <a:rPr lang="en-US" dirty="0" smtClean="0"/>
              <a:t>the body of the inner loop is executed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n/2)*n</a:t>
            </a:r>
            <a:r>
              <a:rPr lang="en-US" baseline="30000" dirty="0" smtClean="0"/>
              <a:t>2</a:t>
            </a:r>
            <a:r>
              <a:rPr lang="en-US" dirty="0" smtClean="0"/>
              <a:t> = n</a:t>
            </a:r>
            <a:r>
              <a:rPr lang="en-US" baseline="30000" dirty="0" smtClean="0"/>
              <a:t>3</a:t>
            </a:r>
            <a:r>
              <a:rPr lang="en-US" dirty="0" smtClean="0"/>
              <a:t>/2 times.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algorithm is O(n</a:t>
            </a:r>
            <a:r>
              <a:rPr lang="en-US" baseline="30000" dirty="0" smtClean="0"/>
              <a:t>3</a:t>
            </a:r>
            <a:r>
              <a:rPr lang="en-US" dirty="0" smtClean="0"/>
              <a:t>) 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Big-O </a:t>
            </a:r>
            <a:r>
              <a:rPr lang="en-US" dirty="0" smtClean="0"/>
              <a:t>Analysis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smtClean="0"/>
              <a:t>x = 0; </a:t>
            </a:r>
          </a:p>
          <a:p>
            <a:pPr>
              <a:buNone/>
            </a:pPr>
            <a:r>
              <a:rPr lang="en-US" dirty="0" smtClean="0"/>
              <a:t>for ( </a:t>
            </a:r>
            <a:r>
              <a:rPr lang="en-US" dirty="0" err="1" smtClean="0"/>
              <a:t>int</a:t>
            </a:r>
            <a:r>
              <a:rPr lang="en-US" dirty="0" smtClean="0"/>
              <a:t> j = 1; j &lt;= n; j++ ) </a:t>
            </a:r>
          </a:p>
          <a:p>
            <a:pPr>
              <a:buNone/>
            </a:pPr>
            <a:r>
              <a:rPr lang="en-US" dirty="0" smtClean="0"/>
              <a:t>for ( </a:t>
            </a:r>
            <a:r>
              <a:rPr lang="en-US" dirty="0" err="1" smtClean="0"/>
              <a:t>int</a:t>
            </a:r>
            <a:r>
              <a:rPr lang="en-US" dirty="0" smtClean="0"/>
              <a:t> k = 1; k &lt; 3*j; k++ ) </a:t>
            </a:r>
          </a:p>
          <a:p>
            <a:pPr>
              <a:buNone/>
            </a:pPr>
            <a:r>
              <a:rPr lang="en-US" dirty="0" smtClean="0"/>
              <a:t>x = x + j;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When j is 1, inner loop executes 3 times;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j is 2, inner loop executes 3*2 times; …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j is n, inner loop </a:t>
            </a:r>
            <a:r>
              <a:rPr lang="en-US" dirty="0" smtClean="0"/>
              <a:t>executes </a:t>
            </a:r>
            <a:r>
              <a:rPr lang="en-US" dirty="0" smtClean="0"/>
              <a:t>3*n times.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all the inner loop executes 3+6+9+…+3n = 3(1+2+3+…+n) = 3n</a:t>
            </a:r>
            <a:r>
              <a:rPr lang="en-US" baseline="30000" dirty="0" smtClean="0"/>
              <a:t>2</a:t>
            </a:r>
            <a:r>
              <a:rPr lang="en-US" dirty="0" smtClean="0"/>
              <a:t>/2 + 3n/2 times.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algorithm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</a:t>
            </a:r>
            <a:r>
              <a:rPr lang="en-US" dirty="0"/>
              <a:t>of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Efficiency </a:t>
            </a:r>
            <a:r>
              <a:rPr lang="en-US" i="1" dirty="0"/>
              <a:t>of an algorithm can be measured in terms of: </a:t>
            </a:r>
          </a:p>
          <a:p>
            <a:pPr lvl="1"/>
            <a:r>
              <a:rPr lang="en-US" dirty="0" smtClean="0"/>
              <a:t>Execution </a:t>
            </a:r>
            <a:r>
              <a:rPr lang="en-US" dirty="0"/>
              <a:t>time (</a:t>
            </a:r>
            <a:r>
              <a:rPr lang="en-US" i="1" dirty="0"/>
              <a:t>time complexity)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memory required (</a:t>
            </a:r>
            <a:r>
              <a:rPr lang="en-US" i="1" dirty="0"/>
              <a:t>space complexity) 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measure is more important? </a:t>
            </a:r>
          </a:p>
          <a:p>
            <a:pPr lvl="2"/>
            <a:r>
              <a:rPr lang="en-US" dirty="0" smtClean="0"/>
              <a:t>Answer </a:t>
            </a:r>
            <a:r>
              <a:rPr lang="en-US" dirty="0"/>
              <a:t>often depends on the limitations of the technology available at time of analysis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</a:t>
            </a:r>
            <a:r>
              <a:rPr lang="en-US" dirty="0"/>
              <a:t>Complexity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most of the algorithms associated with this course, time complexity comparisons are more interesting than space complexity comparisons </a:t>
            </a:r>
          </a:p>
          <a:p>
            <a:pPr lvl="1"/>
            <a:r>
              <a:rPr lang="en-US" i="1" dirty="0" smtClean="0"/>
              <a:t>Time </a:t>
            </a:r>
            <a:r>
              <a:rPr lang="en-US" i="1" dirty="0"/>
              <a:t>complexity: A measure of the amount of time required to execute an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</a:t>
            </a:r>
            <a:r>
              <a:rPr lang="en-US" dirty="0"/>
              <a:t>that </a:t>
            </a:r>
            <a:r>
              <a:rPr lang="en-US" i="1" dirty="0"/>
              <a:t>should not affect time complexity analysis: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programming language chosen to implement the algorithm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quality of the compiler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speed of the computer on which the algorithm is to be executed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</a:t>
            </a:r>
            <a:r>
              <a:rPr lang="en-US" dirty="0"/>
              <a:t>complexity analysis for an algorithm is </a:t>
            </a:r>
            <a:r>
              <a:rPr lang="en-US" i="1" dirty="0"/>
              <a:t>independent of programming </a:t>
            </a:r>
            <a:r>
              <a:rPr lang="en-US" i="1" dirty="0" smtClean="0"/>
              <a:t>language, machine </a:t>
            </a:r>
            <a:r>
              <a:rPr lang="en-US" i="1" dirty="0"/>
              <a:t>used </a:t>
            </a:r>
          </a:p>
          <a:p>
            <a:r>
              <a:rPr lang="en-US" i="1" dirty="0" smtClean="0"/>
              <a:t>Objectives </a:t>
            </a:r>
            <a:r>
              <a:rPr lang="en-US" i="1" dirty="0"/>
              <a:t>of time complexity analysis: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determine the feasibility of an algorithm by estimating an </a:t>
            </a:r>
            <a:r>
              <a:rPr lang="en-US" i="1" dirty="0"/>
              <a:t>upper bound on the amount of work performed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compare different algorithms before deciding on which one to implement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</a:t>
            </a:r>
            <a:r>
              <a:rPr lang="en-US" dirty="0"/>
              <a:t>is based on the amount of </a:t>
            </a:r>
            <a:r>
              <a:rPr lang="en-US" i="1" dirty="0"/>
              <a:t>work done by the algorithm 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complexity expresses the relationship between the </a:t>
            </a:r>
            <a:r>
              <a:rPr lang="en-US" i="1" dirty="0"/>
              <a:t>size of the input and the run time for the algorithm 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expressed as a proportionality, rather than an exact function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/>
              <a:t>analysis can be based on: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arithmetic operations performed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comparisons made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times through a critical loop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array elements accessed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dirty="0"/>
              <a:t>: Polynomial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Suppose </a:t>
            </a:r>
            <a:r>
              <a:rPr lang="en-US" dirty="0"/>
              <a:t>that exponentiation is carried out using multiplications. Two ways to evaluate the polynomial </a:t>
            </a:r>
          </a:p>
          <a:p>
            <a:pPr>
              <a:buNone/>
            </a:pPr>
            <a:r>
              <a:rPr lang="en-US" dirty="0" smtClean="0"/>
              <a:t>		p(x</a:t>
            </a:r>
            <a:r>
              <a:rPr lang="en-US" dirty="0"/>
              <a:t>) = 4x4 + 7x3 – 2x2 + 3x1 + 6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are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i="1" dirty="0"/>
              <a:t>Brute force method: </a:t>
            </a:r>
          </a:p>
          <a:p>
            <a:pPr>
              <a:buNone/>
            </a:pPr>
            <a:r>
              <a:rPr lang="en-US" dirty="0" smtClean="0"/>
              <a:t>	p(x</a:t>
            </a:r>
            <a:r>
              <a:rPr lang="en-US" dirty="0"/>
              <a:t>) = 4*x*x*x*x + 7*x*x*x – 2*x*x + 3*x + 6 </a:t>
            </a:r>
          </a:p>
          <a:p>
            <a:pPr>
              <a:buNone/>
            </a:pPr>
            <a:r>
              <a:rPr lang="en-US" i="1" dirty="0"/>
              <a:t>Horner’s method: </a:t>
            </a:r>
          </a:p>
          <a:p>
            <a:pPr>
              <a:buNone/>
            </a:pPr>
            <a:r>
              <a:rPr lang="en-US" dirty="0" smtClean="0"/>
              <a:t>	p(x</a:t>
            </a:r>
            <a:r>
              <a:rPr lang="en-US" dirty="0"/>
              <a:t>) = (((4*x + 7) * x – 2) * x + 3) * x + 6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Polynomial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Method </a:t>
            </a:r>
            <a:r>
              <a:rPr lang="en-US" dirty="0"/>
              <a:t>of analysis: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Basic operations are multiplication, addition, and subtraction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We’ll only consider the number of multiplications, since the number of additions and subtractions are the same in each solution 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examine the general form of a polynomial of degree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i="1" dirty="0"/>
              <a:t>, and express our result in </a:t>
            </a:r>
            <a:r>
              <a:rPr lang="en-US" i="1" dirty="0" smtClean="0"/>
              <a:t>terms of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i="1" dirty="0" smtClean="0"/>
              <a:t> </a:t>
            </a:r>
            <a:endParaRPr lang="en-US" i="1" dirty="0"/>
          </a:p>
          <a:p>
            <a:pPr lvl="1"/>
            <a:r>
              <a:rPr lang="en-US" dirty="0" smtClean="0"/>
              <a:t>We’ll </a:t>
            </a:r>
            <a:r>
              <a:rPr lang="en-US" dirty="0"/>
              <a:t>look at the </a:t>
            </a:r>
            <a:r>
              <a:rPr lang="en-US" i="1" dirty="0"/>
              <a:t>worst case (max number of </a:t>
            </a:r>
            <a:r>
              <a:rPr lang="en-US" i="1" dirty="0" smtClean="0"/>
              <a:t>multiplications</a:t>
            </a:r>
            <a:r>
              <a:rPr lang="en-US" i="1" dirty="0"/>
              <a:t>) to get an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 on the work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796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Factors influencing algorithm</vt:lpstr>
      <vt:lpstr>Analysis of Algorithms </vt:lpstr>
      <vt:lpstr>Time Complexity </vt:lpstr>
      <vt:lpstr>Time Complexity </vt:lpstr>
      <vt:lpstr>Time Complexity </vt:lpstr>
      <vt:lpstr>Time Complexity </vt:lpstr>
      <vt:lpstr>Time Complexity </vt:lpstr>
      <vt:lpstr>Example: Polynomial Evaluation </vt:lpstr>
      <vt:lpstr>Example: Polynomial Evaluation</vt:lpstr>
      <vt:lpstr>Time Complexity</vt:lpstr>
      <vt:lpstr>Slide 11</vt:lpstr>
      <vt:lpstr>Time Complexity</vt:lpstr>
      <vt:lpstr>Time Complexity</vt:lpstr>
      <vt:lpstr>Big-O Notation</vt:lpstr>
      <vt:lpstr>Worst Case vs. Average Case</vt:lpstr>
      <vt:lpstr>Big-O Analysis in General</vt:lpstr>
      <vt:lpstr>Example</vt:lpstr>
      <vt:lpstr>Big-O Analysis in General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algorithm</dc:title>
  <dc:creator>Bhimsen</dc:creator>
  <cp:lastModifiedBy>Bhimsen</cp:lastModifiedBy>
  <cp:revision>12</cp:revision>
  <dcterms:created xsi:type="dcterms:W3CDTF">2016-05-30T03:03:05Z</dcterms:created>
  <dcterms:modified xsi:type="dcterms:W3CDTF">2016-06-17T03:38:44Z</dcterms:modified>
</cp:coreProperties>
</file>