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8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6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6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1E9E-073A-480F-9931-0C6D2BAECCA0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1767-4963-4ABB-AAB7-7E6D133F4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45DB-EDEE-C48A-D97C-8872C54F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51" y="8949"/>
            <a:ext cx="1453429" cy="7687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1800" b="1" dirty="0"/>
              <a:t>1. </a:t>
            </a:r>
            <a:r>
              <a:rPr lang="ko-KR" altLang="en-US" sz="1800" b="1" dirty="0"/>
              <a:t>음성데이터</a:t>
            </a:r>
            <a:br>
              <a:rPr lang="en-US" altLang="ko-KR" sz="1800" b="1" dirty="0"/>
            </a:br>
            <a:r>
              <a:rPr lang="ko-KR" altLang="en-US" sz="1800" b="1" dirty="0"/>
              <a:t> 전처리 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45A14F-39E1-E325-44EF-05558BDCE9CF}"/>
              </a:ext>
            </a:extLst>
          </p:cNvPr>
          <p:cNvGrpSpPr/>
          <p:nvPr/>
        </p:nvGrpSpPr>
        <p:grpSpPr>
          <a:xfrm>
            <a:off x="202536" y="773040"/>
            <a:ext cx="1446667" cy="3752433"/>
            <a:chOff x="-2265587" y="3484263"/>
            <a:chExt cx="2918099" cy="314331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24FEE73-EA57-3867-08DF-07999E1D64B8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-850671" y="3747129"/>
              <a:ext cx="44135" cy="2483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6D90B0-C568-2ACB-E1B7-308686CC766C}"/>
                </a:ext>
              </a:extLst>
            </p:cNvPr>
            <p:cNvSpPr/>
            <p:nvPr/>
          </p:nvSpPr>
          <p:spPr>
            <a:xfrm>
              <a:off x="-2265585" y="3484263"/>
              <a:ext cx="2829828" cy="262866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 Raw </a:t>
              </a:r>
            </a:p>
            <a:p>
              <a:pPr algn="ctr"/>
              <a:r>
                <a:rPr lang="en-US" altLang="ko-KR" sz="900" b="1" dirty="0"/>
                <a:t>Audio Data</a:t>
              </a:r>
              <a:endParaRPr lang="ko-KR" altLang="en-US" sz="9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573553-0CB8-A353-F08C-C3158984D625}"/>
                </a:ext>
              </a:extLst>
            </p:cNvPr>
            <p:cNvSpPr/>
            <p:nvPr/>
          </p:nvSpPr>
          <p:spPr>
            <a:xfrm>
              <a:off x="-2205077" y="4992824"/>
              <a:ext cx="2788364" cy="5148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 shift augmentation </a:t>
              </a:r>
              <a:r>
                <a:rPr lang="ko-KR" altLang="en-US" sz="900" b="1" dirty="0"/>
                <a:t>진행 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</a:t>
              </a:r>
              <a:r>
                <a:rPr lang="ko-KR" altLang="en-US" sz="900" b="1" dirty="0"/>
                <a:t>라벨 별 다른 비율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203BA85-4889-4384-987F-144D44957B2F}"/>
                </a:ext>
              </a:extLst>
            </p:cNvPr>
            <p:cNvSpPr/>
            <p:nvPr/>
          </p:nvSpPr>
          <p:spPr>
            <a:xfrm>
              <a:off x="-2265585" y="3815857"/>
              <a:ext cx="2868478" cy="6304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/>
                <a:t>동시에 등장할 수 없는 감정 라벨 음성 제거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(happiness + disgust,</a:t>
              </a:r>
            </a:p>
            <a:p>
              <a:pPr algn="ctr"/>
              <a:r>
                <a:rPr lang="en-US" altLang="ko-KR" sz="900" b="1" dirty="0"/>
                <a:t>Happiness + angry</a:t>
              </a:r>
              <a:endParaRPr lang="ko-KR" altLang="en-US" sz="9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032768F-F524-176C-86BC-A664B8FF366D}"/>
                </a:ext>
              </a:extLst>
            </p:cNvPr>
            <p:cNvSpPr/>
            <p:nvPr/>
          </p:nvSpPr>
          <p:spPr>
            <a:xfrm>
              <a:off x="-2205077" y="4497852"/>
              <a:ext cx="2788364" cy="41974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librosa</a:t>
              </a:r>
              <a:r>
                <a:rPr lang="ko-KR" altLang="en-US" sz="900" b="1" dirty="0"/>
                <a:t>의 </a:t>
              </a:r>
              <a:r>
                <a:rPr lang="en-US" altLang="ko-KR" sz="900" b="1" dirty="0" err="1"/>
                <a:t>tirm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함수를 이용하여 음성 공백처리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23FAD60-59B8-DDB7-4924-0B6D4D08095F}"/>
                </a:ext>
              </a:extLst>
            </p:cNvPr>
            <p:cNvSpPr/>
            <p:nvPr/>
          </p:nvSpPr>
          <p:spPr>
            <a:xfrm>
              <a:off x="-2262442" y="5557311"/>
              <a:ext cx="2868478" cy="6084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librosa package</a:t>
              </a:r>
              <a:r>
                <a:rPr lang="ko-KR" altLang="en-US" sz="900" b="1" dirty="0"/>
                <a:t>를 이용하여 </a:t>
              </a:r>
              <a:r>
                <a:rPr lang="en-US" altLang="ko-KR" sz="900" b="1" dirty="0"/>
                <a:t>Melspectrogram, MFCC </a:t>
              </a:r>
              <a:r>
                <a:rPr lang="ko-KR" altLang="en-US" sz="900" b="1" dirty="0"/>
                <a:t>데이터 추출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38F0EA-B610-566A-40C3-F7007EBB9E98}"/>
                </a:ext>
              </a:extLst>
            </p:cNvPr>
            <p:cNvSpPr/>
            <p:nvPr/>
          </p:nvSpPr>
          <p:spPr>
            <a:xfrm>
              <a:off x="-2265587" y="6230397"/>
              <a:ext cx="2918099" cy="39717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 Processed </a:t>
              </a:r>
            </a:p>
            <a:p>
              <a:pPr algn="ctr"/>
              <a:r>
                <a:rPr lang="en-US" altLang="ko-KR" sz="900" b="1" dirty="0"/>
                <a:t>Audio Data</a:t>
              </a:r>
              <a:endParaRPr lang="ko-KR" altLang="en-US" sz="9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4F315F-5A80-3B42-D300-C49C29EC3352}"/>
              </a:ext>
            </a:extLst>
          </p:cNvPr>
          <p:cNvGrpSpPr/>
          <p:nvPr/>
        </p:nvGrpSpPr>
        <p:grpSpPr>
          <a:xfrm>
            <a:off x="2052493" y="782566"/>
            <a:ext cx="2686909" cy="3090254"/>
            <a:chOff x="721197" y="1257177"/>
            <a:chExt cx="4610743" cy="406350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0310DB3-C19E-3D52-ED04-FA90AD3CA286}"/>
                </a:ext>
              </a:extLst>
            </p:cNvPr>
            <p:cNvSpPr/>
            <p:nvPr/>
          </p:nvSpPr>
          <p:spPr>
            <a:xfrm>
              <a:off x="738589" y="1257177"/>
              <a:ext cx="2297219" cy="26341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Audio Data</a:t>
              </a:r>
              <a:endParaRPr lang="ko-KR" altLang="en-US" sz="1050" b="1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56CF26-1DF4-D2D6-EBA8-2774D65F7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399" y="1957222"/>
              <a:ext cx="1355546" cy="2420618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3EE1369-CB08-5EB9-EF65-947AF73864F5}"/>
                </a:ext>
              </a:extLst>
            </p:cNvPr>
            <p:cNvSpPr/>
            <p:nvPr/>
          </p:nvSpPr>
          <p:spPr>
            <a:xfrm>
              <a:off x="738589" y="1667844"/>
              <a:ext cx="2297220" cy="57453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2D-Log Melspectrogram</a:t>
              </a:r>
              <a:endParaRPr lang="ko-KR" altLang="en-US" sz="1050" b="1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EE0552E-1E6F-3C09-FB05-20CA1F48766C}"/>
                </a:ext>
              </a:extLst>
            </p:cNvPr>
            <p:cNvSpPr/>
            <p:nvPr/>
          </p:nvSpPr>
          <p:spPr>
            <a:xfrm>
              <a:off x="738588" y="2382682"/>
              <a:ext cx="2297219" cy="2634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Patch Embedding</a:t>
              </a:r>
              <a:endParaRPr lang="ko-KR" altLang="en-US" sz="1050" b="1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7EB60F7-9B6D-85CC-A233-837663822736}"/>
                </a:ext>
              </a:extLst>
            </p:cNvPr>
            <p:cNvSpPr/>
            <p:nvPr/>
          </p:nvSpPr>
          <p:spPr>
            <a:xfrm>
              <a:off x="738588" y="2750442"/>
              <a:ext cx="2297219" cy="931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Transformer Layer(Encoder)</a:t>
              </a:r>
              <a:endParaRPr lang="ko-KR" altLang="en-US" sz="1050" b="1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F72C44A-0974-79D5-A726-9697E7E73C62}"/>
                </a:ext>
              </a:extLst>
            </p:cNvPr>
            <p:cNvSpPr/>
            <p:nvPr/>
          </p:nvSpPr>
          <p:spPr>
            <a:xfrm>
              <a:off x="721198" y="3836387"/>
              <a:ext cx="2297219" cy="26341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Layer Normalization</a:t>
              </a:r>
              <a:endParaRPr lang="ko-KR" altLang="en-US" sz="1050" b="1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C9CCFAE-D5B1-5527-2638-FC0DB124B52B}"/>
                </a:ext>
              </a:extLst>
            </p:cNvPr>
            <p:cNvSpPr/>
            <p:nvPr/>
          </p:nvSpPr>
          <p:spPr>
            <a:xfrm>
              <a:off x="721198" y="4229018"/>
              <a:ext cx="2297219" cy="26341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Flatten</a:t>
              </a:r>
              <a:endParaRPr lang="ko-KR" altLang="en-US" sz="1050" b="1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8FC7178-38B7-590D-1358-6E30281A29C9}"/>
                </a:ext>
              </a:extLst>
            </p:cNvPr>
            <p:cNvSpPr/>
            <p:nvPr/>
          </p:nvSpPr>
          <p:spPr>
            <a:xfrm>
              <a:off x="721198" y="4632877"/>
              <a:ext cx="2297219" cy="26341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MLP</a:t>
              </a:r>
              <a:endParaRPr lang="ko-KR" altLang="en-US" sz="1050" b="1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19F2A9B-D42F-0D25-248F-CF0E382EDA47}"/>
                </a:ext>
              </a:extLst>
            </p:cNvPr>
            <p:cNvSpPr/>
            <p:nvPr/>
          </p:nvSpPr>
          <p:spPr>
            <a:xfrm>
              <a:off x="721197" y="5057268"/>
              <a:ext cx="2297219" cy="26341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Sigmoid score</a:t>
              </a:r>
              <a:endParaRPr lang="ko-KR" altLang="en-US" sz="1050" b="1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D240F5-65C4-3B45-4731-2160B1DB989D}"/>
                </a:ext>
              </a:extLst>
            </p:cNvPr>
            <p:cNvCxnSpPr/>
            <p:nvPr/>
          </p:nvCxnSpPr>
          <p:spPr>
            <a:xfrm flipV="1">
              <a:off x="3108960" y="2075688"/>
              <a:ext cx="532599" cy="62179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A04ED09-E14B-1E04-406F-4700EE0486D4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59" y="3511701"/>
              <a:ext cx="412830" cy="5736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7E525E-4312-976E-0D53-9F5E32045FFE}"/>
                    </a:ext>
                  </a:extLst>
                </p:cNvPr>
                <p:cNvSpPr txBox="1"/>
                <p:nvPr/>
              </p:nvSpPr>
              <p:spPr>
                <a:xfrm>
                  <a:off x="4714999" y="2929294"/>
                  <a:ext cx="616941" cy="3213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88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588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ko-KR" altLang="en-US" sz="1588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7E525E-4312-976E-0D53-9F5E32045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999" y="2929294"/>
                  <a:ext cx="616941" cy="321322"/>
                </a:xfrm>
                <a:prstGeom prst="rect">
                  <a:avLst/>
                </a:prstGeom>
                <a:blipFill>
                  <a:blip r:embed="rId3"/>
                  <a:stretch>
                    <a:fillRect l="-8475" r="-13559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1784CCB-7CE9-0F8B-05B4-6B9EAC288BA7}"/>
              </a:ext>
            </a:extLst>
          </p:cNvPr>
          <p:cNvSpPr txBox="1">
            <a:spLocks/>
          </p:cNvSpPr>
          <p:nvPr/>
        </p:nvSpPr>
        <p:spPr>
          <a:xfrm>
            <a:off x="2144692" y="99685"/>
            <a:ext cx="2671327" cy="66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atin typeface="+mj-ea"/>
              </a:rPr>
              <a:t>2. ViT(Customed)</a:t>
            </a:r>
          </a:p>
          <a:p>
            <a:pPr algn="ctr"/>
            <a:r>
              <a:rPr lang="en-US" altLang="ko-KR" sz="1800" b="1" dirty="0">
                <a:latin typeface="+mj-ea"/>
              </a:rPr>
              <a:t>: </a:t>
            </a:r>
            <a:r>
              <a:rPr lang="ko-KR" altLang="en-US" sz="1200" b="1" dirty="0">
                <a:latin typeface="+mj-ea"/>
              </a:rPr>
              <a:t>직사각형 패치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78AA01-3718-782B-EAEC-3B09944DB0C6}"/>
              </a:ext>
            </a:extLst>
          </p:cNvPr>
          <p:cNvSpPr txBox="1"/>
          <p:nvPr/>
        </p:nvSpPr>
        <p:spPr>
          <a:xfrm>
            <a:off x="2057818" y="3901331"/>
            <a:ext cx="1528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Multi-label classification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9016BDAE-9ABF-D133-F1E2-532B37ADFF57}"/>
              </a:ext>
            </a:extLst>
          </p:cNvPr>
          <p:cNvSpPr txBox="1">
            <a:spLocks/>
          </p:cNvSpPr>
          <p:nvPr/>
        </p:nvSpPr>
        <p:spPr>
          <a:xfrm>
            <a:off x="5678411" y="139084"/>
            <a:ext cx="2029358" cy="5030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atin typeface="+mj-ea"/>
              </a:rPr>
              <a:t>3. BiLSTM</a:t>
            </a:r>
            <a:endParaRPr lang="ko-KR" altLang="en-US" sz="1600" b="1" dirty="0">
              <a:latin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7C36DD-6F7F-71B4-9B97-59700E2D4ED4}"/>
              </a:ext>
            </a:extLst>
          </p:cNvPr>
          <p:cNvGrpSpPr/>
          <p:nvPr/>
        </p:nvGrpSpPr>
        <p:grpSpPr>
          <a:xfrm>
            <a:off x="4946381" y="777779"/>
            <a:ext cx="3554939" cy="2872119"/>
            <a:chOff x="6033190" y="1028577"/>
            <a:chExt cx="5978668" cy="304473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E0CF0F6-613A-C19E-2C19-1DD8ED5721CF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 flipH="1">
              <a:off x="7052094" y="1273052"/>
              <a:ext cx="1" cy="25557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72D5D84-C052-66E1-B97E-87ED2D613D51}"/>
                </a:ext>
              </a:extLst>
            </p:cNvPr>
            <p:cNvSpPr/>
            <p:nvPr/>
          </p:nvSpPr>
          <p:spPr>
            <a:xfrm>
              <a:off x="6033191" y="1028577"/>
              <a:ext cx="2037807" cy="24447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Audio Data</a:t>
              </a:r>
              <a:endParaRPr lang="ko-KR" altLang="en-US" sz="1050" b="1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D499033-FD5A-0F52-5D62-E464D00DAE8A}"/>
                </a:ext>
              </a:extLst>
            </p:cNvPr>
            <p:cNvSpPr/>
            <p:nvPr/>
          </p:nvSpPr>
          <p:spPr>
            <a:xfrm>
              <a:off x="6033192" y="1853841"/>
              <a:ext cx="2037807" cy="2444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BiLSTM(150)</a:t>
              </a:r>
              <a:endParaRPr lang="ko-KR" altLang="en-US" sz="1050" b="1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7803244-814A-9018-D985-1A65F130F35B}"/>
                </a:ext>
              </a:extLst>
            </p:cNvPr>
            <p:cNvSpPr/>
            <p:nvPr/>
          </p:nvSpPr>
          <p:spPr>
            <a:xfrm>
              <a:off x="6033192" y="2259088"/>
              <a:ext cx="2037807" cy="2444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BiLSTM(100)</a:t>
              </a:r>
              <a:endParaRPr lang="ko-KR" altLang="en-US" sz="1050" b="1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C04C6D1-0AFE-881D-D31D-8294FDB463A0}"/>
                </a:ext>
              </a:extLst>
            </p:cNvPr>
            <p:cNvSpPr/>
            <p:nvPr/>
          </p:nvSpPr>
          <p:spPr>
            <a:xfrm>
              <a:off x="6033192" y="2654599"/>
              <a:ext cx="2037807" cy="2444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BiLSTM(40)</a:t>
              </a:r>
              <a:endParaRPr lang="ko-KR" altLang="en-US" sz="1050" b="1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B68CA2B-7F8D-0EFC-33D4-4BCF336B5C3B}"/>
                </a:ext>
              </a:extLst>
            </p:cNvPr>
            <p:cNvSpPr/>
            <p:nvPr/>
          </p:nvSpPr>
          <p:spPr>
            <a:xfrm>
              <a:off x="6033191" y="3028074"/>
              <a:ext cx="2037807" cy="2444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BiLSTM(20)</a:t>
              </a:r>
              <a:endParaRPr lang="ko-KR" altLang="en-US" sz="1050" b="1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40545D6-8C04-D9E3-7BB8-B4D94A55C0C4}"/>
                </a:ext>
              </a:extLst>
            </p:cNvPr>
            <p:cNvSpPr/>
            <p:nvPr/>
          </p:nvSpPr>
          <p:spPr>
            <a:xfrm>
              <a:off x="6033191" y="3428778"/>
              <a:ext cx="2037807" cy="2444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FC layer</a:t>
              </a:r>
              <a:endParaRPr lang="ko-KR" altLang="en-US" sz="1050" b="1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0C35EB9-6FE1-19D3-3366-46AB46C5A633}"/>
                </a:ext>
              </a:extLst>
            </p:cNvPr>
            <p:cNvSpPr/>
            <p:nvPr/>
          </p:nvSpPr>
          <p:spPr>
            <a:xfrm>
              <a:off x="6033190" y="3828832"/>
              <a:ext cx="2037807" cy="24447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Sigmoid score</a:t>
              </a:r>
              <a:endParaRPr lang="ko-KR" altLang="en-US" sz="105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DD3F3F1-6CEB-CE0D-B799-A96DEAF70E17}"/>
                </a:ext>
              </a:extLst>
            </p:cNvPr>
            <p:cNvGrpSpPr/>
            <p:nvPr/>
          </p:nvGrpSpPr>
          <p:grpSpPr>
            <a:xfrm>
              <a:off x="8397450" y="1301143"/>
              <a:ext cx="3614408" cy="2372110"/>
              <a:chOff x="6096000" y="3881082"/>
              <a:chExt cx="3458750" cy="2598481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1D01F4E-B5EB-8D0E-9E0F-139F0D8FA661}"/>
                  </a:ext>
                </a:extLst>
              </p:cNvPr>
              <p:cNvSpPr/>
              <p:nvPr/>
            </p:nvSpPr>
            <p:spPr>
              <a:xfrm>
                <a:off x="6519334" y="4326627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414E016-E362-569E-368F-1C61F6F6D01A}"/>
                  </a:ext>
                </a:extLst>
              </p:cNvPr>
              <p:cNvSpPr/>
              <p:nvPr/>
            </p:nvSpPr>
            <p:spPr>
              <a:xfrm>
                <a:off x="6519334" y="5353763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85D3FD7-BCC4-5536-B54A-EFC234EA8378}"/>
                  </a:ext>
                </a:extLst>
              </p:cNvPr>
              <p:cNvSpPr/>
              <p:nvPr/>
            </p:nvSpPr>
            <p:spPr>
              <a:xfrm>
                <a:off x="6440726" y="3881082"/>
                <a:ext cx="843121" cy="244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 err="1"/>
                  <a:t>Concat</a:t>
                </a:r>
                <a:r>
                  <a:rPr lang="en-US" altLang="ko-KR" sz="675" b="1" dirty="0"/>
                  <a:t> (</a:t>
                </a:r>
                <a:r>
                  <a:rPr lang="en-US" altLang="ko-KR" sz="675" b="1" dirty="0" err="1"/>
                  <a:t>ave</a:t>
                </a:r>
                <a:r>
                  <a:rPr lang="en-US" altLang="ko-KR" sz="675" b="1" dirty="0"/>
                  <a:t>)</a:t>
                </a:r>
                <a:endParaRPr lang="ko-KR" altLang="en-US" sz="675" b="1" dirty="0"/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653B0193-9DCB-85CE-39E6-CFB48E12F4AD}"/>
                  </a:ext>
                </a:extLst>
              </p:cNvPr>
              <p:cNvCxnSpPr>
                <a:stCxn id="55" idx="2"/>
              </p:cNvCxnSpPr>
              <p:nvPr/>
            </p:nvCxnSpPr>
            <p:spPr>
              <a:xfrm flipH="1">
                <a:off x="6096000" y="4655261"/>
                <a:ext cx="4233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629D36F-E2D2-76A8-0E3D-872EC65F6BF6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 flipH="1">
                <a:off x="6096000" y="5682397"/>
                <a:ext cx="423334" cy="8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C188583-BAE1-9A9C-DD9E-A15CAB5C3681}"/>
                  </a:ext>
                </a:extLst>
              </p:cNvPr>
              <p:cNvCxnSpPr>
                <a:cxnSpLocks/>
                <a:stCxn id="55" idx="0"/>
                <a:endCxn id="57" idx="2"/>
              </p:cNvCxnSpPr>
              <p:nvPr/>
            </p:nvCxnSpPr>
            <p:spPr>
              <a:xfrm flipV="1">
                <a:off x="6862286" y="4125557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1D8EEE8D-CF7F-7F5C-B5E9-D4600D16D2E9}"/>
                  </a:ext>
                </a:extLst>
              </p:cNvPr>
              <p:cNvSpPr/>
              <p:nvPr/>
            </p:nvSpPr>
            <p:spPr>
              <a:xfrm rot="10800000" flipH="1">
                <a:off x="6881381" y="4113324"/>
                <a:ext cx="440865" cy="1497953"/>
              </a:xfrm>
              <a:prstGeom prst="arc">
                <a:avLst>
                  <a:gd name="adj1" fmla="val 16576716"/>
                  <a:gd name="adj2" fmla="val 5049862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588"/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6C9BDA9A-BEDF-2372-5274-25A763882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7239" y="6026696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2E029E2-D36B-7906-AAEA-DE2EF9E4037F}"/>
                  </a:ext>
                </a:extLst>
              </p:cNvPr>
              <p:cNvSpPr/>
              <p:nvPr/>
            </p:nvSpPr>
            <p:spPr>
              <a:xfrm>
                <a:off x="6440726" y="6261967"/>
                <a:ext cx="843121" cy="2010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/>
                  <a:t>MFCC</a:t>
                </a:r>
                <a:endParaRPr lang="ko-KR" altLang="en-US" sz="825" b="1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E0B9684-E295-8C24-020E-4689E41404B7}"/>
                  </a:ext>
                </a:extLst>
              </p:cNvPr>
              <p:cNvSpPr/>
              <p:nvPr/>
            </p:nvSpPr>
            <p:spPr>
              <a:xfrm>
                <a:off x="7645238" y="4326627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3A75177-E5E8-76A7-5BFC-9612C570E0A4}"/>
                  </a:ext>
                </a:extLst>
              </p:cNvPr>
              <p:cNvSpPr/>
              <p:nvPr/>
            </p:nvSpPr>
            <p:spPr>
              <a:xfrm>
                <a:off x="7645238" y="5353763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9B3B0CB-C316-91FE-4784-B03E9DB27A9A}"/>
                  </a:ext>
                </a:extLst>
              </p:cNvPr>
              <p:cNvSpPr/>
              <p:nvPr/>
            </p:nvSpPr>
            <p:spPr>
              <a:xfrm>
                <a:off x="7566630" y="3881082"/>
                <a:ext cx="843121" cy="244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 err="1"/>
                  <a:t>Concat</a:t>
                </a:r>
                <a:r>
                  <a:rPr lang="en-US" altLang="ko-KR" sz="675" b="1" dirty="0"/>
                  <a:t> (</a:t>
                </a:r>
                <a:r>
                  <a:rPr lang="en-US" altLang="ko-KR" sz="675" b="1" dirty="0" err="1"/>
                  <a:t>ave</a:t>
                </a:r>
                <a:r>
                  <a:rPr lang="en-US" altLang="ko-KR" sz="675" b="1" dirty="0"/>
                  <a:t>)</a:t>
                </a:r>
                <a:endParaRPr lang="ko-KR" altLang="en-US" sz="675" b="1" dirty="0"/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20F1655-573C-AF5C-E2CA-21D68F627E25}"/>
                  </a:ext>
                </a:extLst>
              </p:cNvPr>
              <p:cNvCxnSpPr>
                <a:stCxn id="64" idx="2"/>
              </p:cNvCxnSpPr>
              <p:nvPr/>
            </p:nvCxnSpPr>
            <p:spPr>
              <a:xfrm flipH="1">
                <a:off x="7221904" y="4655261"/>
                <a:ext cx="4233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2ECA1DEF-B2AD-DD83-41DD-417007E6AE59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 flipH="1">
                <a:off x="7221904" y="5682397"/>
                <a:ext cx="423334" cy="8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628417A3-96C7-4BFD-2806-213BF7422577}"/>
                  </a:ext>
                </a:extLst>
              </p:cNvPr>
              <p:cNvCxnSpPr>
                <a:cxnSpLocks/>
                <a:stCxn id="64" idx="0"/>
                <a:endCxn id="66" idx="2"/>
              </p:cNvCxnSpPr>
              <p:nvPr/>
            </p:nvCxnSpPr>
            <p:spPr>
              <a:xfrm flipV="1">
                <a:off x="7988190" y="4125557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44CBF20-6024-3F08-3469-214FA24BFD80}"/>
                  </a:ext>
                </a:extLst>
              </p:cNvPr>
              <p:cNvSpPr/>
              <p:nvPr/>
            </p:nvSpPr>
            <p:spPr>
              <a:xfrm rot="10800000" flipH="1">
                <a:off x="8007285" y="4113324"/>
                <a:ext cx="440865" cy="1497953"/>
              </a:xfrm>
              <a:prstGeom prst="arc">
                <a:avLst>
                  <a:gd name="adj1" fmla="val 16576716"/>
                  <a:gd name="adj2" fmla="val 5049862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588"/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9C7DCAA1-B6DD-443D-994E-8182D2B52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3143" y="6026696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F8B3F1AD-FA03-D3F1-DB56-0333EF7A7CC2}"/>
                  </a:ext>
                </a:extLst>
              </p:cNvPr>
              <p:cNvSpPr/>
              <p:nvPr/>
            </p:nvSpPr>
            <p:spPr>
              <a:xfrm>
                <a:off x="7566630" y="6261967"/>
                <a:ext cx="843121" cy="2010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/>
                  <a:t>MFCC</a:t>
                </a:r>
                <a:endParaRPr lang="ko-KR" altLang="en-US" sz="825" b="1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549067C-35EA-681B-6BA6-B9CD038D7B65}"/>
                  </a:ext>
                </a:extLst>
              </p:cNvPr>
              <p:cNvSpPr/>
              <p:nvPr/>
            </p:nvSpPr>
            <p:spPr>
              <a:xfrm>
                <a:off x="8751838" y="4343153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49DBCA1-F45A-AEBE-BEE7-8C1EA324A733}"/>
                  </a:ext>
                </a:extLst>
              </p:cNvPr>
              <p:cNvSpPr/>
              <p:nvPr/>
            </p:nvSpPr>
            <p:spPr>
              <a:xfrm>
                <a:off x="8751838" y="5370289"/>
                <a:ext cx="685904" cy="6572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/>
                  <a:t>LSTM</a:t>
                </a:r>
                <a:endParaRPr lang="ko-KR" altLang="en-US" sz="675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16BBD13-E8A0-5687-67DD-6C9DE6582B9A}"/>
                  </a:ext>
                </a:extLst>
              </p:cNvPr>
              <p:cNvSpPr/>
              <p:nvPr/>
            </p:nvSpPr>
            <p:spPr>
              <a:xfrm>
                <a:off x="8673230" y="3897608"/>
                <a:ext cx="843121" cy="244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75" b="1" dirty="0" err="1"/>
                  <a:t>Concat</a:t>
                </a:r>
                <a:r>
                  <a:rPr lang="en-US" altLang="ko-KR" sz="675" b="1" dirty="0"/>
                  <a:t> (</a:t>
                </a:r>
                <a:r>
                  <a:rPr lang="en-US" altLang="ko-KR" sz="675" b="1" dirty="0" err="1"/>
                  <a:t>ave</a:t>
                </a:r>
                <a:r>
                  <a:rPr lang="en-US" altLang="ko-KR" sz="675" b="1" dirty="0"/>
                  <a:t>)</a:t>
                </a:r>
                <a:endParaRPr lang="ko-KR" altLang="en-US" sz="675" b="1" dirty="0"/>
              </a:p>
            </p:txBody>
          </p: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61D6A675-BE22-7E9C-9746-CB5A77760433}"/>
                  </a:ext>
                </a:extLst>
              </p:cNvPr>
              <p:cNvCxnSpPr>
                <a:stCxn id="73" idx="2"/>
              </p:cNvCxnSpPr>
              <p:nvPr/>
            </p:nvCxnSpPr>
            <p:spPr>
              <a:xfrm flipH="1">
                <a:off x="8328504" y="4671787"/>
                <a:ext cx="4233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F1C5014B-AD11-6676-336C-C96C288E6A1E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>
                <a:off x="8328504" y="5698923"/>
                <a:ext cx="423334" cy="8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17D9F87-96AB-3D77-14CB-CF6AE70B3556}"/>
                  </a:ext>
                </a:extLst>
              </p:cNvPr>
              <p:cNvCxnSpPr>
                <a:cxnSpLocks/>
                <a:stCxn id="73" idx="0"/>
                <a:endCxn id="75" idx="2"/>
              </p:cNvCxnSpPr>
              <p:nvPr/>
            </p:nvCxnSpPr>
            <p:spPr>
              <a:xfrm flipV="1">
                <a:off x="9094790" y="4142083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8ABCE7D0-837B-E41F-5916-FB67A5D679ED}"/>
                  </a:ext>
                </a:extLst>
              </p:cNvPr>
              <p:cNvSpPr/>
              <p:nvPr/>
            </p:nvSpPr>
            <p:spPr>
              <a:xfrm rot="10800000" flipH="1">
                <a:off x="9113885" y="4129850"/>
                <a:ext cx="440865" cy="1497953"/>
              </a:xfrm>
              <a:prstGeom prst="arc">
                <a:avLst>
                  <a:gd name="adj1" fmla="val 16576716"/>
                  <a:gd name="adj2" fmla="val 5049862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588"/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12AF79EE-7653-02DB-0387-5C6D046C4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743" y="6043222"/>
                <a:ext cx="1" cy="201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23440B3F-68A0-661A-4988-D6B536E3473F}"/>
                  </a:ext>
                </a:extLst>
              </p:cNvPr>
              <p:cNvSpPr/>
              <p:nvPr/>
            </p:nvSpPr>
            <p:spPr>
              <a:xfrm>
                <a:off x="8673230" y="6278493"/>
                <a:ext cx="843121" cy="2010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/>
                  <a:t>MFCC</a:t>
                </a:r>
                <a:endParaRPr lang="ko-KR" altLang="en-US" sz="825" b="1" dirty="0"/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09DCB06-50E1-BF03-040D-8CBD3DB272F3}"/>
                </a:ext>
              </a:extLst>
            </p:cNvPr>
            <p:cNvSpPr/>
            <p:nvPr/>
          </p:nvSpPr>
          <p:spPr>
            <a:xfrm>
              <a:off x="6033190" y="1454171"/>
              <a:ext cx="2037807" cy="24447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2D-MFCC</a:t>
              </a:r>
              <a:endParaRPr lang="ko-KR" altLang="en-US" sz="1050" b="1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E7BD5D4-AB89-9669-A9D1-71D0BABE7737}"/>
                </a:ext>
              </a:extLst>
            </p:cNvPr>
            <p:cNvCxnSpPr/>
            <p:nvPr/>
          </p:nvCxnSpPr>
          <p:spPr>
            <a:xfrm flipV="1">
              <a:off x="8090950" y="1327549"/>
              <a:ext cx="472456" cy="5770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3D70F61-8A82-E4AF-F961-FF371FACDF7A}"/>
                </a:ext>
              </a:extLst>
            </p:cNvPr>
            <p:cNvCxnSpPr>
              <a:cxnSpLocks/>
            </p:cNvCxnSpPr>
            <p:nvPr/>
          </p:nvCxnSpPr>
          <p:spPr>
            <a:xfrm>
              <a:off x="8111231" y="3284815"/>
              <a:ext cx="366211" cy="532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4068C7A-8B49-DC28-0DB4-9BE7890FF64C}"/>
              </a:ext>
            </a:extLst>
          </p:cNvPr>
          <p:cNvSpPr txBox="1"/>
          <p:nvPr/>
        </p:nvSpPr>
        <p:spPr>
          <a:xfrm>
            <a:off x="4909429" y="3702239"/>
            <a:ext cx="1384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Multi-label classification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506998C3-CD33-C819-4B30-BD6F7EBC58EE}"/>
              </a:ext>
            </a:extLst>
          </p:cNvPr>
          <p:cNvSpPr txBox="1">
            <a:spLocks/>
          </p:cNvSpPr>
          <p:nvPr/>
        </p:nvSpPr>
        <p:spPr>
          <a:xfrm>
            <a:off x="9320395" y="132546"/>
            <a:ext cx="2401519" cy="42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atin typeface="+mj-ea"/>
              </a:rPr>
              <a:t>4. Fusion(ViT+BiLSTM)</a:t>
            </a:r>
            <a:endParaRPr lang="ko-KR" altLang="en-US" sz="2000" b="1" dirty="0">
              <a:latin typeface="+mj-ea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E75FD89-5C6F-0BAF-D3C3-8392FD6076A2}"/>
              </a:ext>
            </a:extLst>
          </p:cNvPr>
          <p:cNvGrpSpPr/>
          <p:nvPr/>
        </p:nvGrpSpPr>
        <p:grpSpPr>
          <a:xfrm>
            <a:off x="8845125" y="640663"/>
            <a:ext cx="3179261" cy="3998787"/>
            <a:chOff x="8774307" y="673831"/>
            <a:chExt cx="3179261" cy="3998787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7310003-B3EF-0E31-D1E4-31D32587E675}"/>
                </a:ext>
              </a:extLst>
            </p:cNvPr>
            <p:cNvCxnSpPr>
              <a:stCxn id="94" idx="0"/>
              <a:endCxn id="103" idx="0"/>
            </p:cNvCxnSpPr>
            <p:nvPr/>
          </p:nvCxnSpPr>
          <p:spPr>
            <a:xfrm>
              <a:off x="10532046" y="3576972"/>
              <a:ext cx="2293" cy="611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CEBC273-90EF-A064-F458-7E51C9E76170}"/>
                </a:ext>
              </a:extLst>
            </p:cNvPr>
            <p:cNvCxnSpPr>
              <a:cxnSpLocks/>
              <a:stCxn id="100" idx="0"/>
              <a:endCxn id="99" idx="2"/>
            </p:cNvCxnSpPr>
            <p:nvPr/>
          </p:nvCxnSpPr>
          <p:spPr>
            <a:xfrm flipH="1">
              <a:off x="11365819" y="1105038"/>
              <a:ext cx="1" cy="18028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63454AD0-E410-AB8A-1174-A27BEB6BA159}"/>
                </a:ext>
              </a:extLst>
            </p:cNvPr>
            <p:cNvCxnSpPr>
              <a:cxnSpLocks/>
              <a:stCxn id="88" idx="0"/>
              <a:endCxn id="93" idx="2"/>
            </p:cNvCxnSpPr>
            <p:nvPr/>
          </p:nvCxnSpPr>
          <p:spPr>
            <a:xfrm>
              <a:off x="9476260" y="1074140"/>
              <a:ext cx="5799" cy="22893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8EF1EE8-7B64-78DF-A27D-06947CC9BD04}"/>
                </a:ext>
              </a:extLst>
            </p:cNvPr>
            <p:cNvSpPr/>
            <p:nvPr/>
          </p:nvSpPr>
          <p:spPr>
            <a:xfrm>
              <a:off x="9862589" y="673831"/>
              <a:ext cx="1175497" cy="25785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Audio Data</a:t>
              </a:r>
              <a:endParaRPr lang="ko-KR" altLang="en-US" sz="1050" b="1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E13932A-6E89-730D-09CC-A22686933FC1}"/>
                </a:ext>
              </a:extLst>
            </p:cNvPr>
            <p:cNvSpPr/>
            <p:nvPr/>
          </p:nvSpPr>
          <p:spPr>
            <a:xfrm>
              <a:off x="8779266" y="1074140"/>
              <a:ext cx="1393987" cy="4252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2D-Log Melspectrogram</a:t>
              </a:r>
              <a:endParaRPr lang="ko-KR" altLang="en-US" sz="1050" b="1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BCC59A2-C121-B426-48A7-975E6EC5304F}"/>
                </a:ext>
              </a:extLst>
            </p:cNvPr>
            <p:cNvSpPr/>
            <p:nvPr/>
          </p:nvSpPr>
          <p:spPr>
            <a:xfrm>
              <a:off x="8779266" y="1565879"/>
              <a:ext cx="1385452" cy="1949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Patch Embedding</a:t>
              </a:r>
              <a:endParaRPr lang="ko-KR" altLang="en-US" sz="1050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1FD8E5F-4DF3-1D3A-231C-333E2F50A811}"/>
                </a:ext>
              </a:extLst>
            </p:cNvPr>
            <p:cNvSpPr/>
            <p:nvPr/>
          </p:nvSpPr>
          <p:spPr>
            <a:xfrm>
              <a:off x="8779266" y="1821868"/>
              <a:ext cx="1402523" cy="49719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Transformer Layer(Encoder)</a:t>
              </a:r>
              <a:endParaRPr lang="ko-KR" altLang="en-US" sz="1050" b="1" dirty="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AFAA5DA-67F4-891B-5551-E3AD5EF22FC0}"/>
                </a:ext>
              </a:extLst>
            </p:cNvPr>
            <p:cNvSpPr/>
            <p:nvPr/>
          </p:nvSpPr>
          <p:spPr>
            <a:xfrm>
              <a:off x="8774307" y="2389159"/>
              <a:ext cx="1390925" cy="29258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Layer Normalization</a:t>
              </a:r>
              <a:endParaRPr lang="ko-KR" altLang="en-US" sz="1050" b="1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BECBFA6-0448-DC97-423B-B6D4BBCF6D8A}"/>
                </a:ext>
              </a:extLst>
            </p:cNvPr>
            <p:cNvSpPr/>
            <p:nvPr/>
          </p:nvSpPr>
          <p:spPr>
            <a:xfrm>
              <a:off x="8782328" y="2750779"/>
              <a:ext cx="1407994" cy="194963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Flatten</a:t>
              </a:r>
              <a:endParaRPr lang="ko-KR" altLang="en-US" sz="1050" b="1" dirty="0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0AF576C-3C3F-7C76-D39A-B579427D084F}"/>
                </a:ext>
              </a:extLst>
            </p:cNvPr>
            <p:cNvSpPr/>
            <p:nvPr/>
          </p:nvSpPr>
          <p:spPr>
            <a:xfrm>
              <a:off x="8782328" y="3008370"/>
              <a:ext cx="1399461" cy="3551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FC layer</a:t>
              </a:r>
            </a:p>
            <a:p>
              <a:pPr algn="ctr"/>
              <a:r>
                <a:rPr lang="en-US" altLang="ko-KR" sz="1050" b="1" dirty="0"/>
                <a:t>(skip connection)</a:t>
              </a:r>
              <a:endParaRPr lang="ko-KR" altLang="en-US" sz="1050" b="1" dirty="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BA614B8-8116-D470-037E-410033DE2A36}"/>
                </a:ext>
              </a:extLst>
            </p:cNvPr>
            <p:cNvSpPr/>
            <p:nvPr/>
          </p:nvSpPr>
          <p:spPr>
            <a:xfrm>
              <a:off x="9944297" y="3576972"/>
              <a:ext cx="1175497" cy="194963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Concatenate</a:t>
              </a:r>
              <a:endParaRPr lang="ko-KR" altLang="en-US" sz="1050" b="1" dirty="0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8F67AE0-8699-9396-1BAE-C7572C45D5C0}"/>
                </a:ext>
              </a:extLst>
            </p:cNvPr>
            <p:cNvSpPr/>
            <p:nvPr/>
          </p:nvSpPr>
          <p:spPr>
            <a:xfrm>
              <a:off x="10778071" y="1514358"/>
              <a:ext cx="1175497" cy="1949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BiLSTM(150)</a:t>
              </a:r>
              <a:endParaRPr lang="ko-KR" altLang="en-US" sz="1050" b="1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0429703-0E60-4B60-5BE9-DD526BF0166F}"/>
                </a:ext>
              </a:extLst>
            </p:cNvPr>
            <p:cNvSpPr/>
            <p:nvPr/>
          </p:nvSpPr>
          <p:spPr>
            <a:xfrm>
              <a:off x="10778071" y="1818293"/>
              <a:ext cx="1175497" cy="1949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BiLSTM(100)</a:t>
              </a:r>
              <a:endParaRPr lang="ko-KR" altLang="en-US" sz="1050" b="1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832E27BA-B2BA-FDB4-548C-750369D93D9D}"/>
                </a:ext>
              </a:extLst>
            </p:cNvPr>
            <p:cNvSpPr/>
            <p:nvPr/>
          </p:nvSpPr>
          <p:spPr>
            <a:xfrm>
              <a:off x="10778071" y="2114927"/>
              <a:ext cx="1175497" cy="1949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BiLSTM(40)</a:t>
              </a:r>
              <a:endParaRPr lang="ko-KR" altLang="en-US" sz="1050" b="1" dirty="0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3BF5A0F-26AC-7DC3-2A7D-EE2F90092883}"/>
                </a:ext>
              </a:extLst>
            </p:cNvPr>
            <p:cNvSpPr/>
            <p:nvPr/>
          </p:nvSpPr>
          <p:spPr>
            <a:xfrm>
              <a:off x="10778070" y="2395033"/>
              <a:ext cx="1175497" cy="1949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BiLSTM(20)</a:t>
              </a:r>
              <a:endParaRPr lang="ko-KR" altLang="en-US" sz="1050" b="1" dirty="0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CA3A174-2A57-43F3-C00A-F764C857E246}"/>
                </a:ext>
              </a:extLst>
            </p:cNvPr>
            <p:cNvSpPr/>
            <p:nvPr/>
          </p:nvSpPr>
          <p:spPr>
            <a:xfrm>
              <a:off x="10778070" y="2712974"/>
              <a:ext cx="1175497" cy="19496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FC layer</a:t>
              </a:r>
              <a:endParaRPr lang="ko-KR" altLang="en-US" sz="1050" b="1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702F4D6D-359C-C5D6-79F0-B8E40F527A33}"/>
                </a:ext>
              </a:extLst>
            </p:cNvPr>
            <p:cNvSpPr/>
            <p:nvPr/>
          </p:nvSpPr>
          <p:spPr>
            <a:xfrm>
              <a:off x="10778071" y="1105038"/>
              <a:ext cx="1175497" cy="2897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2D - MFCC</a:t>
              </a:r>
              <a:endParaRPr lang="ko-KR" altLang="en-US" sz="105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A87CD96-C298-109F-7658-5C55E98E03D1}"/>
                    </a:ext>
                  </a:extLst>
                </p:cNvPr>
                <p:cNvSpPr txBox="1"/>
                <p:nvPr/>
              </p:nvSpPr>
              <p:spPr>
                <a:xfrm>
                  <a:off x="10242610" y="2018707"/>
                  <a:ext cx="15490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ko-KR" altLang="en-US" sz="1588" b="1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A87CD96-C298-109F-7658-5C55E98E0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610" y="2018707"/>
                  <a:ext cx="15490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32000" r="-920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0E994AE-41F7-0938-E2A0-C4DC72436D6B}"/>
                </a:ext>
              </a:extLst>
            </p:cNvPr>
            <p:cNvSpPr/>
            <p:nvPr/>
          </p:nvSpPr>
          <p:spPr>
            <a:xfrm>
              <a:off x="9946590" y="3869582"/>
              <a:ext cx="1175497" cy="19496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FC layer(skip)</a:t>
              </a:r>
              <a:endParaRPr lang="ko-KR" altLang="en-US" sz="1050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D718402-3727-AD0C-1DFB-24E1D7B039E6}"/>
                </a:ext>
              </a:extLst>
            </p:cNvPr>
            <p:cNvSpPr/>
            <p:nvPr/>
          </p:nvSpPr>
          <p:spPr>
            <a:xfrm>
              <a:off x="9946590" y="4188262"/>
              <a:ext cx="1175497" cy="194963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Sigmoid</a:t>
              </a:r>
              <a:endParaRPr lang="ko-KR" altLang="en-US" sz="1050" b="1" dirty="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066A55C7-CABB-A428-D9F4-C0C5C251E15A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 flipH="1">
              <a:off x="9476260" y="931685"/>
              <a:ext cx="974078" cy="1424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F7B23AB-279B-C707-6041-3AB813824B64}"/>
                </a:ext>
              </a:extLst>
            </p:cNvPr>
            <p:cNvCxnSpPr>
              <a:cxnSpLocks/>
              <a:stCxn id="87" idx="2"/>
              <a:endCxn id="100" idx="0"/>
            </p:cNvCxnSpPr>
            <p:nvPr/>
          </p:nvCxnSpPr>
          <p:spPr>
            <a:xfrm>
              <a:off x="10450338" y="931685"/>
              <a:ext cx="915482" cy="173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E431F25A-31B1-A8D2-BF0A-C19FF943C9DD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 rot="16200000" flipH="1">
              <a:off x="9900331" y="2945256"/>
              <a:ext cx="213443" cy="104998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B1A74355-65B6-C933-D0B2-B9C0654ACEAB}"/>
                </a:ext>
              </a:extLst>
            </p:cNvPr>
            <p:cNvCxnSpPr>
              <a:cxnSpLocks/>
              <a:stCxn id="99" idx="2"/>
              <a:endCxn id="94" idx="0"/>
            </p:cNvCxnSpPr>
            <p:nvPr/>
          </p:nvCxnSpPr>
          <p:spPr>
            <a:xfrm rot="5400000">
              <a:off x="10614416" y="2825568"/>
              <a:ext cx="669035" cy="83377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D73B95-E385-61DA-63A3-E531B1EF92F2}"/>
                </a:ext>
              </a:extLst>
            </p:cNvPr>
            <p:cNvSpPr txBox="1"/>
            <p:nvPr/>
          </p:nvSpPr>
          <p:spPr>
            <a:xfrm>
              <a:off x="9872651" y="4441786"/>
              <a:ext cx="1428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</a:rPr>
                <a:t>Multi-label classification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A513C8BA-2A4C-CC0D-DAA5-8D16EA63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8410"/>
              </p:ext>
            </p:extLst>
          </p:nvPr>
        </p:nvGraphicFramePr>
        <p:xfrm>
          <a:off x="1176052" y="5389527"/>
          <a:ext cx="3086100" cy="13685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365266853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442443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655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4126057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124949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1567787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Emotion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Binaray</a:t>
                      </a: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b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Accuracy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Precision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Recall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F1-score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08079"/>
                  </a:ext>
                </a:extLst>
              </a:tr>
              <a:tr h="26840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ViT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(customed&amp; </a:t>
                      </a:r>
                      <a:r>
                        <a:rPr lang="en-US" sz="800" u="none" strike="noStrike" dirty="0" err="1">
                          <a:effectLst/>
                        </a:rPr>
                        <a:t>mels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Happiness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0.758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0.551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0.552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0.552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665991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Sadness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0.646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0.566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0.502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1853793352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Angry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0.680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0.478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0.388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0.428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374623538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Neutral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0.651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0.523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0.573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2555067310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Disgust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0.748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0.535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0.438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0.482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195288745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Average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0.697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0.493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0.507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3135900205"/>
                  </a:ext>
                </a:extLst>
              </a:tr>
            </a:tbl>
          </a:graphicData>
        </a:graphic>
      </p:graphicFrame>
      <p:graphicFrame>
        <p:nvGraphicFramePr>
          <p:cNvPr id="179" name="표 178">
            <a:extLst>
              <a:ext uri="{FF2B5EF4-FFF2-40B4-BE49-F238E27FC236}">
                <a16:creationId xmlns:a16="http://schemas.microsoft.com/office/drawing/2014/main" id="{9F92DCE6-B344-DB8A-AABD-6DAB2E52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76639"/>
              </p:ext>
            </p:extLst>
          </p:nvPr>
        </p:nvGraphicFramePr>
        <p:xfrm>
          <a:off x="4543068" y="5405740"/>
          <a:ext cx="3086100" cy="13685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365266853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442443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655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4126057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124949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1567787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Emotion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Binaray</a:t>
                      </a: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b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Accuracy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Precision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Recall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F1-score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08079"/>
                  </a:ext>
                </a:extLst>
              </a:tr>
              <a:tr h="26840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BiLSTM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mfcc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Happiness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0.802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0.673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0.522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0.588 </a:t>
                      </a: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665991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Sadness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0.665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0.570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0.616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0.592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1853793352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Angry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0.625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0.433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0.687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374623538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Neutral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0.683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0.568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0.592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0.580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2555067310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Disgust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0.783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0.650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0.407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0.501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195288745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Average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0.712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0.579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0.565 </a:t>
                      </a: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 </a:t>
                      </a:r>
                    </a:p>
                  </a:txBody>
                  <a:tcPr marL="7143" marR="7143" marT="7143" marB="0" anchor="ctr"/>
                </a:tc>
                <a:extLst>
                  <a:ext uri="{0D108BD9-81ED-4DB2-BD59-A6C34878D82A}">
                    <a16:rowId xmlns:a16="http://schemas.microsoft.com/office/drawing/2014/main" val="3135900205"/>
                  </a:ext>
                </a:extLst>
              </a:tr>
            </a:tbl>
          </a:graphicData>
        </a:graphic>
      </p:graphicFrame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E69C1EB5-E558-7805-BFE9-7C77252E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28320"/>
              </p:ext>
            </p:extLst>
          </p:nvPr>
        </p:nvGraphicFramePr>
        <p:xfrm>
          <a:off x="8022804" y="5395338"/>
          <a:ext cx="3086100" cy="13685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365266853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442443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655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4126057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124949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1567787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Emotion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Binaray</a:t>
                      </a: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b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Accuracy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Precision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Recall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F1-score</a:t>
                      </a:r>
                      <a:endParaRPr lang="en-US" sz="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08079"/>
                  </a:ext>
                </a:extLst>
              </a:tr>
              <a:tr h="26840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Fusion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(ViT+</a:t>
                      </a:r>
                    </a:p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BiLSTM)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Happiness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0.747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0.491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0.593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665991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Sadness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3793352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Angry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23538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Neutral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5067310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Disgust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887457"/>
                  </a:ext>
                </a:extLst>
              </a:tr>
              <a:tr h="15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Average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3" marR="7143" marT="71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900205"/>
                  </a:ext>
                </a:extLst>
              </a:tr>
            </a:tbl>
          </a:graphicData>
        </a:graphic>
      </p:graphicFrame>
      <p:sp>
        <p:nvSpPr>
          <p:cNvPr id="181" name="제목 1">
            <a:extLst>
              <a:ext uri="{FF2B5EF4-FFF2-40B4-BE49-F238E27FC236}">
                <a16:creationId xmlns:a16="http://schemas.microsoft.com/office/drawing/2014/main" id="{F6D20E1D-DC80-6059-3769-92255DCEAC5C}"/>
              </a:ext>
            </a:extLst>
          </p:cNvPr>
          <p:cNvSpPr txBox="1">
            <a:spLocks/>
          </p:cNvSpPr>
          <p:nvPr/>
        </p:nvSpPr>
        <p:spPr>
          <a:xfrm>
            <a:off x="1203700" y="4781506"/>
            <a:ext cx="1717753" cy="5477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800" b="1" dirty="0">
                <a:latin typeface="+mj-ea"/>
              </a:rPr>
              <a:t>5. </a:t>
            </a:r>
            <a:r>
              <a:rPr lang="ko-KR" altLang="en-US" sz="1800" b="1" dirty="0">
                <a:latin typeface="+mj-ea"/>
              </a:rPr>
              <a:t>모델 별 성능</a:t>
            </a:r>
            <a:endParaRPr lang="ko-KR" altLang="en-US" sz="1000" b="1" dirty="0">
              <a:latin typeface="+mj-ea"/>
            </a:endParaRPr>
          </a:p>
        </p:txBody>
      </p:sp>
      <p:sp>
        <p:nvSpPr>
          <p:cNvPr id="182" name="제목 1">
            <a:extLst>
              <a:ext uri="{FF2B5EF4-FFF2-40B4-BE49-F238E27FC236}">
                <a16:creationId xmlns:a16="http://schemas.microsoft.com/office/drawing/2014/main" id="{37863333-1F86-7D13-0767-BF3171854BE8}"/>
              </a:ext>
            </a:extLst>
          </p:cNvPr>
          <p:cNvSpPr txBox="1">
            <a:spLocks/>
          </p:cNvSpPr>
          <p:nvPr/>
        </p:nvSpPr>
        <p:spPr>
          <a:xfrm>
            <a:off x="2899525" y="4831439"/>
            <a:ext cx="6154178" cy="5477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000" b="1" dirty="0">
                <a:latin typeface="+mj-ea"/>
              </a:rPr>
              <a:t>: BiLSTM</a:t>
            </a:r>
            <a:r>
              <a:rPr lang="ko-KR" altLang="en-US" sz="1000" b="1" dirty="0">
                <a:latin typeface="+mj-ea"/>
              </a:rPr>
              <a:t>의 성능이 </a:t>
            </a:r>
            <a:r>
              <a:rPr lang="en-US" altLang="ko-KR" sz="1000" b="1" dirty="0">
                <a:latin typeface="+mj-ea"/>
              </a:rPr>
              <a:t>ViT</a:t>
            </a:r>
            <a:r>
              <a:rPr lang="ko-KR" altLang="en-US" sz="1000" b="1" dirty="0">
                <a:latin typeface="+mj-ea"/>
              </a:rPr>
              <a:t>보다 높았음</a:t>
            </a:r>
            <a:r>
              <a:rPr lang="en-US" altLang="ko-KR" sz="1000" b="1" dirty="0">
                <a:latin typeface="+mj-ea"/>
              </a:rPr>
              <a:t>. Fusion</a:t>
            </a:r>
            <a:r>
              <a:rPr lang="ko-KR" altLang="en-US" sz="1000" b="1" dirty="0">
                <a:latin typeface="+mj-ea"/>
              </a:rPr>
              <a:t>한 경우 </a:t>
            </a:r>
            <a:r>
              <a:rPr lang="en-US" altLang="ko-KR" sz="1000" b="1" dirty="0">
                <a:latin typeface="+mj-ea"/>
              </a:rPr>
              <a:t>BiLSTM </a:t>
            </a:r>
            <a:r>
              <a:rPr lang="ko-KR" altLang="en-US" sz="1000" b="1" dirty="0">
                <a:latin typeface="+mj-ea"/>
              </a:rPr>
              <a:t>보다 </a:t>
            </a:r>
            <a:r>
              <a:rPr lang="en-US" altLang="ko-KR" sz="1000" b="1" dirty="0">
                <a:latin typeface="+mj-ea"/>
              </a:rPr>
              <a:t>F1-score</a:t>
            </a:r>
            <a:r>
              <a:rPr lang="ko-KR" altLang="en-US" sz="1000" b="1" dirty="0">
                <a:latin typeface="+mj-ea"/>
              </a:rPr>
              <a:t>는 높으나 </a:t>
            </a:r>
            <a:r>
              <a:rPr lang="en-US" altLang="ko-KR" sz="1000" b="1" dirty="0">
                <a:latin typeface="+mj-ea"/>
              </a:rPr>
              <a:t>Accuracy</a:t>
            </a:r>
            <a:r>
              <a:rPr lang="ko-KR" altLang="en-US" sz="1000" b="1" dirty="0">
                <a:latin typeface="+mj-ea"/>
              </a:rPr>
              <a:t>는 낮음</a:t>
            </a:r>
            <a:r>
              <a:rPr lang="en-US" altLang="ko-KR" sz="1000" b="1" dirty="0">
                <a:latin typeface="+mj-ea"/>
              </a:rPr>
              <a:t>. </a:t>
            </a:r>
            <a:endParaRPr lang="ko-KR" altLang="en-US" sz="1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44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942</TotalTime>
  <Words>354</Words>
  <Application>Microsoft Office PowerPoint</Application>
  <PresentationFormat>와이드스크린</PresentationFormat>
  <Paragraphs>180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1. 음성데이터  전처리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병훈 전</dc:creator>
  <cp:lastModifiedBy>전 병훈</cp:lastModifiedBy>
  <cp:revision>5</cp:revision>
  <dcterms:created xsi:type="dcterms:W3CDTF">2024-01-31T15:36:27Z</dcterms:created>
  <dcterms:modified xsi:type="dcterms:W3CDTF">2024-02-01T07:19:09Z</dcterms:modified>
</cp:coreProperties>
</file>