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7" r:id="rId11"/>
    <p:sldId id="268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001A4E-14C3-478F-991A-8C4F10B4D18F}" v="26" dt="2024-01-04T11:12:44.0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7D660E-54E5-45CF-A082-F5DDE6558B83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79E9EA-A560-462F-9F77-E0E922A15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328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F1B20-F0C2-5607-52AD-D1F57B8BE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F660AB-AB0E-951F-03FD-B4022EE3B6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49DB2-1860-AD73-8211-DFF0DB1AB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A335-833C-4019-90E0-D13CFB549E21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808AA-4B9C-2790-B875-A4AB1FA16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C5B1F-F950-15E3-CFE1-D9023A443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4642-5C44-441E-B6B8-8A1328819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812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8A626-E57C-F62A-C00B-FFCC84E71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8B3306-AB77-8598-3D4A-B493D5C30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DCBC8-723B-DA2D-EE82-156B8E5B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A335-833C-4019-90E0-D13CFB549E21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4F490-E5B5-6D42-694D-4E12F3891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25A7D-B6C1-E10D-F732-76EB0F3B8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4642-5C44-441E-B6B8-8A1328819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153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E1B95D-F418-CC9B-7799-582A7A8674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5BD1AC-C0DB-31EB-2BDF-F309F7B25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BD81E-4968-80CE-2F8C-39445E785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A335-833C-4019-90E0-D13CFB549E21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48959-46E2-B097-643D-2C8C8B593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04F79-3C9B-9CF8-C32E-CA0F743A4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4642-5C44-441E-B6B8-8A1328819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338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D2056-BC26-8161-66E3-D13CF1178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AC938-B278-381E-368A-2B62ECAF0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622E2-A5A1-7FA1-4F81-43584B3E9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A335-833C-4019-90E0-D13CFB549E21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3DEBF-57DC-3651-FD01-E35DEF19D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55513-B03F-F9A3-F1BD-92EC194D1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4642-5C44-441E-B6B8-8A1328819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099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E0339-9FCD-C57C-7057-D86328877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5AAB0-33E0-929F-6D45-DE73C2E3D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D0F85-021D-DDC1-878F-B4C28CD6F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A335-833C-4019-90E0-D13CFB549E21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A26B8-9DD5-600C-6212-E044DD208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7E4EB-2A2E-9FCC-AFC2-16147F7B6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4642-5C44-441E-B6B8-8A1328819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18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A37F2-BEFD-7323-4F9D-E2BF4121E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8BAC7-B21F-4F3C-1EFE-55390F76D8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E414F1-40A3-9228-172C-A870A3B12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8E4A7-0A6E-C6B4-763E-DF55A0DEA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A335-833C-4019-90E0-D13CFB549E21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4F0E2-9D09-3E43-6C54-0F26ABD6A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899E81-FCC8-4248-619A-B92080CF3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4642-5C44-441E-B6B8-8A1328819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211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8539D-7017-D0DE-CD8A-54D92CC42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598CA-F4E3-A647-EAFC-297A9436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55C1B-A0B1-06E9-5937-67D2AB099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3C3929-B0D2-3017-E09A-E07B0DA285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47DD4A-FA52-6571-8EBD-74B4BCB47F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D32C6-9558-D393-3463-DF8648C32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A335-833C-4019-90E0-D13CFB549E21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9E6357-40F5-551D-89A7-CAE109837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FFD33D-C15B-6AE2-6BA9-65A8B021A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4642-5C44-441E-B6B8-8A1328819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515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9FD76-33C2-F629-4309-91B820514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413CE5-41D2-EB17-E25A-62C2B9B0D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A335-833C-4019-90E0-D13CFB549E21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AA221E-2204-AAB8-9EC1-F11BA3336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5A003F-2180-A1C4-3545-95ADDAC5F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4642-5C44-441E-B6B8-8A1328819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46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608230-1916-15CF-FD3D-EC867B75F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A335-833C-4019-90E0-D13CFB549E21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9672F-57D7-BCC4-F6F1-D0AF5E4BA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168F7-C824-AA45-D117-DF314E614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4642-5C44-441E-B6B8-8A1328819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631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61C75-D086-AF83-A5F5-1B4933E48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3B9BF-6297-3543-90BE-3AE78044E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231963-381E-AEDC-3CF6-1E029F4CB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08186-F099-9204-5293-169A2895E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A335-833C-4019-90E0-D13CFB549E21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6F3DA-DB8B-4D0D-A494-1702BC49F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992F2-98A0-BB46-ED95-DD0F7C10B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4642-5C44-441E-B6B8-8A1328819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58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E66DA-072D-144F-5C75-A89CF6FFA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ADD5EA-B5C8-DB1E-77B1-B273CD3E03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B14CCA-D1ED-46AD-751D-FFF9D05BB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98C69-F006-EA8E-B4E1-4EA00B8F9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A335-833C-4019-90E0-D13CFB549E21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85131-56A0-23DA-52D5-CB2414769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DB751-8902-8F43-94C0-1C38F5CC4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4642-5C44-441E-B6B8-8A1328819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15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D26FBE-9E1E-C321-95D9-37DC4C95F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4ACB4-B125-7A23-5091-7EA687353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FF347-7429-DEB3-C935-8CD2370D3F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4A335-833C-4019-90E0-D13CFB549E21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C863A-6FBF-1820-26EA-84F411F3C1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417C4-FE8B-8632-55F7-A62B2717E9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44642-5C44-441E-B6B8-8A1328819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331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50A26-D992-C756-109D-3E9CFB317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77078"/>
            <a:ext cx="9010261" cy="839755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336C92"/>
                </a:solidFill>
                <a:effectLst/>
                <a:latin typeface="Aptos Display" panose="020B00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Data-Driven Storytelling Presentation</a:t>
            </a:r>
            <a:r>
              <a:rPr lang="en-IN" sz="4000" b="1" dirty="0">
                <a:solidFill>
                  <a:srgbClr val="336C92"/>
                </a:solidFill>
                <a:latin typeface="Aptos Display" panose="020B00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IN" sz="5400" dirty="0">
              <a:latin typeface="Aptos Display" panose="020B0004020202020204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0F1DD65-EFE1-7F78-025E-D1ED83AE65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pPr marL="470535" indent="-6350">
              <a:lnSpc>
                <a:spcPct val="107000"/>
              </a:lnSpc>
              <a:spcAft>
                <a:spcPts val="800"/>
              </a:spcAft>
            </a:pPr>
            <a:r>
              <a:rPr lang="en-IN" sz="12800" b="1" kern="100" dirty="0">
                <a:solidFill>
                  <a:srgbClr val="336C9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ACCOUNT PERFORMANCE METRICS </a:t>
            </a:r>
            <a:endParaRPr lang="en-IN" sz="12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65095" marR="2372995" algn="ctr">
              <a:lnSpc>
                <a:spcPct val="104000"/>
              </a:lnSpc>
              <a:spcAft>
                <a:spcPts val="355"/>
              </a:spcAft>
            </a:pPr>
            <a:r>
              <a:rPr lang="en-IN" sz="12800" b="1" kern="100" dirty="0">
                <a:solidFill>
                  <a:srgbClr val="336C9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AND SALES TREND</a:t>
            </a:r>
          </a:p>
          <a:p>
            <a:pPr marL="2665095" marR="2372995" algn="ctr">
              <a:lnSpc>
                <a:spcPct val="104000"/>
              </a:lnSpc>
              <a:spcAft>
                <a:spcPts val="355"/>
              </a:spcAft>
            </a:pPr>
            <a:r>
              <a:rPr lang="en-IN" sz="12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                                                                   </a:t>
            </a:r>
          </a:p>
          <a:p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446172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4A660-3DDF-EBC7-99B2-62EFF1178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 &amp;VIUALIZATION</a:t>
            </a:r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D59D06E-B831-D6E9-2864-D67C6010F5FC}"/>
              </a:ext>
            </a:extLst>
          </p:cNvPr>
          <p:cNvGrpSpPr/>
          <p:nvPr/>
        </p:nvGrpSpPr>
        <p:grpSpPr>
          <a:xfrm>
            <a:off x="589280" y="1452880"/>
            <a:ext cx="10515600" cy="3078479"/>
            <a:chOff x="0" y="0"/>
            <a:chExt cx="8333994" cy="251688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51B0D7C-D32B-86DB-66B0-468D56C2545A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3894582" cy="251688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91D68FF-47B8-F633-F88B-C5944D52EA8C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308348" y="0"/>
              <a:ext cx="4025646" cy="251688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3CB631E-69B9-4CCB-285F-96DAAEEFB121}"/>
              </a:ext>
            </a:extLst>
          </p:cNvPr>
          <p:cNvSpPr txBox="1"/>
          <p:nvPr/>
        </p:nvSpPr>
        <p:spPr>
          <a:xfrm>
            <a:off x="589280" y="4637880"/>
            <a:ext cx="11013439" cy="185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9540" indent="-6350">
              <a:lnSpc>
                <a:spcPct val="109000"/>
              </a:lnSpc>
              <a:spcAft>
                <a:spcPts val="2065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account name </a:t>
            </a:r>
            <a:r>
              <a:rPr lang="en-IN" sz="18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MB4 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proved to be the </a:t>
            </a:r>
            <a:r>
              <a:rPr lang="en-IN" sz="18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highest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-performing account, achieving an impressive sales volume of approximately </a:t>
            </a:r>
            <a:r>
              <a:rPr lang="en-IN" sz="18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39,413 units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29540" indent="-6350">
              <a:lnSpc>
                <a:spcPct val="109000"/>
              </a:lnSpc>
              <a:spcAft>
                <a:spcPts val="15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On the other hand, accounts </a:t>
            </a:r>
            <a:r>
              <a:rPr lang="en-IN" sz="18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WD11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lang="en-IN" sz="18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WD1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and </a:t>
            </a:r>
            <a:r>
              <a:rPr lang="en-IN" sz="18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SB10 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performed at the </a:t>
            </a:r>
            <a:r>
              <a:rPr lang="en-IN" sz="18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lowest 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level in terms of sales volume. Specifically, WD11 accounted for 8,676 units, WD1 for 10,574 units, and SB10 for 16,060 units, all in terms of sales volume</a:t>
            </a:r>
            <a:endParaRPr lang="en-IN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89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C1A92-5540-48F1-33D6-2B1D8994C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E3FF54-72AD-C38C-3CD1-C3767D5852B8}"/>
              </a:ext>
            </a:extLst>
          </p:cNvPr>
          <p:cNvSpPr txBox="1"/>
          <p:nvPr/>
        </p:nvSpPr>
        <p:spPr>
          <a:xfrm>
            <a:off x="838200" y="1690688"/>
            <a:ext cx="10673080" cy="3090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fontAlgn="base">
              <a:lnSpc>
                <a:spcPct val="104000"/>
              </a:lnSpc>
              <a:spcAft>
                <a:spcPts val="1215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➢"/>
            </a:pPr>
            <a:r>
              <a:rPr lang="en-IN" sz="20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Wingdings" panose="05000000000000000000" pitchFamily="2" charset="2"/>
              </a:rPr>
              <a:t>Despite satisfactory overall sales performance, there is ample room for significant improvement.</a:t>
            </a:r>
            <a:endParaRPr lang="en-IN" sz="20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Wingdings" panose="05000000000000000000" pitchFamily="2" charset="2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342900" lvl="0" indent="-342900" fontAlgn="base">
              <a:lnSpc>
                <a:spcPct val="104000"/>
              </a:lnSpc>
              <a:spcAft>
                <a:spcPts val="1215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➢"/>
            </a:pPr>
            <a:r>
              <a:rPr lang="en-IN" sz="20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Wingdings" panose="05000000000000000000" pitchFamily="2" charset="2"/>
              </a:rPr>
              <a:t>Discontinuing poorly performing accounts would free up valuable sales and marketing resources.</a:t>
            </a:r>
            <a:endParaRPr lang="en-IN" sz="20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Wingdings" panose="05000000000000000000" pitchFamily="2" charset="2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342900" lvl="0" indent="-342900" fontAlgn="base">
              <a:lnSpc>
                <a:spcPct val="104000"/>
              </a:lnSpc>
              <a:spcAft>
                <a:spcPts val="1215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➢"/>
            </a:pPr>
            <a:r>
              <a:rPr lang="en-IN" sz="20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Wingdings" panose="05000000000000000000" pitchFamily="2" charset="2"/>
              </a:rPr>
              <a:t>Notably, the past five years have witnessed the most robust sales growth in the online retailer account category.</a:t>
            </a:r>
            <a:endParaRPr lang="en-IN" sz="20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Wingdings" panose="05000000000000000000" pitchFamily="2" charset="2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r>
              <a:rPr lang="en-IN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By reallocating the resources saved from closing underperforming accounts to online retailer accounts, sales growth could be maximized</a:t>
            </a:r>
            <a:endParaRPr lang="en-IN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69E0AB-B501-F574-D859-8CF34375EF7C}"/>
              </a:ext>
            </a:extLst>
          </p:cNvPr>
          <p:cNvSpPr txBox="1"/>
          <p:nvPr/>
        </p:nvSpPr>
        <p:spPr>
          <a:xfrm>
            <a:off x="680720" y="5015580"/>
            <a:ext cx="10830560" cy="1564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fontAlgn="base">
              <a:lnSpc>
                <a:spcPct val="104000"/>
              </a:lnSpc>
              <a:spcAft>
                <a:spcPts val="1215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➢"/>
            </a:pPr>
            <a:r>
              <a:rPr lang="en-IN" sz="20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Wingdings" panose="05000000000000000000" pitchFamily="2" charset="2"/>
              </a:rPr>
              <a:t>It is advisable to promptly close these underperforming accounts and launch an initiative to identify high-potential online retailer accounts deserving of increased sales and marketing focus.                          </a:t>
            </a:r>
          </a:p>
          <a:p>
            <a:pPr lvl="0" fontAlgn="base">
              <a:lnSpc>
                <a:spcPct val="104000"/>
              </a:lnSpc>
              <a:spcAft>
                <a:spcPts val="1215"/>
              </a:spcAft>
              <a:buClr>
                <a:srgbClr val="000000"/>
              </a:buClr>
              <a:buSzPts val="1600"/>
            </a:pPr>
            <a:r>
              <a:rPr lang="en-IN" sz="2000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Wingdings" panose="05000000000000000000" pitchFamily="2" charset="2"/>
              </a:rPr>
              <a:t>                                                </a:t>
            </a:r>
            <a:r>
              <a:rPr lang="en-IN" sz="2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Wingdings" panose="05000000000000000000" pitchFamily="2" charset="2"/>
              </a:rPr>
              <a:t>BY-BHISHAM MOR</a:t>
            </a:r>
            <a:endParaRPr lang="en-IN" sz="24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Wingdings" panose="05000000000000000000" pitchFamily="2" charset="2"/>
              <a:ea typeface="Wingdings" panose="05000000000000000000" pitchFamily="2" charset="2"/>
              <a:cs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01539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1384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9DE54B-84B7-38F0-2311-728C1DE9C93A}"/>
              </a:ext>
            </a:extLst>
          </p:cNvPr>
          <p:cNvSpPr txBox="1"/>
          <p:nvPr/>
        </p:nvSpPr>
        <p:spPr>
          <a:xfrm>
            <a:off x="132080" y="278234"/>
            <a:ext cx="11785600" cy="4791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305" indent="-6350">
              <a:lnSpc>
                <a:spcPct val="107000"/>
              </a:lnSpc>
              <a:spcAft>
                <a:spcPts val="3135"/>
              </a:spcAft>
            </a:pPr>
            <a:r>
              <a:rPr lang="en-IN" sz="2000" b="1" kern="1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INTRODUCTION</a:t>
            </a:r>
          </a:p>
          <a:p>
            <a:pPr marL="46355" indent="-6350">
              <a:lnSpc>
                <a:spcPct val="107000"/>
              </a:lnSpc>
              <a:spcAft>
                <a:spcPts val="1585"/>
              </a:spcAft>
            </a:pPr>
            <a:r>
              <a:rPr lang="en-IN" sz="20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Problem Statement</a:t>
            </a:r>
          </a:p>
          <a:p>
            <a:pPr marL="342900" lvl="0" indent="-342900" fontAlgn="base">
              <a:lnSpc>
                <a:spcPct val="109000"/>
              </a:lnSpc>
              <a:spcAft>
                <a:spcPts val="1845"/>
              </a:spcAft>
              <a:buClr>
                <a:srgbClr val="6D6E6A"/>
              </a:buClr>
              <a:buSzPts val="3200"/>
              <a:buFont typeface="Arial" panose="020B0604020202020204" pitchFamily="34" charset="0"/>
              <a:buChar char="•"/>
            </a:pP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J.P. Morgan Chase &amp; Co. is a leading global financial services firm that offers services and operates worldwide. </a:t>
            </a:r>
            <a:endParaRPr lang="en-IN" sz="11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9000"/>
              </a:lnSpc>
              <a:spcAft>
                <a:spcPts val="3100"/>
              </a:spcAft>
              <a:buClr>
                <a:srgbClr val="6D6E6A"/>
              </a:buClr>
              <a:buSzPts val="3200"/>
              <a:buFont typeface="Arial" panose="020B0604020202020204" pitchFamily="34" charset="0"/>
              <a:buChar char="•"/>
            </a:pP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 company aims to </a:t>
            </a:r>
            <a:r>
              <a:rPr lang="en-IN" sz="1800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analyze</a:t>
            </a: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the account performance metrics over the last 5 years (2017-2021) and the factors contributing to its compound annual growth rate (CAGR) in unit sales. This includes identifying opportunities for further improvement.</a:t>
            </a:r>
            <a:endParaRPr lang="en-IN" sz="11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105410" indent="-6350">
              <a:lnSpc>
                <a:spcPct val="107000"/>
              </a:lnSpc>
              <a:spcAft>
                <a:spcPts val="1585"/>
              </a:spcAft>
            </a:pPr>
            <a:r>
              <a:rPr lang="en-IN" sz="20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Business Questions</a:t>
            </a:r>
          </a:p>
          <a:p>
            <a:pPr marL="342900" lvl="0" indent="-342900" fontAlgn="base">
              <a:lnSpc>
                <a:spcPct val="109000"/>
              </a:lnSpc>
              <a:spcAft>
                <a:spcPts val="15"/>
              </a:spcAft>
              <a:buClr>
                <a:srgbClr val="6D6E6A"/>
              </a:buClr>
              <a:buSzPts val="3200"/>
              <a:buFont typeface="Arial" panose="020B0604020202020204" pitchFamily="34" charset="0"/>
              <a:buChar char="•"/>
            </a:pPr>
            <a:br>
              <a:rPr lang="en-IN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Examining the total unit sales for each year.</a:t>
            </a:r>
            <a:endParaRPr lang="en-IN" sz="11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9000"/>
              </a:lnSpc>
              <a:spcAft>
                <a:spcPts val="15"/>
              </a:spcAft>
              <a:buClr>
                <a:srgbClr val="6D6E6A"/>
              </a:buClr>
              <a:buSzPts val="3200"/>
              <a:buFont typeface="Arial" panose="020B0604020202020204" pitchFamily="34" charset="0"/>
              <a:buChar char="•"/>
            </a:pPr>
            <a:r>
              <a:rPr lang="en-IN" sz="1800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Analyzing</a:t>
            </a: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the year-over-year growth in sales.</a:t>
            </a:r>
            <a:endParaRPr lang="en-IN" sz="11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9000"/>
              </a:lnSpc>
              <a:spcAft>
                <a:spcPts val="15"/>
              </a:spcAft>
              <a:buClr>
                <a:srgbClr val="6D6E6A"/>
              </a:buClr>
              <a:buSzPts val="3200"/>
              <a:buFont typeface="Arial" panose="020B0604020202020204" pitchFamily="34" charset="0"/>
              <a:buChar char="•"/>
            </a:pP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Identifying which account types are surpassing others in terms of unit sales.</a:t>
            </a:r>
            <a:endParaRPr lang="en-IN" sz="11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235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F4CD7C-375D-2F56-156C-A61B92F4441F}"/>
              </a:ext>
            </a:extLst>
          </p:cNvPr>
          <p:cNvSpPr txBox="1"/>
          <p:nvPr/>
        </p:nvSpPr>
        <p:spPr>
          <a:xfrm>
            <a:off x="406400" y="2092961"/>
            <a:ext cx="11541760" cy="3086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fontAlgn="base">
              <a:lnSpc>
                <a:spcPct val="109000"/>
              </a:lnSpc>
              <a:spcAft>
                <a:spcPts val="15"/>
              </a:spcAft>
              <a:buClr>
                <a:srgbClr val="6D6E6A"/>
              </a:buClr>
              <a:buSzPts val="3200"/>
              <a:buFont typeface="Arial" panose="020B0604020202020204" pitchFamily="34" charset="0"/>
              <a:buChar char="•"/>
            </a:pPr>
            <a:r>
              <a:rPr lang="en-IN" sz="20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Identifying which account types are surpassing others in terms of unit sales.</a:t>
            </a:r>
          </a:p>
          <a:p>
            <a:pPr marL="342900" lvl="0" indent="-342900" fontAlgn="base">
              <a:lnSpc>
                <a:spcPct val="109000"/>
              </a:lnSpc>
              <a:spcAft>
                <a:spcPts val="640"/>
              </a:spcAft>
              <a:buClr>
                <a:srgbClr val="6D6E6A"/>
              </a:buClr>
              <a:buSzPts val="3200"/>
              <a:buFont typeface="Arial" panose="020B0604020202020204" pitchFamily="34" charset="0"/>
              <a:buChar char="•"/>
            </a:pPr>
            <a:b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IN" sz="20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Calculating the average 5-year compound annual growth rate (CAGR) based on different account types.</a:t>
            </a:r>
          </a:p>
          <a:p>
            <a:pPr marL="342900" lvl="0" indent="-342900" fontAlgn="base">
              <a:lnSpc>
                <a:spcPct val="109000"/>
              </a:lnSpc>
              <a:spcAft>
                <a:spcPts val="15"/>
              </a:spcAft>
              <a:buClr>
                <a:srgbClr val="6D6E6A"/>
              </a:buClr>
              <a:buSzPts val="3200"/>
              <a:buFont typeface="Arial" panose="020B0604020202020204" pitchFamily="34" charset="0"/>
              <a:buChar char="•"/>
            </a:pPr>
            <a:r>
              <a:rPr lang="en-IN" sz="20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Evaluating the top-performing and bottom-performing accounts.</a:t>
            </a:r>
          </a:p>
          <a:p>
            <a:pPr marL="27305" indent="-6350">
              <a:lnSpc>
                <a:spcPct val="107000"/>
              </a:lnSpc>
              <a:spcAft>
                <a:spcPts val="2335"/>
              </a:spcAft>
            </a:pPr>
            <a:r>
              <a:rPr lang="en-IN" sz="2000" b="1" kern="1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DATA MODELLING</a:t>
            </a:r>
          </a:p>
          <a:p>
            <a:r>
              <a:rPr lang="en-IN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Utilizing Power Query in </a:t>
            </a:r>
            <a:r>
              <a:rPr lang="en-IN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MS-Excel</a:t>
            </a:r>
            <a:r>
              <a:rPr lang="en-IN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transformed the data for improved organization, giving a more structured foundation for necessary analysis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18355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0DE11B0B-5353-96DB-B41A-E1BF7A42F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142" y="3002"/>
            <a:ext cx="17299409" cy="454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91970" tIns="542754" rIns="1006158" bIns="747477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028" name="Picture 74">
            <a:extLst>
              <a:ext uri="{FF2B5EF4-FFF2-40B4-BE49-F238E27FC236}">
                <a16:creationId xmlns:a16="http://schemas.microsoft.com/office/drawing/2014/main" id="{428FD8E9-6242-D815-102B-AEB9AA6E3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8" y="497840"/>
            <a:ext cx="11889901" cy="6149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6DF9649C-815C-4B61-64AA-D8073CEEF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142" y="4336395"/>
            <a:ext cx="17299409" cy="535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275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B1AA-AEDB-666C-D63A-220ED3388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698" y="216032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 &amp;VIUALIZATION</a:t>
            </a:r>
          </a:p>
        </p:txBody>
      </p:sp>
      <p:sp>
        <p:nvSpPr>
          <p:cNvPr id="3" name="Rectangle 23">
            <a:extLst>
              <a:ext uri="{FF2B5EF4-FFF2-40B4-BE49-F238E27FC236}">
                <a16:creationId xmlns:a16="http://schemas.microsoft.com/office/drawing/2014/main" id="{C50B6AC0-BE96-E43B-3C0F-559FCC66E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65" y="1781899"/>
            <a:ext cx="12037270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Overall, our unit sales growth has been good, with a 5- year CAGR of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21%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                           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Total Unit Sales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2B9028-0665-8E9E-1953-283B7294BDB1}"/>
              </a:ext>
            </a:extLst>
          </p:cNvPr>
          <p:cNvGrpSpPr/>
          <p:nvPr/>
        </p:nvGrpSpPr>
        <p:grpSpPr>
          <a:xfrm>
            <a:off x="3992880" y="3628558"/>
            <a:ext cx="4378325" cy="2329815"/>
            <a:chOff x="0" y="0"/>
            <a:chExt cx="4378452" cy="2330196"/>
          </a:xfrm>
        </p:grpSpPr>
        <p:sp>
          <p:nvSpPr>
            <p:cNvPr id="5" name="Shape 96">
              <a:extLst>
                <a:ext uri="{FF2B5EF4-FFF2-40B4-BE49-F238E27FC236}">
                  <a16:creationId xmlns:a16="http://schemas.microsoft.com/office/drawing/2014/main" id="{CF9DA0E4-B830-97D6-2742-5E41F39FEBBC}"/>
                </a:ext>
              </a:extLst>
            </p:cNvPr>
            <p:cNvSpPr/>
            <p:nvPr/>
          </p:nvSpPr>
          <p:spPr>
            <a:xfrm>
              <a:off x="1249680" y="0"/>
              <a:ext cx="0" cy="2330196"/>
            </a:xfrm>
            <a:custGeom>
              <a:avLst/>
              <a:gdLst/>
              <a:ahLst/>
              <a:cxnLst/>
              <a:rect l="0" t="0" r="0" b="0"/>
              <a:pathLst>
                <a:path h="2330196">
                  <a:moveTo>
                    <a:pt x="0" y="0"/>
                  </a:moveTo>
                  <a:lnTo>
                    <a:pt x="0" y="2330196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D9D9D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6" name="Shape 97">
              <a:extLst>
                <a:ext uri="{FF2B5EF4-FFF2-40B4-BE49-F238E27FC236}">
                  <a16:creationId xmlns:a16="http://schemas.microsoft.com/office/drawing/2014/main" id="{AF91E75A-B452-25A2-A3C4-17CB5EFEE4C4}"/>
                </a:ext>
              </a:extLst>
            </p:cNvPr>
            <p:cNvSpPr/>
            <p:nvPr/>
          </p:nvSpPr>
          <p:spPr>
            <a:xfrm>
              <a:off x="2031492" y="0"/>
              <a:ext cx="0" cy="2330196"/>
            </a:xfrm>
            <a:custGeom>
              <a:avLst/>
              <a:gdLst/>
              <a:ahLst/>
              <a:cxnLst/>
              <a:rect l="0" t="0" r="0" b="0"/>
              <a:pathLst>
                <a:path h="2330196">
                  <a:moveTo>
                    <a:pt x="0" y="0"/>
                  </a:moveTo>
                  <a:lnTo>
                    <a:pt x="0" y="2330196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D9D9D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7" name="Shape 98">
              <a:extLst>
                <a:ext uri="{FF2B5EF4-FFF2-40B4-BE49-F238E27FC236}">
                  <a16:creationId xmlns:a16="http://schemas.microsoft.com/office/drawing/2014/main" id="{0B53A040-994A-9744-1915-9EE848622BE9}"/>
                </a:ext>
              </a:extLst>
            </p:cNvPr>
            <p:cNvSpPr/>
            <p:nvPr/>
          </p:nvSpPr>
          <p:spPr>
            <a:xfrm>
              <a:off x="2814828" y="0"/>
              <a:ext cx="0" cy="2330196"/>
            </a:xfrm>
            <a:custGeom>
              <a:avLst/>
              <a:gdLst/>
              <a:ahLst/>
              <a:cxnLst/>
              <a:rect l="0" t="0" r="0" b="0"/>
              <a:pathLst>
                <a:path h="2330196">
                  <a:moveTo>
                    <a:pt x="0" y="0"/>
                  </a:moveTo>
                  <a:lnTo>
                    <a:pt x="0" y="2330196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D9D9D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8" name="Shape 99">
              <a:extLst>
                <a:ext uri="{FF2B5EF4-FFF2-40B4-BE49-F238E27FC236}">
                  <a16:creationId xmlns:a16="http://schemas.microsoft.com/office/drawing/2014/main" id="{AE3ED165-6DF3-2084-8796-6315A0A3B8A0}"/>
                </a:ext>
              </a:extLst>
            </p:cNvPr>
            <p:cNvSpPr/>
            <p:nvPr/>
          </p:nvSpPr>
          <p:spPr>
            <a:xfrm>
              <a:off x="3596640" y="0"/>
              <a:ext cx="0" cy="2330196"/>
            </a:xfrm>
            <a:custGeom>
              <a:avLst/>
              <a:gdLst/>
              <a:ahLst/>
              <a:cxnLst/>
              <a:rect l="0" t="0" r="0" b="0"/>
              <a:pathLst>
                <a:path h="2330196">
                  <a:moveTo>
                    <a:pt x="0" y="0"/>
                  </a:moveTo>
                  <a:lnTo>
                    <a:pt x="0" y="2330196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D9D9D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9" name="Shape 100">
              <a:extLst>
                <a:ext uri="{FF2B5EF4-FFF2-40B4-BE49-F238E27FC236}">
                  <a16:creationId xmlns:a16="http://schemas.microsoft.com/office/drawing/2014/main" id="{59614BB6-7A56-3BFA-6AC7-188C1B7F0DF0}"/>
                </a:ext>
              </a:extLst>
            </p:cNvPr>
            <p:cNvSpPr/>
            <p:nvPr/>
          </p:nvSpPr>
          <p:spPr>
            <a:xfrm>
              <a:off x="4378452" y="0"/>
              <a:ext cx="0" cy="2330196"/>
            </a:xfrm>
            <a:custGeom>
              <a:avLst/>
              <a:gdLst/>
              <a:ahLst/>
              <a:cxnLst/>
              <a:rect l="0" t="0" r="0" b="0"/>
              <a:pathLst>
                <a:path h="2330196">
                  <a:moveTo>
                    <a:pt x="0" y="0"/>
                  </a:moveTo>
                  <a:lnTo>
                    <a:pt x="0" y="2330196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D9D9D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0" name="Shape 4321">
              <a:extLst>
                <a:ext uri="{FF2B5EF4-FFF2-40B4-BE49-F238E27FC236}">
                  <a16:creationId xmlns:a16="http://schemas.microsoft.com/office/drawing/2014/main" id="{F7F5281D-1A13-DF57-1610-2ECF59F4315E}"/>
                </a:ext>
              </a:extLst>
            </p:cNvPr>
            <p:cNvSpPr/>
            <p:nvPr/>
          </p:nvSpPr>
          <p:spPr>
            <a:xfrm>
              <a:off x="467868" y="2014728"/>
              <a:ext cx="3200400" cy="166116"/>
            </a:xfrm>
            <a:custGeom>
              <a:avLst/>
              <a:gdLst/>
              <a:ahLst/>
              <a:cxnLst/>
              <a:rect l="0" t="0" r="0" b="0"/>
              <a:pathLst>
                <a:path w="3200400" h="166116">
                  <a:moveTo>
                    <a:pt x="0" y="0"/>
                  </a:moveTo>
                  <a:lnTo>
                    <a:pt x="3200400" y="0"/>
                  </a:lnTo>
                  <a:lnTo>
                    <a:pt x="3200400" y="166116"/>
                  </a:lnTo>
                  <a:lnTo>
                    <a:pt x="0" y="166116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69A3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1" name="Shape 4322">
              <a:extLst>
                <a:ext uri="{FF2B5EF4-FFF2-40B4-BE49-F238E27FC236}">
                  <a16:creationId xmlns:a16="http://schemas.microsoft.com/office/drawing/2014/main" id="{0EA931CC-32EA-B6CB-02FD-CFF24E8C6DBF}"/>
                </a:ext>
              </a:extLst>
            </p:cNvPr>
            <p:cNvSpPr/>
            <p:nvPr/>
          </p:nvSpPr>
          <p:spPr>
            <a:xfrm>
              <a:off x="467868" y="1548384"/>
              <a:ext cx="2738628" cy="166116"/>
            </a:xfrm>
            <a:custGeom>
              <a:avLst/>
              <a:gdLst/>
              <a:ahLst/>
              <a:cxnLst/>
              <a:rect l="0" t="0" r="0" b="0"/>
              <a:pathLst>
                <a:path w="2738628" h="166116">
                  <a:moveTo>
                    <a:pt x="0" y="0"/>
                  </a:moveTo>
                  <a:lnTo>
                    <a:pt x="2738628" y="0"/>
                  </a:lnTo>
                  <a:lnTo>
                    <a:pt x="2738628" y="166116"/>
                  </a:lnTo>
                  <a:lnTo>
                    <a:pt x="0" y="166116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69A3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2" name="Shape 4323">
              <a:extLst>
                <a:ext uri="{FF2B5EF4-FFF2-40B4-BE49-F238E27FC236}">
                  <a16:creationId xmlns:a16="http://schemas.microsoft.com/office/drawing/2014/main" id="{1F0679B4-9ADD-F484-A379-AA0EEC18AEBC}"/>
                </a:ext>
              </a:extLst>
            </p:cNvPr>
            <p:cNvSpPr/>
            <p:nvPr/>
          </p:nvSpPr>
          <p:spPr>
            <a:xfrm>
              <a:off x="467868" y="1083564"/>
              <a:ext cx="2255520" cy="164592"/>
            </a:xfrm>
            <a:custGeom>
              <a:avLst/>
              <a:gdLst/>
              <a:ahLst/>
              <a:cxnLst/>
              <a:rect l="0" t="0" r="0" b="0"/>
              <a:pathLst>
                <a:path w="2255520" h="164592">
                  <a:moveTo>
                    <a:pt x="0" y="0"/>
                  </a:moveTo>
                  <a:lnTo>
                    <a:pt x="2255520" y="0"/>
                  </a:lnTo>
                  <a:lnTo>
                    <a:pt x="2255520" y="164592"/>
                  </a:lnTo>
                  <a:lnTo>
                    <a:pt x="0" y="164592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69A3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3" name="Shape 4324">
              <a:extLst>
                <a:ext uri="{FF2B5EF4-FFF2-40B4-BE49-F238E27FC236}">
                  <a16:creationId xmlns:a16="http://schemas.microsoft.com/office/drawing/2014/main" id="{0D07C0E1-8195-BA2C-E12A-7F32084C40E2}"/>
                </a:ext>
              </a:extLst>
            </p:cNvPr>
            <p:cNvSpPr/>
            <p:nvPr/>
          </p:nvSpPr>
          <p:spPr>
            <a:xfrm>
              <a:off x="467868" y="617220"/>
              <a:ext cx="1900428" cy="164592"/>
            </a:xfrm>
            <a:custGeom>
              <a:avLst/>
              <a:gdLst/>
              <a:ahLst/>
              <a:cxnLst/>
              <a:rect l="0" t="0" r="0" b="0"/>
              <a:pathLst>
                <a:path w="1900428" h="164592">
                  <a:moveTo>
                    <a:pt x="0" y="0"/>
                  </a:moveTo>
                  <a:lnTo>
                    <a:pt x="1900428" y="0"/>
                  </a:lnTo>
                  <a:lnTo>
                    <a:pt x="1900428" y="164592"/>
                  </a:lnTo>
                  <a:lnTo>
                    <a:pt x="0" y="164592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69A3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4" name="Shape 4325">
              <a:extLst>
                <a:ext uri="{FF2B5EF4-FFF2-40B4-BE49-F238E27FC236}">
                  <a16:creationId xmlns:a16="http://schemas.microsoft.com/office/drawing/2014/main" id="{E562237F-2B0D-693C-AB56-C9CC91874749}"/>
                </a:ext>
              </a:extLst>
            </p:cNvPr>
            <p:cNvSpPr/>
            <p:nvPr/>
          </p:nvSpPr>
          <p:spPr>
            <a:xfrm>
              <a:off x="467868" y="150876"/>
              <a:ext cx="1485900" cy="164592"/>
            </a:xfrm>
            <a:custGeom>
              <a:avLst/>
              <a:gdLst/>
              <a:ahLst/>
              <a:cxnLst/>
              <a:rect l="0" t="0" r="0" b="0"/>
              <a:pathLst>
                <a:path w="1485900" h="164592">
                  <a:moveTo>
                    <a:pt x="0" y="0"/>
                  </a:moveTo>
                  <a:lnTo>
                    <a:pt x="1485900" y="0"/>
                  </a:lnTo>
                  <a:lnTo>
                    <a:pt x="1485900" y="164592"/>
                  </a:lnTo>
                  <a:lnTo>
                    <a:pt x="0" y="164592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69A3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5" name="Shape 106">
              <a:extLst>
                <a:ext uri="{FF2B5EF4-FFF2-40B4-BE49-F238E27FC236}">
                  <a16:creationId xmlns:a16="http://schemas.microsoft.com/office/drawing/2014/main" id="{D777E5B9-78FE-E2D8-3FCF-030501034EF4}"/>
                </a:ext>
              </a:extLst>
            </p:cNvPr>
            <p:cNvSpPr/>
            <p:nvPr/>
          </p:nvSpPr>
          <p:spPr>
            <a:xfrm>
              <a:off x="467868" y="0"/>
              <a:ext cx="0" cy="2330196"/>
            </a:xfrm>
            <a:custGeom>
              <a:avLst/>
              <a:gdLst/>
              <a:ahLst/>
              <a:cxnLst/>
              <a:rect l="0" t="0" r="0" b="0"/>
              <a:pathLst>
                <a:path h="2330196">
                  <a:moveTo>
                    <a:pt x="0" y="2330196"/>
                  </a:moveTo>
                  <a:lnTo>
                    <a:pt x="0" y="0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D9D9D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A9C4FCD-FA32-AC79-B272-F468529D1B19}"/>
                </a:ext>
              </a:extLst>
            </p:cNvPr>
            <p:cNvSpPr/>
            <p:nvPr/>
          </p:nvSpPr>
          <p:spPr>
            <a:xfrm>
              <a:off x="3742055" y="2017014"/>
              <a:ext cx="680265" cy="22600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 kern="100">
                  <a:solidFill>
                    <a:srgbClr val="40404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409194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A3035A0-314A-8E06-97BA-42E84DFE337D}"/>
                </a:ext>
              </a:extLst>
            </p:cNvPr>
            <p:cNvSpPr/>
            <p:nvPr/>
          </p:nvSpPr>
          <p:spPr>
            <a:xfrm>
              <a:off x="3280918" y="1550670"/>
              <a:ext cx="680265" cy="22600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 kern="100">
                  <a:solidFill>
                    <a:srgbClr val="40404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350234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343A683-7399-E2BD-F685-1F1D73C69515}"/>
                </a:ext>
              </a:extLst>
            </p:cNvPr>
            <p:cNvSpPr/>
            <p:nvPr/>
          </p:nvSpPr>
          <p:spPr>
            <a:xfrm>
              <a:off x="2797810" y="1084580"/>
              <a:ext cx="680265" cy="22600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 kern="100">
                  <a:solidFill>
                    <a:srgbClr val="40404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288449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F8B4B80-E509-6E6B-9C19-616E03678D40}"/>
                </a:ext>
              </a:extLst>
            </p:cNvPr>
            <p:cNvSpPr/>
            <p:nvPr/>
          </p:nvSpPr>
          <p:spPr>
            <a:xfrm>
              <a:off x="2442337" y="618236"/>
              <a:ext cx="680265" cy="22600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 kern="100">
                  <a:solidFill>
                    <a:srgbClr val="40404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242995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7ADC343-CB27-CBB5-F684-C33EAD176EE6}"/>
                </a:ext>
              </a:extLst>
            </p:cNvPr>
            <p:cNvSpPr/>
            <p:nvPr/>
          </p:nvSpPr>
          <p:spPr>
            <a:xfrm>
              <a:off x="2027555" y="152273"/>
              <a:ext cx="680265" cy="22600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 kern="100">
                  <a:solidFill>
                    <a:srgbClr val="40404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189976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C73A1F5-7A62-D361-4A01-4C1E6D24B73C}"/>
                </a:ext>
              </a:extLst>
            </p:cNvPr>
            <p:cNvSpPr/>
            <p:nvPr/>
          </p:nvSpPr>
          <p:spPr>
            <a:xfrm>
              <a:off x="0" y="2008759"/>
              <a:ext cx="448993" cy="22600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 kern="100">
                  <a:solidFill>
                    <a:srgbClr val="595959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2021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F2D6C5B-86E0-9E80-F186-F188A465AD46}"/>
                </a:ext>
              </a:extLst>
            </p:cNvPr>
            <p:cNvSpPr/>
            <p:nvPr/>
          </p:nvSpPr>
          <p:spPr>
            <a:xfrm>
              <a:off x="0" y="1542796"/>
              <a:ext cx="448993" cy="22600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 kern="100">
                  <a:solidFill>
                    <a:srgbClr val="595959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2020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8CEA3DA-40F6-5ABA-6C5E-3154FDC3C98A}"/>
                </a:ext>
              </a:extLst>
            </p:cNvPr>
            <p:cNvSpPr/>
            <p:nvPr/>
          </p:nvSpPr>
          <p:spPr>
            <a:xfrm>
              <a:off x="0" y="1076452"/>
              <a:ext cx="448993" cy="22600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 kern="100">
                  <a:solidFill>
                    <a:srgbClr val="595959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2019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2B39DB2-5FC9-2006-60EE-08520C19932C}"/>
                </a:ext>
              </a:extLst>
            </p:cNvPr>
            <p:cNvSpPr/>
            <p:nvPr/>
          </p:nvSpPr>
          <p:spPr>
            <a:xfrm>
              <a:off x="0" y="610362"/>
              <a:ext cx="448993" cy="22600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 kern="100">
                  <a:solidFill>
                    <a:srgbClr val="595959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2018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164F0FA-2508-89FA-9949-D341047DD7A6}"/>
                </a:ext>
              </a:extLst>
            </p:cNvPr>
            <p:cNvSpPr/>
            <p:nvPr/>
          </p:nvSpPr>
          <p:spPr>
            <a:xfrm>
              <a:off x="0" y="144018"/>
              <a:ext cx="448993" cy="22600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 kern="100">
                  <a:solidFill>
                    <a:srgbClr val="595959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2017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sp>
        <p:nvSpPr>
          <p:cNvPr id="26" name="Rectangle 34">
            <a:extLst>
              <a:ext uri="{FF2B5EF4-FFF2-40B4-BE49-F238E27FC236}">
                <a16:creationId xmlns:a16="http://schemas.microsoft.com/office/drawing/2014/main" id="{790120C6-98D8-D963-D80C-9285D3834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621" y="584046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3432175" algn="ctr"/>
                <a:tab pos="4214813" algn="ctr"/>
                <a:tab pos="4997450" algn="ctr"/>
                <a:tab pos="5778500" algn="ctr"/>
                <a:tab pos="6561138" algn="ctr"/>
                <a:tab pos="7343775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3432175" algn="ctr"/>
                <a:tab pos="4214813" algn="ctr"/>
                <a:tab pos="4997450" algn="ctr"/>
                <a:tab pos="5778500" algn="ctr"/>
                <a:tab pos="6561138" algn="ctr"/>
                <a:tab pos="7343775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3432175" algn="ctr"/>
                <a:tab pos="4214813" algn="ctr"/>
                <a:tab pos="4997450" algn="ctr"/>
                <a:tab pos="5778500" algn="ctr"/>
                <a:tab pos="6561138" algn="ctr"/>
                <a:tab pos="7343775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3432175" algn="ctr"/>
                <a:tab pos="4214813" algn="ctr"/>
                <a:tab pos="4997450" algn="ctr"/>
                <a:tab pos="5778500" algn="ctr"/>
                <a:tab pos="6561138" algn="ctr"/>
                <a:tab pos="7343775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3432175" algn="ctr"/>
                <a:tab pos="4214813" algn="ctr"/>
                <a:tab pos="4997450" algn="ctr"/>
                <a:tab pos="5778500" algn="ctr"/>
                <a:tab pos="6561138" algn="ctr"/>
                <a:tab pos="7343775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432175" algn="ctr"/>
                <a:tab pos="4214813" algn="ctr"/>
                <a:tab pos="4997450" algn="ctr"/>
                <a:tab pos="5778500" algn="ctr"/>
                <a:tab pos="6561138" algn="ctr"/>
                <a:tab pos="7343775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432175" algn="ctr"/>
                <a:tab pos="4214813" algn="ctr"/>
                <a:tab pos="4997450" algn="ctr"/>
                <a:tab pos="5778500" algn="ctr"/>
                <a:tab pos="6561138" algn="ctr"/>
                <a:tab pos="7343775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432175" algn="ctr"/>
                <a:tab pos="4214813" algn="ctr"/>
                <a:tab pos="4997450" algn="ctr"/>
                <a:tab pos="5778500" algn="ctr"/>
                <a:tab pos="6561138" algn="ctr"/>
                <a:tab pos="7343775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432175" algn="ctr"/>
                <a:tab pos="4214813" algn="ctr"/>
                <a:tab pos="4997450" algn="ctr"/>
                <a:tab pos="5778500" algn="ctr"/>
                <a:tab pos="6561138" algn="ctr"/>
                <a:tab pos="7343775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32175" algn="ctr"/>
                <a:tab pos="4214813" algn="ctr"/>
                <a:tab pos="4997450" algn="ctr"/>
                <a:tab pos="5778500" algn="ctr"/>
                <a:tab pos="6561138" algn="ctr"/>
                <a:tab pos="7343775" algn="ctr"/>
              </a:tabLst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32175" algn="ctr"/>
                <a:tab pos="4214813" algn="ctr"/>
                <a:tab pos="4997450" algn="ctr"/>
                <a:tab pos="5778500" algn="ctr"/>
                <a:tab pos="6561138" algn="ctr"/>
                <a:tab pos="7343775" algn="ctr"/>
              </a:tabLs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	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0	100000	200000	300000	400000	500000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070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C6BDC-4F75-77F9-4766-DEDDC860A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 &amp;VIUALIZATION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DD98F8-9E39-33DD-F04F-BC53B16F1238}"/>
              </a:ext>
            </a:extLst>
          </p:cNvPr>
          <p:cNvSpPr txBox="1"/>
          <p:nvPr/>
        </p:nvSpPr>
        <p:spPr>
          <a:xfrm>
            <a:off x="680720" y="1869440"/>
            <a:ext cx="11176000" cy="2994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1750" marR="77470" indent="-6350">
              <a:lnSpc>
                <a:spcPct val="105000"/>
              </a:lnSpc>
              <a:spcAft>
                <a:spcPts val="1345"/>
              </a:spcAft>
            </a:pPr>
            <a:r>
              <a:rPr lang="en-IN" sz="32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Directing our sales resources and adjusting our sales mix towards </a:t>
            </a:r>
            <a:r>
              <a:rPr lang="en-IN" sz="32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online retailer accounts </a:t>
            </a:r>
            <a:r>
              <a:rPr lang="en-IN" sz="32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could lead to enhanced sales growth.</a:t>
            </a:r>
          </a:p>
          <a:p>
            <a:pPr marL="31750" marR="77470" indent="-6350">
              <a:lnSpc>
                <a:spcPct val="105000"/>
              </a:lnSpc>
              <a:spcAft>
                <a:spcPts val="1345"/>
              </a:spcAft>
            </a:pPr>
            <a:endParaRPr lang="en-IN" sz="3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40665" algn="ctr">
              <a:lnSpc>
                <a:spcPct val="107000"/>
              </a:lnSpc>
              <a:spcAft>
                <a:spcPts val="800"/>
              </a:spcAft>
            </a:pPr>
            <a:r>
              <a:rPr lang="en-IN" sz="3200" b="1" kern="100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Unit Sales by Account Type and Year</a:t>
            </a:r>
            <a:endParaRPr lang="en-IN" sz="3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895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5F66D-9728-22AB-572A-595375BFA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 &amp;VIUALIZATION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314EF-5743-F4B7-1151-B8EBF8CBE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                                     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3DEAEA-1542-8834-13D8-C2AF93C26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1750" marR="77470" indent="-6350">
              <a:lnSpc>
                <a:spcPct val="105000"/>
              </a:lnSpc>
              <a:spcAft>
                <a:spcPts val="3340"/>
              </a:spcAft>
            </a:pPr>
            <a:r>
              <a:rPr lang="en-I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However, </a:t>
            </a:r>
            <a:r>
              <a:rPr lang="en-IN" sz="24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Medium Business </a:t>
            </a:r>
            <a:r>
              <a:rPr lang="en-I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account type is experiencing higher profitability driven by the average 5-year CAGR.</a:t>
            </a:r>
            <a:endParaRPr lang="en-IN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IN" sz="2400" b="1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Average of 5YR CAGR by Account Type</a:t>
            </a:r>
            <a:endParaRPr lang="en-IN" sz="2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EB2F7C5-B0C5-92A1-9802-1F371E10FA16}"/>
              </a:ext>
            </a:extLst>
          </p:cNvPr>
          <p:cNvGrpSpPr/>
          <p:nvPr/>
        </p:nvGrpSpPr>
        <p:grpSpPr>
          <a:xfrm>
            <a:off x="5770880" y="1706879"/>
            <a:ext cx="5479733" cy="4162109"/>
            <a:chOff x="0" y="0"/>
            <a:chExt cx="5103801" cy="3439923"/>
          </a:xfrm>
        </p:grpSpPr>
        <p:sp>
          <p:nvSpPr>
            <p:cNvPr id="6" name="Shape 141">
              <a:extLst>
                <a:ext uri="{FF2B5EF4-FFF2-40B4-BE49-F238E27FC236}">
                  <a16:creationId xmlns:a16="http://schemas.microsoft.com/office/drawing/2014/main" id="{32E8200D-9683-6848-5DB0-75D61515B666}"/>
                </a:ext>
              </a:extLst>
            </p:cNvPr>
            <p:cNvSpPr/>
            <p:nvPr/>
          </p:nvSpPr>
          <p:spPr>
            <a:xfrm>
              <a:off x="532511" y="2443401"/>
              <a:ext cx="4308348" cy="0"/>
            </a:xfrm>
            <a:custGeom>
              <a:avLst/>
              <a:gdLst/>
              <a:ahLst/>
              <a:cxnLst/>
              <a:rect l="0" t="0" r="0" b="0"/>
              <a:pathLst>
                <a:path w="4308348">
                  <a:moveTo>
                    <a:pt x="0" y="0"/>
                  </a:moveTo>
                  <a:lnTo>
                    <a:pt x="4308348" y="0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D9D9D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7" name="Shape 142">
              <a:extLst>
                <a:ext uri="{FF2B5EF4-FFF2-40B4-BE49-F238E27FC236}">
                  <a16:creationId xmlns:a16="http://schemas.microsoft.com/office/drawing/2014/main" id="{2B6B2DAB-FAA0-5F6F-A13F-D9B08FAFC486}"/>
                </a:ext>
              </a:extLst>
            </p:cNvPr>
            <p:cNvSpPr/>
            <p:nvPr/>
          </p:nvSpPr>
          <p:spPr>
            <a:xfrm>
              <a:off x="532511" y="1969437"/>
              <a:ext cx="4308348" cy="0"/>
            </a:xfrm>
            <a:custGeom>
              <a:avLst/>
              <a:gdLst/>
              <a:ahLst/>
              <a:cxnLst/>
              <a:rect l="0" t="0" r="0" b="0"/>
              <a:pathLst>
                <a:path w="4308348">
                  <a:moveTo>
                    <a:pt x="0" y="0"/>
                  </a:moveTo>
                  <a:lnTo>
                    <a:pt x="4308348" y="0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D9D9D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8" name="Shape 143">
              <a:extLst>
                <a:ext uri="{FF2B5EF4-FFF2-40B4-BE49-F238E27FC236}">
                  <a16:creationId xmlns:a16="http://schemas.microsoft.com/office/drawing/2014/main" id="{412D04E8-F186-6147-0582-FF4C9F8FCFB2}"/>
                </a:ext>
              </a:extLst>
            </p:cNvPr>
            <p:cNvSpPr/>
            <p:nvPr/>
          </p:nvSpPr>
          <p:spPr>
            <a:xfrm>
              <a:off x="532511" y="1495474"/>
              <a:ext cx="4308348" cy="0"/>
            </a:xfrm>
            <a:custGeom>
              <a:avLst/>
              <a:gdLst/>
              <a:ahLst/>
              <a:cxnLst/>
              <a:rect l="0" t="0" r="0" b="0"/>
              <a:pathLst>
                <a:path w="4308348">
                  <a:moveTo>
                    <a:pt x="0" y="0"/>
                  </a:moveTo>
                  <a:lnTo>
                    <a:pt x="4308348" y="0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D9D9D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9" name="Shape 144">
              <a:extLst>
                <a:ext uri="{FF2B5EF4-FFF2-40B4-BE49-F238E27FC236}">
                  <a16:creationId xmlns:a16="http://schemas.microsoft.com/office/drawing/2014/main" id="{D760D761-5B10-BE73-D92B-781AAF4776E0}"/>
                </a:ext>
              </a:extLst>
            </p:cNvPr>
            <p:cNvSpPr/>
            <p:nvPr/>
          </p:nvSpPr>
          <p:spPr>
            <a:xfrm>
              <a:off x="532511" y="1021509"/>
              <a:ext cx="4308348" cy="0"/>
            </a:xfrm>
            <a:custGeom>
              <a:avLst/>
              <a:gdLst/>
              <a:ahLst/>
              <a:cxnLst/>
              <a:rect l="0" t="0" r="0" b="0"/>
              <a:pathLst>
                <a:path w="4308348">
                  <a:moveTo>
                    <a:pt x="0" y="0"/>
                  </a:moveTo>
                  <a:lnTo>
                    <a:pt x="4308348" y="0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D9D9D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0" name="Shape 145">
              <a:extLst>
                <a:ext uri="{FF2B5EF4-FFF2-40B4-BE49-F238E27FC236}">
                  <a16:creationId xmlns:a16="http://schemas.microsoft.com/office/drawing/2014/main" id="{EA58AC57-1164-B551-9F46-0ECD18793832}"/>
                </a:ext>
              </a:extLst>
            </p:cNvPr>
            <p:cNvSpPr/>
            <p:nvPr/>
          </p:nvSpPr>
          <p:spPr>
            <a:xfrm>
              <a:off x="532511" y="547545"/>
              <a:ext cx="4308348" cy="0"/>
            </a:xfrm>
            <a:custGeom>
              <a:avLst/>
              <a:gdLst/>
              <a:ahLst/>
              <a:cxnLst/>
              <a:rect l="0" t="0" r="0" b="0"/>
              <a:pathLst>
                <a:path w="4308348">
                  <a:moveTo>
                    <a:pt x="0" y="0"/>
                  </a:moveTo>
                  <a:lnTo>
                    <a:pt x="4308348" y="0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D9D9D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1" name="Shape 146">
              <a:extLst>
                <a:ext uri="{FF2B5EF4-FFF2-40B4-BE49-F238E27FC236}">
                  <a16:creationId xmlns:a16="http://schemas.microsoft.com/office/drawing/2014/main" id="{E7F771A9-39C3-D070-1143-6F14E74CB471}"/>
                </a:ext>
              </a:extLst>
            </p:cNvPr>
            <p:cNvSpPr/>
            <p:nvPr/>
          </p:nvSpPr>
          <p:spPr>
            <a:xfrm>
              <a:off x="532511" y="73581"/>
              <a:ext cx="4308348" cy="0"/>
            </a:xfrm>
            <a:custGeom>
              <a:avLst/>
              <a:gdLst/>
              <a:ahLst/>
              <a:cxnLst/>
              <a:rect l="0" t="0" r="0" b="0"/>
              <a:pathLst>
                <a:path w="4308348">
                  <a:moveTo>
                    <a:pt x="0" y="0"/>
                  </a:moveTo>
                  <a:lnTo>
                    <a:pt x="4308348" y="0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D9D9D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2" name="Shape 4331">
              <a:extLst>
                <a:ext uri="{FF2B5EF4-FFF2-40B4-BE49-F238E27FC236}">
                  <a16:creationId xmlns:a16="http://schemas.microsoft.com/office/drawing/2014/main" id="{F3AFEF68-055C-91D3-3747-139427EB0E33}"/>
                </a:ext>
              </a:extLst>
            </p:cNvPr>
            <p:cNvSpPr/>
            <p:nvPr/>
          </p:nvSpPr>
          <p:spPr>
            <a:xfrm>
              <a:off x="668147" y="1826181"/>
              <a:ext cx="121920" cy="1089660"/>
            </a:xfrm>
            <a:custGeom>
              <a:avLst/>
              <a:gdLst/>
              <a:ahLst/>
              <a:cxnLst/>
              <a:rect l="0" t="0" r="0" b="0"/>
              <a:pathLst>
                <a:path w="121920" h="1089660">
                  <a:moveTo>
                    <a:pt x="0" y="0"/>
                  </a:moveTo>
                  <a:lnTo>
                    <a:pt x="121920" y="0"/>
                  </a:lnTo>
                  <a:lnTo>
                    <a:pt x="121920" y="1089660"/>
                  </a:lnTo>
                  <a:lnTo>
                    <a:pt x="0" y="1089660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517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3" name="Shape 4332">
              <a:extLst>
                <a:ext uri="{FF2B5EF4-FFF2-40B4-BE49-F238E27FC236}">
                  <a16:creationId xmlns:a16="http://schemas.microsoft.com/office/drawing/2014/main" id="{50EAAD58-3607-65EF-7F0D-3FCB79A6BC38}"/>
                </a:ext>
              </a:extLst>
            </p:cNvPr>
            <p:cNvSpPr/>
            <p:nvPr/>
          </p:nvSpPr>
          <p:spPr>
            <a:xfrm>
              <a:off x="1529207" y="1376601"/>
              <a:ext cx="123444" cy="1539240"/>
            </a:xfrm>
            <a:custGeom>
              <a:avLst/>
              <a:gdLst/>
              <a:ahLst/>
              <a:cxnLst/>
              <a:rect l="0" t="0" r="0" b="0"/>
              <a:pathLst>
                <a:path w="123444" h="1539240">
                  <a:moveTo>
                    <a:pt x="0" y="0"/>
                  </a:moveTo>
                  <a:lnTo>
                    <a:pt x="123444" y="0"/>
                  </a:lnTo>
                  <a:lnTo>
                    <a:pt x="123444" y="1539240"/>
                  </a:lnTo>
                  <a:lnTo>
                    <a:pt x="0" y="1539240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517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4" name="Shape 4333">
              <a:extLst>
                <a:ext uri="{FF2B5EF4-FFF2-40B4-BE49-F238E27FC236}">
                  <a16:creationId xmlns:a16="http://schemas.microsoft.com/office/drawing/2014/main" id="{EBB59CEA-D1B6-6D54-6FDD-CFE5D8D090B4}"/>
                </a:ext>
              </a:extLst>
            </p:cNvPr>
            <p:cNvSpPr/>
            <p:nvPr/>
          </p:nvSpPr>
          <p:spPr>
            <a:xfrm>
              <a:off x="2390267" y="1074850"/>
              <a:ext cx="123444" cy="1840992"/>
            </a:xfrm>
            <a:custGeom>
              <a:avLst/>
              <a:gdLst/>
              <a:ahLst/>
              <a:cxnLst/>
              <a:rect l="0" t="0" r="0" b="0"/>
              <a:pathLst>
                <a:path w="123444" h="1840992">
                  <a:moveTo>
                    <a:pt x="0" y="0"/>
                  </a:moveTo>
                  <a:lnTo>
                    <a:pt x="123444" y="0"/>
                  </a:lnTo>
                  <a:lnTo>
                    <a:pt x="123444" y="1840992"/>
                  </a:lnTo>
                  <a:lnTo>
                    <a:pt x="0" y="1840992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517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5" name="Shape 4334">
              <a:extLst>
                <a:ext uri="{FF2B5EF4-FFF2-40B4-BE49-F238E27FC236}">
                  <a16:creationId xmlns:a16="http://schemas.microsoft.com/office/drawing/2014/main" id="{F74EDFE5-A4BB-6C5D-B215-6C479BB77C6E}"/>
                </a:ext>
              </a:extLst>
            </p:cNvPr>
            <p:cNvSpPr/>
            <p:nvPr/>
          </p:nvSpPr>
          <p:spPr>
            <a:xfrm>
              <a:off x="3252851" y="794433"/>
              <a:ext cx="121920" cy="2121408"/>
            </a:xfrm>
            <a:custGeom>
              <a:avLst/>
              <a:gdLst/>
              <a:ahLst/>
              <a:cxnLst/>
              <a:rect l="0" t="0" r="0" b="0"/>
              <a:pathLst>
                <a:path w="121920" h="2121408">
                  <a:moveTo>
                    <a:pt x="0" y="0"/>
                  </a:moveTo>
                  <a:lnTo>
                    <a:pt x="121920" y="0"/>
                  </a:lnTo>
                  <a:lnTo>
                    <a:pt x="121920" y="2121408"/>
                  </a:lnTo>
                  <a:lnTo>
                    <a:pt x="0" y="2121408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517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Shape 4335">
              <a:extLst>
                <a:ext uri="{FF2B5EF4-FFF2-40B4-BE49-F238E27FC236}">
                  <a16:creationId xmlns:a16="http://schemas.microsoft.com/office/drawing/2014/main" id="{2D26B8E1-4A4D-060E-791C-DD4D7F2B04C0}"/>
                </a:ext>
              </a:extLst>
            </p:cNvPr>
            <p:cNvSpPr/>
            <p:nvPr/>
          </p:nvSpPr>
          <p:spPr>
            <a:xfrm>
              <a:off x="4113911" y="495729"/>
              <a:ext cx="123444" cy="2420112"/>
            </a:xfrm>
            <a:custGeom>
              <a:avLst/>
              <a:gdLst/>
              <a:ahLst/>
              <a:cxnLst/>
              <a:rect l="0" t="0" r="0" b="0"/>
              <a:pathLst>
                <a:path w="123444" h="2420112">
                  <a:moveTo>
                    <a:pt x="0" y="0"/>
                  </a:moveTo>
                  <a:lnTo>
                    <a:pt x="123444" y="0"/>
                  </a:lnTo>
                  <a:lnTo>
                    <a:pt x="123444" y="2420112"/>
                  </a:lnTo>
                  <a:lnTo>
                    <a:pt x="0" y="2420112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517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Shape 4336">
              <a:extLst>
                <a:ext uri="{FF2B5EF4-FFF2-40B4-BE49-F238E27FC236}">
                  <a16:creationId xmlns:a16="http://schemas.microsoft.com/office/drawing/2014/main" id="{443A0CB8-796B-1725-2C34-AF252B1E5EB7}"/>
                </a:ext>
              </a:extLst>
            </p:cNvPr>
            <p:cNvSpPr/>
            <p:nvPr/>
          </p:nvSpPr>
          <p:spPr>
            <a:xfrm>
              <a:off x="823595" y="1797225"/>
              <a:ext cx="123444" cy="1118616"/>
            </a:xfrm>
            <a:custGeom>
              <a:avLst/>
              <a:gdLst/>
              <a:ahLst/>
              <a:cxnLst/>
              <a:rect l="0" t="0" r="0" b="0"/>
              <a:pathLst>
                <a:path w="123444" h="1118616">
                  <a:moveTo>
                    <a:pt x="0" y="0"/>
                  </a:moveTo>
                  <a:lnTo>
                    <a:pt x="123444" y="0"/>
                  </a:lnTo>
                  <a:lnTo>
                    <a:pt x="123444" y="1118616"/>
                  </a:lnTo>
                  <a:lnTo>
                    <a:pt x="0" y="1118616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6298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8" name="Shape 4337">
              <a:extLst>
                <a:ext uri="{FF2B5EF4-FFF2-40B4-BE49-F238E27FC236}">
                  <a16:creationId xmlns:a16="http://schemas.microsoft.com/office/drawing/2014/main" id="{AAABF04E-4ABB-FDAA-B8DD-0736A8D35ED8}"/>
                </a:ext>
              </a:extLst>
            </p:cNvPr>
            <p:cNvSpPr/>
            <p:nvPr/>
          </p:nvSpPr>
          <p:spPr>
            <a:xfrm>
              <a:off x="1684655" y="1323262"/>
              <a:ext cx="123444" cy="1592580"/>
            </a:xfrm>
            <a:custGeom>
              <a:avLst/>
              <a:gdLst/>
              <a:ahLst/>
              <a:cxnLst/>
              <a:rect l="0" t="0" r="0" b="0"/>
              <a:pathLst>
                <a:path w="123444" h="1592580">
                  <a:moveTo>
                    <a:pt x="0" y="0"/>
                  </a:moveTo>
                  <a:lnTo>
                    <a:pt x="123444" y="0"/>
                  </a:lnTo>
                  <a:lnTo>
                    <a:pt x="123444" y="1592580"/>
                  </a:lnTo>
                  <a:lnTo>
                    <a:pt x="0" y="1592580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6298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9" name="Shape 4338">
              <a:extLst>
                <a:ext uri="{FF2B5EF4-FFF2-40B4-BE49-F238E27FC236}">
                  <a16:creationId xmlns:a16="http://schemas.microsoft.com/office/drawing/2014/main" id="{24831179-EBD3-553C-EBF0-8D13FE0A3650}"/>
                </a:ext>
              </a:extLst>
            </p:cNvPr>
            <p:cNvSpPr/>
            <p:nvPr/>
          </p:nvSpPr>
          <p:spPr>
            <a:xfrm>
              <a:off x="2547239" y="1030653"/>
              <a:ext cx="123444" cy="1885188"/>
            </a:xfrm>
            <a:custGeom>
              <a:avLst/>
              <a:gdLst/>
              <a:ahLst/>
              <a:cxnLst/>
              <a:rect l="0" t="0" r="0" b="0"/>
              <a:pathLst>
                <a:path w="123444" h="1885188">
                  <a:moveTo>
                    <a:pt x="0" y="0"/>
                  </a:moveTo>
                  <a:lnTo>
                    <a:pt x="123444" y="0"/>
                  </a:lnTo>
                  <a:lnTo>
                    <a:pt x="123444" y="1885188"/>
                  </a:lnTo>
                  <a:lnTo>
                    <a:pt x="0" y="1885188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6298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0" name="Shape 4339">
              <a:extLst>
                <a:ext uri="{FF2B5EF4-FFF2-40B4-BE49-F238E27FC236}">
                  <a16:creationId xmlns:a16="http://schemas.microsoft.com/office/drawing/2014/main" id="{59AD2C42-6B4D-5627-A511-F8EFC240F428}"/>
                </a:ext>
              </a:extLst>
            </p:cNvPr>
            <p:cNvSpPr/>
            <p:nvPr/>
          </p:nvSpPr>
          <p:spPr>
            <a:xfrm>
              <a:off x="3408299" y="498777"/>
              <a:ext cx="123444" cy="2417064"/>
            </a:xfrm>
            <a:custGeom>
              <a:avLst/>
              <a:gdLst/>
              <a:ahLst/>
              <a:cxnLst/>
              <a:rect l="0" t="0" r="0" b="0"/>
              <a:pathLst>
                <a:path w="123444" h="2417064">
                  <a:moveTo>
                    <a:pt x="0" y="0"/>
                  </a:moveTo>
                  <a:lnTo>
                    <a:pt x="123444" y="0"/>
                  </a:lnTo>
                  <a:lnTo>
                    <a:pt x="123444" y="2417064"/>
                  </a:lnTo>
                  <a:lnTo>
                    <a:pt x="0" y="2417064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6298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1" name="Shape 4340">
              <a:extLst>
                <a:ext uri="{FF2B5EF4-FFF2-40B4-BE49-F238E27FC236}">
                  <a16:creationId xmlns:a16="http://schemas.microsoft.com/office/drawing/2014/main" id="{EE52E60E-EDE7-A2FB-B933-BB16902A546F}"/>
                </a:ext>
              </a:extLst>
            </p:cNvPr>
            <p:cNvSpPr/>
            <p:nvPr/>
          </p:nvSpPr>
          <p:spPr>
            <a:xfrm>
              <a:off x="4270883" y="257985"/>
              <a:ext cx="121920" cy="2657856"/>
            </a:xfrm>
            <a:custGeom>
              <a:avLst/>
              <a:gdLst/>
              <a:ahLst/>
              <a:cxnLst/>
              <a:rect l="0" t="0" r="0" b="0"/>
              <a:pathLst>
                <a:path w="121920" h="2657856">
                  <a:moveTo>
                    <a:pt x="0" y="0"/>
                  </a:moveTo>
                  <a:lnTo>
                    <a:pt x="121920" y="0"/>
                  </a:lnTo>
                  <a:lnTo>
                    <a:pt x="121920" y="2657856"/>
                  </a:lnTo>
                  <a:lnTo>
                    <a:pt x="0" y="2657856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6298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2" name="Shape 4341">
              <a:extLst>
                <a:ext uri="{FF2B5EF4-FFF2-40B4-BE49-F238E27FC236}">
                  <a16:creationId xmlns:a16="http://schemas.microsoft.com/office/drawing/2014/main" id="{BB6E87C7-7F17-CB04-24AB-1AD609873A8D}"/>
                </a:ext>
              </a:extLst>
            </p:cNvPr>
            <p:cNvSpPr/>
            <p:nvPr/>
          </p:nvSpPr>
          <p:spPr>
            <a:xfrm>
              <a:off x="980567" y="1689021"/>
              <a:ext cx="121920" cy="1226820"/>
            </a:xfrm>
            <a:custGeom>
              <a:avLst/>
              <a:gdLst/>
              <a:ahLst/>
              <a:cxnLst/>
              <a:rect l="0" t="0" r="0" b="0"/>
              <a:pathLst>
                <a:path w="121920" h="1226820">
                  <a:moveTo>
                    <a:pt x="0" y="0"/>
                  </a:moveTo>
                  <a:lnTo>
                    <a:pt x="121920" y="0"/>
                  </a:lnTo>
                  <a:lnTo>
                    <a:pt x="121920" y="1226820"/>
                  </a:lnTo>
                  <a:lnTo>
                    <a:pt x="0" y="1226820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698CB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3" name="Shape 4342">
              <a:extLst>
                <a:ext uri="{FF2B5EF4-FFF2-40B4-BE49-F238E27FC236}">
                  <a16:creationId xmlns:a16="http://schemas.microsoft.com/office/drawing/2014/main" id="{2DDE8352-2812-CDAB-56A1-C436EF29DB41}"/>
                </a:ext>
              </a:extLst>
            </p:cNvPr>
            <p:cNvSpPr/>
            <p:nvPr/>
          </p:nvSpPr>
          <p:spPr>
            <a:xfrm>
              <a:off x="1841627" y="1492425"/>
              <a:ext cx="123444" cy="1423416"/>
            </a:xfrm>
            <a:custGeom>
              <a:avLst/>
              <a:gdLst/>
              <a:ahLst/>
              <a:cxnLst/>
              <a:rect l="0" t="0" r="0" b="0"/>
              <a:pathLst>
                <a:path w="123444" h="1423416">
                  <a:moveTo>
                    <a:pt x="0" y="0"/>
                  </a:moveTo>
                  <a:lnTo>
                    <a:pt x="123444" y="0"/>
                  </a:lnTo>
                  <a:lnTo>
                    <a:pt x="123444" y="1423416"/>
                  </a:lnTo>
                  <a:lnTo>
                    <a:pt x="0" y="1423416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698CB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4" name="Shape 4343">
              <a:extLst>
                <a:ext uri="{FF2B5EF4-FFF2-40B4-BE49-F238E27FC236}">
                  <a16:creationId xmlns:a16="http://schemas.microsoft.com/office/drawing/2014/main" id="{5A70490B-D954-8CA7-0B60-8BC43C49FF60}"/>
                </a:ext>
              </a:extLst>
            </p:cNvPr>
            <p:cNvSpPr/>
            <p:nvPr/>
          </p:nvSpPr>
          <p:spPr>
            <a:xfrm>
              <a:off x="2702687" y="1477185"/>
              <a:ext cx="123444" cy="1438656"/>
            </a:xfrm>
            <a:custGeom>
              <a:avLst/>
              <a:gdLst/>
              <a:ahLst/>
              <a:cxnLst/>
              <a:rect l="0" t="0" r="0" b="0"/>
              <a:pathLst>
                <a:path w="123444" h="1438656">
                  <a:moveTo>
                    <a:pt x="0" y="0"/>
                  </a:moveTo>
                  <a:lnTo>
                    <a:pt x="123444" y="0"/>
                  </a:lnTo>
                  <a:lnTo>
                    <a:pt x="123444" y="1438656"/>
                  </a:lnTo>
                  <a:lnTo>
                    <a:pt x="0" y="1438656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698CB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5" name="Shape 4344">
              <a:extLst>
                <a:ext uri="{FF2B5EF4-FFF2-40B4-BE49-F238E27FC236}">
                  <a16:creationId xmlns:a16="http://schemas.microsoft.com/office/drawing/2014/main" id="{C1A51788-A4FB-824E-21DF-730E4FDFBFBE}"/>
                </a:ext>
              </a:extLst>
            </p:cNvPr>
            <p:cNvSpPr/>
            <p:nvPr/>
          </p:nvSpPr>
          <p:spPr>
            <a:xfrm>
              <a:off x="3565271" y="1115997"/>
              <a:ext cx="123444" cy="1799844"/>
            </a:xfrm>
            <a:custGeom>
              <a:avLst/>
              <a:gdLst/>
              <a:ahLst/>
              <a:cxnLst/>
              <a:rect l="0" t="0" r="0" b="0"/>
              <a:pathLst>
                <a:path w="123444" h="1799844">
                  <a:moveTo>
                    <a:pt x="0" y="0"/>
                  </a:moveTo>
                  <a:lnTo>
                    <a:pt x="123444" y="0"/>
                  </a:lnTo>
                  <a:lnTo>
                    <a:pt x="123444" y="1799844"/>
                  </a:lnTo>
                  <a:lnTo>
                    <a:pt x="0" y="1799844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698CB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6" name="Shape 4345">
              <a:extLst>
                <a:ext uri="{FF2B5EF4-FFF2-40B4-BE49-F238E27FC236}">
                  <a16:creationId xmlns:a16="http://schemas.microsoft.com/office/drawing/2014/main" id="{4A8002D2-9B5D-D5D0-3CF8-CB64EC38A069}"/>
                </a:ext>
              </a:extLst>
            </p:cNvPr>
            <p:cNvSpPr/>
            <p:nvPr/>
          </p:nvSpPr>
          <p:spPr>
            <a:xfrm>
              <a:off x="4426331" y="686229"/>
              <a:ext cx="123444" cy="2229612"/>
            </a:xfrm>
            <a:custGeom>
              <a:avLst/>
              <a:gdLst/>
              <a:ahLst/>
              <a:cxnLst/>
              <a:rect l="0" t="0" r="0" b="0"/>
              <a:pathLst>
                <a:path w="123444" h="2229612">
                  <a:moveTo>
                    <a:pt x="0" y="0"/>
                  </a:moveTo>
                  <a:lnTo>
                    <a:pt x="123444" y="0"/>
                  </a:lnTo>
                  <a:lnTo>
                    <a:pt x="123444" y="2229612"/>
                  </a:lnTo>
                  <a:lnTo>
                    <a:pt x="0" y="2229612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698CB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7" name="Shape 4346">
              <a:extLst>
                <a:ext uri="{FF2B5EF4-FFF2-40B4-BE49-F238E27FC236}">
                  <a16:creationId xmlns:a16="http://schemas.microsoft.com/office/drawing/2014/main" id="{A02805EA-F57F-50DA-33C7-A4613F4CDE8E}"/>
                </a:ext>
              </a:extLst>
            </p:cNvPr>
            <p:cNvSpPr/>
            <p:nvPr/>
          </p:nvSpPr>
          <p:spPr>
            <a:xfrm>
              <a:off x="1136015" y="1853613"/>
              <a:ext cx="123444" cy="1062228"/>
            </a:xfrm>
            <a:custGeom>
              <a:avLst/>
              <a:gdLst/>
              <a:ahLst/>
              <a:cxnLst/>
              <a:rect l="0" t="0" r="0" b="0"/>
              <a:pathLst>
                <a:path w="123444" h="1062228">
                  <a:moveTo>
                    <a:pt x="0" y="0"/>
                  </a:moveTo>
                  <a:lnTo>
                    <a:pt x="123444" y="0"/>
                  </a:lnTo>
                  <a:lnTo>
                    <a:pt x="123444" y="1062228"/>
                  </a:lnTo>
                  <a:lnTo>
                    <a:pt x="0" y="1062228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ADBCD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8" name="Shape 4347">
              <a:extLst>
                <a:ext uri="{FF2B5EF4-FFF2-40B4-BE49-F238E27FC236}">
                  <a16:creationId xmlns:a16="http://schemas.microsoft.com/office/drawing/2014/main" id="{1523B08C-5960-3704-5844-B5A3110451AE}"/>
                </a:ext>
              </a:extLst>
            </p:cNvPr>
            <p:cNvSpPr/>
            <p:nvPr/>
          </p:nvSpPr>
          <p:spPr>
            <a:xfrm>
              <a:off x="1998599" y="1719501"/>
              <a:ext cx="121920" cy="1196340"/>
            </a:xfrm>
            <a:custGeom>
              <a:avLst/>
              <a:gdLst/>
              <a:ahLst/>
              <a:cxnLst/>
              <a:rect l="0" t="0" r="0" b="0"/>
              <a:pathLst>
                <a:path w="121920" h="1196340">
                  <a:moveTo>
                    <a:pt x="0" y="0"/>
                  </a:moveTo>
                  <a:lnTo>
                    <a:pt x="121920" y="0"/>
                  </a:lnTo>
                  <a:lnTo>
                    <a:pt x="121920" y="1196340"/>
                  </a:lnTo>
                  <a:lnTo>
                    <a:pt x="0" y="1196340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ADBCD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9" name="Shape 4348">
              <a:extLst>
                <a:ext uri="{FF2B5EF4-FFF2-40B4-BE49-F238E27FC236}">
                  <a16:creationId xmlns:a16="http://schemas.microsoft.com/office/drawing/2014/main" id="{2DA0C423-D6F4-2A04-CBFF-E208DA198F8E}"/>
                </a:ext>
              </a:extLst>
            </p:cNvPr>
            <p:cNvSpPr/>
            <p:nvPr/>
          </p:nvSpPr>
          <p:spPr>
            <a:xfrm>
              <a:off x="2859659" y="1251633"/>
              <a:ext cx="123444" cy="1664208"/>
            </a:xfrm>
            <a:custGeom>
              <a:avLst/>
              <a:gdLst/>
              <a:ahLst/>
              <a:cxnLst/>
              <a:rect l="0" t="0" r="0" b="0"/>
              <a:pathLst>
                <a:path w="123444" h="1664208">
                  <a:moveTo>
                    <a:pt x="0" y="0"/>
                  </a:moveTo>
                  <a:lnTo>
                    <a:pt x="123444" y="0"/>
                  </a:lnTo>
                  <a:lnTo>
                    <a:pt x="123444" y="1664208"/>
                  </a:lnTo>
                  <a:lnTo>
                    <a:pt x="0" y="1664208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ADBCD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0" name="Shape 4349">
              <a:extLst>
                <a:ext uri="{FF2B5EF4-FFF2-40B4-BE49-F238E27FC236}">
                  <a16:creationId xmlns:a16="http://schemas.microsoft.com/office/drawing/2014/main" id="{91AFCFFA-2FCF-396D-E081-4FDA62D6052A}"/>
                </a:ext>
              </a:extLst>
            </p:cNvPr>
            <p:cNvSpPr/>
            <p:nvPr/>
          </p:nvSpPr>
          <p:spPr>
            <a:xfrm>
              <a:off x="3720719" y="960550"/>
              <a:ext cx="123444" cy="1955292"/>
            </a:xfrm>
            <a:custGeom>
              <a:avLst/>
              <a:gdLst/>
              <a:ahLst/>
              <a:cxnLst/>
              <a:rect l="0" t="0" r="0" b="0"/>
              <a:pathLst>
                <a:path w="123444" h="1955292">
                  <a:moveTo>
                    <a:pt x="0" y="0"/>
                  </a:moveTo>
                  <a:lnTo>
                    <a:pt x="123444" y="0"/>
                  </a:lnTo>
                  <a:lnTo>
                    <a:pt x="123444" y="1955292"/>
                  </a:lnTo>
                  <a:lnTo>
                    <a:pt x="0" y="1955292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ADBCD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1" name="Shape 4350">
              <a:extLst>
                <a:ext uri="{FF2B5EF4-FFF2-40B4-BE49-F238E27FC236}">
                  <a16:creationId xmlns:a16="http://schemas.microsoft.com/office/drawing/2014/main" id="{EB66E714-D0B5-42B7-64F5-4C975BB88DEB}"/>
                </a:ext>
              </a:extLst>
            </p:cNvPr>
            <p:cNvSpPr/>
            <p:nvPr/>
          </p:nvSpPr>
          <p:spPr>
            <a:xfrm>
              <a:off x="4583303" y="533829"/>
              <a:ext cx="123444" cy="2382012"/>
            </a:xfrm>
            <a:custGeom>
              <a:avLst/>
              <a:gdLst/>
              <a:ahLst/>
              <a:cxnLst/>
              <a:rect l="0" t="0" r="0" b="0"/>
              <a:pathLst>
                <a:path w="123444" h="2382012">
                  <a:moveTo>
                    <a:pt x="0" y="0"/>
                  </a:moveTo>
                  <a:lnTo>
                    <a:pt x="123444" y="0"/>
                  </a:lnTo>
                  <a:lnTo>
                    <a:pt x="123444" y="2382012"/>
                  </a:lnTo>
                  <a:lnTo>
                    <a:pt x="0" y="2382012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ADBCD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2" name="Shape 167">
              <a:extLst>
                <a:ext uri="{FF2B5EF4-FFF2-40B4-BE49-F238E27FC236}">
                  <a16:creationId xmlns:a16="http://schemas.microsoft.com/office/drawing/2014/main" id="{20796825-C055-5F78-65B4-84A3C70FE44B}"/>
                </a:ext>
              </a:extLst>
            </p:cNvPr>
            <p:cNvSpPr/>
            <p:nvPr/>
          </p:nvSpPr>
          <p:spPr>
            <a:xfrm>
              <a:off x="532511" y="2915841"/>
              <a:ext cx="4308348" cy="0"/>
            </a:xfrm>
            <a:custGeom>
              <a:avLst/>
              <a:gdLst/>
              <a:ahLst/>
              <a:cxnLst/>
              <a:rect l="0" t="0" r="0" b="0"/>
              <a:pathLst>
                <a:path w="4308348">
                  <a:moveTo>
                    <a:pt x="0" y="0"/>
                  </a:moveTo>
                  <a:lnTo>
                    <a:pt x="4308348" y="0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D9D9D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E2E8142-ABB9-D1CE-2FFD-440AB0E48FDA}"/>
                </a:ext>
              </a:extLst>
            </p:cNvPr>
            <p:cNvSpPr/>
            <p:nvPr/>
          </p:nvSpPr>
          <p:spPr>
            <a:xfrm>
              <a:off x="70739" y="2368804"/>
              <a:ext cx="468196" cy="18758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000" kern="100">
                  <a:solidFill>
                    <a:srgbClr val="595959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20000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093B84D-FACC-BD92-A3BC-E93D3DA0B5DF}"/>
                </a:ext>
              </a:extLst>
            </p:cNvPr>
            <p:cNvSpPr/>
            <p:nvPr/>
          </p:nvSpPr>
          <p:spPr>
            <a:xfrm>
              <a:off x="70739" y="1895221"/>
              <a:ext cx="468196" cy="18758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000" kern="100">
                  <a:solidFill>
                    <a:srgbClr val="595959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40000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9009ADB-2ED9-D204-2C7F-A8E8EE334214}"/>
                </a:ext>
              </a:extLst>
            </p:cNvPr>
            <p:cNvSpPr/>
            <p:nvPr/>
          </p:nvSpPr>
          <p:spPr>
            <a:xfrm>
              <a:off x="70739" y="1421257"/>
              <a:ext cx="468196" cy="18758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000" kern="100">
                  <a:solidFill>
                    <a:srgbClr val="595959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60000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F1FBA70-C421-A0FA-555A-3CA2780461CC}"/>
                </a:ext>
              </a:extLst>
            </p:cNvPr>
            <p:cNvSpPr/>
            <p:nvPr/>
          </p:nvSpPr>
          <p:spPr>
            <a:xfrm>
              <a:off x="70739" y="947547"/>
              <a:ext cx="468196" cy="18758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000" kern="100">
                  <a:solidFill>
                    <a:srgbClr val="595959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80000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76DF4BA-C866-506A-2F0E-F88E67C755A9}"/>
                </a:ext>
              </a:extLst>
            </p:cNvPr>
            <p:cNvSpPr/>
            <p:nvPr/>
          </p:nvSpPr>
          <p:spPr>
            <a:xfrm>
              <a:off x="0" y="473307"/>
              <a:ext cx="563763" cy="18803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000" kern="100">
                  <a:solidFill>
                    <a:srgbClr val="595959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100000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AD749CD-E53C-A66C-6201-42EB145829D0}"/>
                </a:ext>
              </a:extLst>
            </p:cNvPr>
            <p:cNvSpPr/>
            <p:nvPr/>
          </p:nvSpPr>
          <p:spPr>
            <a:xfrm>
              <a:off x="0" y="0"/>
              <a:ext cx="563249" cy="18758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000" kern="100">
                  <a:solidFill>
                    <a:srgbClr val="595959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120000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757C0E0-A33D-A10A-3C13-F543A2DC6D56}"/>
                </a:ext>
              </a:extLst>
            </p:cNvPr>
            <p:cNvSpPr/>
            <p:nvPr/>
          </p:nvSpPr>
          <p:spPr>
            <a:xfrm>
              <a:off x="822706" y="2994000"/>
              <a:ext cx="375331" cy="18758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000" kern="100">
                  <a:solidFill>
                    <a:srgbClr val="595959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2017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EE972BB-C84A-11D7-1D33-581AFF1A844D}"/>
                </a:ext>
              </a:extLst>
            </p:cNvPr>
            <p:cNvSpPr/>
            <p:nvPr/>
          </p:nvSpPr>
          <p:spPr>
            <a:xfrm>
              <a:off x="1684401" y="2994000"/>
              <a:ext cx="375331" cy="18758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000" kern="100">
                  <a:solidFill>
                    <a:srgbClr val="595959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2018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B5BB29B-5506-FF14-616B-40E6C9DD9288}"/>
                </a:ext>
              </a:extLst>
            </p:cNvPr>
            <p:cNvSpPr/>
            <p:nvPr/>
          </p:nvSpPr>
          <p:spPr>
            <a:xfrm>
              <a:off x="2546350" y="2994000"/>
              <a:ext cx="375331" cy="18758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000" kern="100">
                  <a:solidFill>
                    <a:srgbClr val="595959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2019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23F8084-70C0-35C8-9395-E06E2E250210}"/>
                </a:ext>
              </a:extLst>
            </p:cNvPr>
            <p:cNvSpPr/>
            <p:nvPr/>
          </p:nvSpPr>
          <p:spPr>
            <a:xfrm>
              <a:off x="3408045" y="2994000"/>
              <a:ext cx="375331" cy="18758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000" kern="100">
                  <a:solidFill>
                    <a:srgbClr val="595959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2020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CE73352-DE62-B432-A3FB-F0FFFFBC6916}"/>
                </a:ext>
              </a:extLst>
            </p:cNvPr>
            <p:cNvSpPr/>
            <p:nvPr/>
          </p:nvSpPr>
          <p:spPr>
            <a:xfrm>
              <a:off x="4269994" y="2994000"/>
              <a:ext cx="375331" cy="18758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000" kern="100">
                  <a:solidFill>
                    <a:srgbClr val="595959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2021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4" name="Shape 4351">
              <a:extLst>
                <a:ext uri="{FF2B5EF4-FFF2-40B4-BE49-F238E27FC236}">
                  <a16:creationId xmlns:a16="http://schemas.microsoft.com/office/drawing/2014/main" id="{A2A09C15-A5BB-2AA1-B4E1-353371C28E2B}"/>
                </a:ext>
              </a:extLst>
            </p:cNvPr>
            <p:cNvSpPr/>
            <p:nvPr/>
          </p:nvSpPr>
          <p:spPr>
            <a:xfrm>
              <a:off x="238379" y="3293793"/>
              <a:ext cx="62484" cy="64008"/>
            </a:xfrm>
            <a:custGeom>
              <a:avLst/>
              <a:gdLst/>
              <a:ahLst/>
              <a:cxnLst/>
              <a:rect l="0" t="0" r="0" b="0"/>
              <a:pathLst>
                <a:path w="62484" h="64008">
                  <a:moveTo>
                    <a:pt x="0" y="0"/>
                  </a:moveTo>
                  <a:lnTo>
                    <a:pt x="62484" y="0"/>
                  </a:lnTo>
                  <a:lnTo>
                    <a:pt x="62484" y="64008"/>
                  </a:lnTo>
                  <a:lnTo>
                    <a:pt x="0" y="64008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517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DFD5A49-0739-ABE4-05DC-241B47C559D7}"/>
                </a:ext>
              </a:extLst>
            </p:cNvPr>
            <p:cNvSpPr/>
            <p:nvPr/>
          </p:nvSpPr>
          <p:spPr>
            <a:xfrm>
              <a:off x="328930" y="3251890"/>
              <a:ext cx="1335290" cy="18803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000" kern="100">
                  <a:solidFill>
                    <a:srgbClr val="595959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Medium Business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6" name="Shape 4352">
              <a:extLst>
                <a:ext uri="{FF2B5EF4-FFF2-40B4-BE49-F238E27FC236}">
                  <a16:creationId xmlns:a16="http://schemas.microsoft.com/office/drawing/2014/main" id="{0EDE7B33-6F7C-EEB8-A6AF-E07D81A3D624}"/>
                </a:ext>
              </a:extLst>
            </p:cNvPr>
            <p:cNvSpPr/>
            <p:nvPr/>
          </p:nvSpPr>
          <p:spPr>
            <a:xfrm>
              <a:off x="1393571" y="3293793"/>
              <a:ext cx="64008" cy="64008"/>
            </a:xfrm>
            <a:custGeom>
              <a:avLst/>
              <a:gdLst/>
              <a:ahLst/>
              <a:cxnLst/>
              <a:rect l="0" t="0" r="0" b="0"/>
              <a:pathLst>
                <a:path w="64008" h="64008">
                  <a:moveTo>
                    <a:pt x="0" y="0"/>
                  </a:moveTo>
                  <a:lnTo>
                    <a:pt x="64008" y="0"/>
                  </a:lnTo>
                  <a:lnTo>
                    <a:pt x="64008" y="64008"/>
                  </a:lnTo>
                  <a:lnTo>
                    <a:pt x="0" y="64008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6298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160BEE1-0205-8354-D9C7-82DF2D8AE11D}"/>
                </a:ext>
              </a:extLst>
            </p:cNvPr>
            <p:cNvSpPr/>
            <p:nvPr/>
          </p:nvSpPr>
          <p:spPr>
            <a:xfrm>
              <a:off x="1485011" y="3251890"/>
              <a:ext cx="1115215" cy="18803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000" kern="100">
                  <a:solidFill>
                    <a:srgbClr val="595959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Online Retailer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8" name="Shape 4353">
              <a:extLst>
                <a:ext uri="{FF2B5EF4-FFF2-40B4-BE49-F238E27FC236}">
                  <a16:creationId xmlns:a16="http://schemas.microsoft.com/office/drawing/2014/main" id="{437C1FE2-8E81-C435-13C0-0664E2C38FBE}"/>
                </a:ext>
              </a:extLst>
            </p:cNvPr>
            <p:cNvSpPr/>
            <p:nvPr/>
          </p:nvSpPr>
          <p:spPr>
            <a:xfrm>
              <a:off x="2387219" y="3293793"/>
              <a:ext cx="64008" cy="64008"/>
            </a:xfrm>
            <a:custGeom>
              <a:avLst/>
              <a:gdLst/>
              <a:ahLst/>
              <a:cxnLst/>
              <a:rect l="0" t="0" r="0" b="0"/>
              <a:pathLst>
                <a:path w="64008" h="64008">
                  <a:moveTo>
                    <a:pt x="0" y="0"/>
                  </a:moveTo>
                  <a:lnTo>
                    <a:pt x="64008" y="0"/>
                  </a:lnTo>
                  <a:lnTo>
                    <a:pt x="64008" y="64008"/>
                  </a:lnTo>
                  <a:lnTo>
                    <a:pt x="0" y="64008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698CB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BF32D39-5F8A-BA9D-1B7B-C4668BA80F3C}"/>
                </a:ext>
              </a:extLst>
            </p:cNvPr>
            <p:cNvSpPr/>
            <p:nvPr/>
          </p:nvSpPr>
          <p:spPr>
            <a:xfrm>
              <a:off x="2478659" y="3251890"/>
              <a:ext cx="1153327" cy="18803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000" kern="100">
                  <a:solidFill>
                    <a:srgbClr val="595959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Small Business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50" name="Shape 4354">
              <a:extLst>
                <a:ext uri="{FF2B5EF4-FFF2-40B4-BE49-F238E27FC236}">
                  <a16:creationId xmlns:a16="http://schemas.microsoft.com/office/drawing/2014/main" id="{1110DEF8-C3ED-B1AB-C007-54D9CCF71FF8}"/>
                </a:ext>
              </a:extLst>
            </p:cNvPr>
            <p:cNvSpPr/>
            <p:nvPr/>
          </p:nvSpPr>
          <p:spPr>
            <a:xfrm>
              <a:off x="3408299" y="3293793"/>
              <a:ext cx="64008" cy="64008"/>
            </a:xfrm>
            <a:custGeom>
              <a:avLst/>
              <a:gdLst/>
              <a:ahLst/>
              <a:cxnLst/>
              <a:rect l="0" t="0" r="0" b="0"/>
              <a:pathLst>
                <a:path w="64008" h="64008">
                  <a:moveTo>
                    <a:pt x="0" y="0"/>
                  </a:moveTo>
                  <a:lnTo>
                    <a:pt x="64008" y="0"/>
                  </a:lnTo>
                  <a:lnTo>
                    <a:pt x="64008" y="64008"/>
                  </a:lnTo>
                  <a:lnTo>
                    <a:pt x="0" y="64008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ADBCD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EF78F5F-1330-528E-2320-990CB19C3125}"/>
                </a:ext>
              </a:extLst>
            </p:cNvPr>
            <p:cNvSpPr/>
            <p:nvPr/>
          </p:nvSpPr>
          <p:spPr>
            <a:xfrm>
              <a:off x="3500374" y="3251890"/>
              <a:ext cx="1603427" cy="18803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000" kern="100">
                  <a:solidFill>
                    <a:srgbClr val="595959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Wholesale Distributor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4010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E955588-41D1-0E1C-8504-31D3FF2C3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 &amp;VIUALIZATION</a:t>
            </a:r>
            <a:endParaRPr lang="en-IN" dirty="0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5A139324-C26D-748D-3DC9-691ECDDEA8C9}"/>
              </a:ext>
            </a:extLst>
          </p:cNvPr>
          <p:cNvGrpSpPr/>
          <p:nvPr/>
        </p:nvGrpSpPr>
        <p:grpSpPr>
          <a:xfrm>
            <a:off x="3000375" y="2141537"/>
            <a:ext cx="6247057" cy="2630994"/>
            <a:chOff x="0" y="0"/>
            <a:chExt cx="6247057" cy="2631331"/>
          </a:xfrm>
        </p:grpSpPr>
        <p:sp>
          <p:nvSpPr>
            <p:cNvPr id="101" name="Shape 206">
              <a:extLst>
                <a:ext uri="{FF2B5EF4-FFF2-40B4-BE49-F238E27FC236}">
                  <a16:creationId xmlns:a16="http://schemas.microsoft.com/office/drawing/2014/main" id="{87032C61-F522-EB60-A3EA-BF67F6E04D92}"/>
                </a:ext>
              </a:extLst>
            </p:cNvPr>
            <p:cNvSpPr/>
            <p:nvPr/>
          </p:nvSpPr>
          <p:spPr>
            <a:xfrm>
              <a:off x="2078482" y="0"/>
              <a:ext cx="0" cy="2313432"/>
            </a:xfrm>
            <a:custGeom>
              <a:avLst/>
              <a:gdLst/>
              <a:ahLst/>
              <a:cxnLst/>
              <a:rect l="0" t="0" r="0" b="0"/>
              <a:pathLst>
                <a:path h="2313432">
                  <a:moveTo>
                    <a:pt x="0" y="0"/>
                  </a:moveTo>
                  <a:lnTo>
                    <a:pt x="0" y="2313432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D9D9D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02" name="Shape 207">
              <a:extLst>
                <a:ext uri="{FF2B5EF4-FFF2-40B4-BE49-F238E27FC236}">
                  <a16:creationId xmlns:a16="http://schemas.microsoft.com/office/drawing/2014/main" id="{DC96FD90-A8A6-AA2A-9127-AA2F9102DCDB}"/>
                </a:ext>
              </a:extLst>
            </p:cNvPr>
            <p:cNvSpPr/>
            <p:nvPr/>
          </p:nvSpPr>
          <p:spPr>
            <a:xfrm>
              <a:off x="2581402" y="0"/>
              <a:ext cx="0" cy="2313432"/>
            </a:xfrm>
            <a:custGeom>
              <a:avLst/>
              <a:gdLst/>
              <a:ahLst/>
              <a:cxnLst/>
              <a:rect l="0" t="0" r="0" b="0"/>
              <a:pathLst>
                <a:path h="2313432">
                  <a:moveTo>
                    <a:pt x="0" y="0"/>
                  </a:moveTo>
                  <a:lnTo>
                    <a:pt x="0" y="2313432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D9D9D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03" name="Shape 208">
              <a:extLst>
                <a:ext uri="{FF2B5EF4-FFF2-40B4-BE49-F238E27FC236}">
                  <a16:creationId xmlns:a16="http://schemas.microsoft.com/office/drawing/2014/main" id="{D5A19422-DF40-D3DB-6ECF-1E81A48D777B}"/>
                </a:ext>
              </a:extLst>
            </p:cNvPr>
            <p:cNvSpPr/>
            <p:nvPr/>
          </p:nvSpPr>
          <p:spPr>
            <a:xfrm>
              <a:off x="3085846" y="0"/>
              <a:ext cx="0" cy="2313432"/>
            </a:xfrm>
            <a:custGeom>
              <a:avLst/>
              <a:gdLst/>
              <a:ahLst/>
              <a:cxnLst/>
              <a:rect l="0" t="0" r="0" b="0"/>
              <a:pathLst>
                <a:path h="2313432">
                  <a:moveTo>
                    <a:pt x="0" y="0"/>
                  </a:moveTo>
                  <a:lnTo>
                    <a:pt x="0" y="2313432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D9D9D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04" name="Shape 209">
              <a:extLst>
                <a:ext uri="{FF2B5EF4-FFF2-40B4-BE49-F238E27FC236}">
                  <a16:creationId xmlns:a16="http://schemas.microsoft.com/office/drawing/2014/main" id="{0F36167A-594A-EA91-A879-F866036F6FC5}"/>
                </a:ext>
              </a:extLst>
            </p:cNvPr>
            <p:cNvSpPr/>
            <p:nvPr/>
          </p:nvSpPr>
          <p:spPr>
            <a:xfrm>
              <a:off x="3588766" y="0"/>
              <a:ext cx="0" cy="2313432"/>
            </a:xfrm>
            <a:custGeom>
              <a:avLst/>
              <a:gdLst/>
              <a:ahLst/>
              <a:cxnLst/>
              <a:rect l="0" t="0" r="0" b="0"/>
              <a:pathLst>
                <a:path h="2313432">
                  <a:moveTo>
                    <a:pt x="0" y="0"/>
                  </a:moveTo>
                  <a:lnTo>
                    <a:pt x="0" y="2313432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D9D9D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05" name="Shape 210">
              <a:extLst>
                <a:ext uri="{FF2B5EF4-FFF2-40B4-BE49-F238E27FC236}">
                  <a16:creationId xmlns:a16="http://schemas.microsoft.com/office/drawing/2014/main" id="{6F0C40D3-93F5-DA38-E462-10689437613D}"/>
                </a:ext>
              </a:extLst>
            </p:cNvPr>
            <p:cNvSpPr/>
            <p:nvPr/>
          </p:nvSpPr>
          <p:spPr>
            <a:xfrm>
              <a:off x="4091686" y="0"/>
              <a:ext cx="0" cy="2313432"/>
            </a:xfrm>
            <a:custGeom>
              <a:avLst/>
              <a:gdLst/>
              <a:ahLst/>
              <a:cxnLst/>
              <a:rect l="0" t="0" r="0" b="0"/>
              <a:pathLst>
                <a:path h="2313432">
                  <a:moveTo>
                    <a:pt x="0" y="0"/>
                  </a:moveTo>
                  <a:lnTo>
                    <a:pt x="0" y="2313432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D9D9D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06" name="Shape 211">
              <a:extLst>
                <a:ext uri="{FF2B5EF4-FFF2-40B4-BE49-F238E27FC236}">
                  <a16:creationId xmlns:a16="http://schemas.microsoft.com/office/drawing/2014/main" id="{6931C9CE-2679-809B-2B13-4DF5C61E7E66}"/>
                </a:ext>
              </a:extLst>
            </p:cNvPr>
            <p:cNvSpPr/>
            <p:nvPr/>
          </p:nvSpPr>
          <p:spPr>
            <a:xfrm>
              <a:off x="4596130" y="0"/>
              <a:ext cx="0" cy="2313432"/>
            </a:xfrm>
            <a:custGeom>
              <a:avLst/>
              <a:gdLst/>
              <a:ahLst/>
              <a:cxnLst/>
              <a:rect l="0" t="0" r="0" b="0"/>
              <a:pathLst>
                <a:path h="2313432">
                  <a:moveTo>
                    <a:pt x="0" y="0"/>
                  </a:moveTo>
                  <a:lnTo>
                    <a:pt x="0" y="2313432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D9D9D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07" name="Shape 212">
              <a:extLst>
                <a:ext uri="{FF2B5EF4-FFF2-40B4-BE49-F238E27FC236}">
                  <a16:creationId xmlns:a16="http://schemas.microsoft.com/office/drawing/2014/main" id="{8509622F-C2E0-7EFB-98A9-82859473DA78}"/>
                </a:ext>
              </a:extLst>
            </p:cNvPr>
            <p:cNvSpPr/>
            <p:nvPr/>
          </p:nvSpPr>
          <p:spPr>
            <a:xfrm>
              <a:off x="5099051" y="0"/>
              <a:ext cx="0" cy="2313432"/>
            </a:xfrm>
            <a:custGeom>
              <a:avLst/>
              <a:gdLst/>
              <a:ahLst/>
              <a:cxnLst/>
              <a:rect l="0" t="0" r="0" b="0"/>
              <a:pathLst>
                <a:path h="2313432">
                  <a:moveTo>
                    <a:pt x="0" y="0"/>
                  </a:moveTo>
                  <a:lnTo>
                    <a:pt x="0" y="2313432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D9D9D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08" name="Shape 213">
              <a:extLst>
                <a:ext uri="{FF2B5EF4-FFF2-40B4-BE49-F238E27FC236}">
                  <a16:creationId xmlns:a16="http://schemas.microsoft.com/office/drawing/2014/main" id="{EA00F50F-5C46-5826-FF11-05DD58FFA6DC}"/>
                </a:ext>
              </a:extLst>
            </p:cNvPr>
            <p:cNvSpPr/>
            <p:nvPr/>
          </p:nvSpPr>
          <p:spPr>
            <a:xfrm>
              <a:off x="5603494" y="0"/>
              <a:ext cx="0" cy="2313432"/>
            </a:xfrm>
            <a:custGeom>
              <a:avLst/>
              <a:gdLst/>
              <a:ahLst/>
              <a:cxnLst/>
              <a:rect l="0" t="0" r="0" b="0"/>
              <a:pathLst>
                <a:path h="2313432">
                  <a:moveTo>
                    <a:pt x="0" y="0"/>
                  </a:moveTo>
                  <a:lnTo>
                    <a:pt x="0" y="2313432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D9D9D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09" name="Shape 214">
              <a:extLst>
                <a:ext uri="{FF2B5EF4-FFF2-40B4-BE49-F238E27FC236}">
                  <a16:creationId xmlns:a16="http://schemas.microsoft.com/office/drawing/2014/main" id="{9C31EAC8-55F4-E362-79BC-FB6AA7E916B0}"/>
                </a:ext>
              </a:extLst>
            </p:cNvPr>
            <p:cNvSpPr/>
            <p:nvPr/>
          </p:nvSpPr>
          <p:spPr>
            <a:xfrm>
              <a:off x="6106414" y="0"/>
              <a:ext cx="0" cy="2313432"/>
            </a:xfrm>
            <a:custGeom>
              <a:avLst/>
              <a:gdLst/>
              <a:ahLst/>
              <a:cxnLst/>
              <a:rect l="0" t="0" r="0" b="0"/>
              <a:pathLst>
                <a:path h="2313432">
                  <a:moveTo>
                    <a:pt x="0" y="0"/>
                  </a:moveTo>
                  <a:lnTo>
                    <a:pt x="0" y="2313432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D9D9D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10" name="Shape 4379">
              <a:extLst>
                <a:ext uri="{FF2B5EF4-FFF2-40B4-BE49-F238E27FC236}">
                  <a16:creationId xmlns:a16="http://schemas.microsoft.com/office/drawing/2014/main" id="{5F78CD42-139B-FC79-52F2-493B22ECCEB1}"/>
                </a:ext>
              </a:extLst>
            </p:cNvPr>
            <p:cNvSpPr/>
            <p:nvPr/>
          </p:nvSpPr>
          <p:spPr>
            <a:xfrm>
              <a:off x="1575562" y="1921764"/>
              <a:ext cx="4303777" cy="204216"/>
            </a:xfrm>
            <a:custGeom>
              <a:avLst/>
              <a:gdLst/>
              <a:ahLst/>
              <a:cxnLst/>
              <a:rect l="0" t="0" r="0" b="0"/>
              <a:pathLst>
                <a:path w="4303777" h="204216">
                  <a:moveTo>
                    <a:pt x="0" y="0"/>
                  </a:moveTo>
                  <a:lnTo>
                    <a:pt x="4303777" y="0"/>
                  </a:lnTo>
                  <a:lnTo>
                    <a:pt x="4303777" y="204216"/>
                  </a:lnTo>
                  <a:lnTo>
                    <a:pt x="0" y="204216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69A3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11" name="Shape 4380">
              <a:extLst>
                <a:ext uri="{FF2B5EF4-FFF2-40B4-BE49-F238E27FC236}">
                  <a16:creationId xmlns:a16="http://schemas.microsoft.com/office/drawing/2014/main" id="{51349428-3B69-7CC4-DF0E-F5495D09BA74}"/>
                </a:ext>
              </a:extLst>
            </p:cNvPr>
            <p:cNvSpPr/>
            <p:nvPr/>
          </p:nvSpPr>
          <p:spPr>
            <a:xfrm>
              <a:off x="1575562" y="1342644"/>
              <a:ext cx="4104132" cy="205740"/>
            </a:xfrm>
            <a:custGeom>
              <a:avLst/>
              <a:gdLst/>
              <a:ahLst/>
              <a:cxnLst/>
              <a:rect l="0" t="0" r="0" b="0"/>
              <a:pathLst>
                <a:path w="4104132" h="205740">
                  <a:moveTo>
                    <a:pt x="0" y="0"/>
                  </a:moveTo>
                  <a:lnTo>
                    <a:pt x="4104132" y="0"/>
                  </a:lnTo>
                  <a:lnTo>
                    <a:pt x="4104132" y="205740"/>
                  </a:lnTo>
                  <a:lnTo>
                    <a:pt x="0" y="205740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69A3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12" name="Shape 4381">
              <a:extLst>
                <a:ext uri="{FF2B5EF4-FFF2-40B4-BE49-F238E27FC236}">
                  <a16:creationId xmlns:a16="http://schemas.microsoft.com/office/drawing/2014/main" id="{924E97DE-3416-8B9E-6BA5-F08A20BEAAA4}"/>
                </a:ext>
              </a:extLst>
            </p:cNvPr>
            <p:cNvSpPr/>
            <p:nvPr/>
          </p:nvSpPr>
          <p:spPr>
            <a:xfrm>
              <a:off x="1575562" y="765048"/>
              <a:ext cx="3432048" cy="204216"/>
            </a:xfrm>
            <a:custGeom>
              <a:avLst/>
              <a:gdLst/>
              <a:ahLst/>
              <a:cxnLst/>
              <a:rect l="0" t="0" r="0" b="0"/>
              <a:pathLst>
                <a:path w="3432048" h="204216">
                  <a:moveTo>
                    <a:pt x="0" y="0"/>
                  </a:moveTo>
                  <a:lnTo>
                    <a:pt x="3432048" y="0"/>
                  </a:lnTo>
                  <a:lnTo>
                    <a:pt x="3432048" y="204216"/>
                  </a:lnTo>
                  <a:lnTo>
                    <a:pt x="0" y="204216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69A3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13" name="Shape 4382">
              <a:extLst>
                <a:ext uri="{FF2B5EF4-FFF2-40B4-BE49-F238E27FC236}">
                  <a16:creationId xmlns:a16="http://schemas.microsoft.com/office/drawing/2014/main" id="{886EE1AC-CE3A-3829-12B7-A559C2E98DD4}"/>
                </a:ext>
              </a:extLst>
            </p:cNvPr>
            <p:cNvSpPr/>
            <p:nvPr/>
          </p:nvSpPr>
          <p:spPr>
            <a:xfrm>
              <a:off x="1575562" y="185928"/>
              <a:ext cx="3794760" cy="205740"/>
            </a:xfrm>
            <a:custGeom>
              <a:avLst/>
              <a:gdLst/>
              <a:ahLst/>
              <a:cxnLst/>
              <a:rect l="0" t="0" r="0" b="0"/>
              <a:pathLst>
                <a:path w="3794760" h="205740">
                  <a:moveTo>
                    <a:pt x="0" y="0"/>
                  </a:moveTo>
                  <a:lnTo>
                    <a:pt x="3794760" y="0"/>
                  </a:lnTo>
                  <a:lnTo>
                    <a:pt x="3794760" y="205740"/>
                  </a:lnTo>
                  <a:lnTo>
                    <a:pt x="0" y="205740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69A3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14" name="Shape 219">
              <a:extLst>
                <a:ext uri="{FF2B5EF4-FFF2-40B4-BE49-F238E27FC236}">
                  <a16:creationId xmlns:a16="http://schemas.microsoft.com/office/drawing/2014/main" id="{6B7B8A8B-B558-2FDE-7699-4DE2466958DE}"/>
                </a:ext>
              </a:extLst>
            </p:cNvPr>
            <p:cNvSpPr/>
            <p:nvPr/>
          </p:nvSpPr>
          <p:spPr>
            <a:xfrm>
              <a:off x="1575562" y="0"/>
              <a:ext cx="0" cy="2313432"/>
            </a:xfrm>
            <a:custGeom>
              <a:avLst/>
              <a:gdLst/>
              <a:ahLst/>
              <a:cxnLst/>
              <a:rect l="0" t="0" r="0" b="0"/>
              <a:pathLst>
                <a:path h="2313432">
                  <a:moveTo>
                    <a:pt x="0" y="2313432"/>
                  </a:moveTo>
                  <a:lnTo>
                    <a:pt x="0" y="0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D9D9D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66D26058-755B-843D-112A-F6759816BDCC}"/>
                </a:ext>
              </a:extLst>
            </p:cNvPr>
            <p:cNvSpPr/>
            <p:nvPr/>
          </p:nvSpPr>
          <p:spPr>
            <a:xfrm>
              <a:off x="5671061" y="1942973"/>
              <a:ext cx="180189" cy="22600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 b="1" kern="100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%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48717EC-9C9A-4BC7-73FB-32DC7C5B5A22}"/>
                </a:ext>
              </a:extLst>
            </p:cNvPr>
            <p:cNvSpPr/>
            <p:nvPr/>
          </p:nvSpPr>
          <p:spPr>
            <a:xfrm>
              <a:off x="5587235" y="1942973"/>
              <a:ext cx="112705" cy="22600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 b="1" kern="100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1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8FB7651-6A7B-61D3-1D2F-F0B5827C05D9}"/>
                </a:ext>
              </a:extLst>
            </p:cNvPr>
            <p:cNvSpPr/>
            <p:nvPr/>
          </p:nvSpPr>
          <p:spPr>
            <a:xfrm>
              <a:off x="5118608" y="1942973"/>
              <a:ext cx="622260" cy="22600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 b="1" kern="100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4275.3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0F57D30C-F5A5-2E85-2D21-5C245E31A805}"/>
                </a:ext>
              </a:extLst>
            </p:cNvPr>
            <p:cNvSpPr/>
            <p:nvPr/>
          </p:nvSpPr>
          <p:spPr>
            <a:xfrm>
              <a:off x="4918964" y="1364488"/>
              <a:ext cx="226018" cy="22600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 b="1" kern="100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40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A8369FD3-6C4A-D23F-32A7-A8E3B0C21499}"/>
                </a:ext>
              </a:extLst>
            </p:cNvPr>
            <p:cNvSpPr/>
            <p:nvPr/>
          </p:nvSpPr>
          <p:spPr>
            <a:xfrm>
              <a:off x="5089360" y="1364488"/>
              <a:ext cx="509352" cy="22600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 b="1" kern="100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76.96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005A6F34-82C8-B947-303E-66A47A6311D4}"/>
                </a:ext>
              </a:extLst>
            </p:cNvPr>
            <p:cNvSpPr/>
            <p:nvPr/>
          </p:nvSpPr>
          <p:spPr>
            <a:xfrm>
              <a:off x="5471417" y="1364488"/>
              <a:ext cx="180190" cy="22600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 b="1" kern="100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%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2C1578C-C889-34D8-FE96-FCF2A36E5B37}"/>
                </a:ext>
              </a:extLst>
            </p:cNvPr>
            <p:cNvSpPr/>
            <p:nvPr/>
          </p:nvSpPr>
          <p:spPr>
            <a:xfrm>
              <a:off x="4798698" y="785876"/>
              <a:ext cx="180190" cy="22600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 b="1" kern="100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%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0AE01B65-0104-B4B5-29AA-71CC71AA47C2}"/>
                </a:ext>
              </a:extLst>
            </p:cNvPr>
            <p:cNvSpPr/>
            <p:nvPr/>
          </p:nvSpPr>
          <p:spPr>
            <a:xfrm>
              <a:off x="4587036" y="785876"/>
              <a:ext cx="282726" cy="22600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 b="1" kern="100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.21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860348C9-3D1D-565A-365A-82ACED4DBE85}"/>
                </a:ext>
              </a:extLst>
            </p:cNvPr>
            <p:cNvSpPr/>
            <p:nvPr/>
          </p:nvSpPr>
          <p:spPr>
            <a:xfrm>
              <a:off x="4246245" y="785876"/>
              <a:ext cx="452644" cy="22600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 b="1" kern="100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3409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786BACF1-8E25-894D-F6B3-042F43950EDD}"/>
                </a:ext>
              </a:extLst>
            </p:cNvPr>
            <p:cNvSpPr/>
            <p:nvPr/>
          </p:nvSpPr>
          <p:spPr>
            <a:xfrm>
              <a:off x="4608576" y="207391"/>
              <a:ext cx="622260" cy="22600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 b="1" kern="100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3768.8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69DCCF3B-B81A-B643-FCCE-17C613DCA75F}"/>
                </a:ext>
              </a:extLst>
            </p:cNvPr>
            <p:cNvSpPr/>
            <p:nvPr/>
          </p:nvSpPr>
          <p:spPr>
            <a:xfrm>
              <a:off x="5077202" y="207391"/>
              <a:ext cx="112705" cy="22600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 b="1" kern="100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1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286B2238-45CD-AA60-59F9-F24F1C426D66}"/>
                </a:ext>
              </a:extLst>
            </p:cNvPr>
            <p:cNvSpPr/>
            <p:nvPr/>
          </p:nvSpPr>
          <p:spPr>
            <a:xfrm>
              <a:off x="5161029" y="207391"/>
              <a:ext cx="180189" cy="22600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 b="1" kern="100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%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E564B661-7E6D-4E4E-3E2F-CBA81D5A8AF6}"/>
                </a:ext>
              </a:extLst>
            </p:cNvPr>
            <p:cNvSpPr/>
            <p:nvPr/>
          </p:nvSpPr>
          <p:spPr>
            <a:xfrm>
              <a:off x="1533144" y="2405329"/>
              <a:ext cx="112728" cy="22600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 kern="100">
                  <a:solidFill>
                    <a:srgbClr val="595959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0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70D9076-9DE1-C0CA-A484-227492C1FDF1}"/>
                </a:ext>
              </a:extLst>
            </p:cNvPr>
            <p:cNvSpPr/>
            <p:nvPr/>
          </p:nvSpPr>
          <p:spPr>
            <a:xfrm>
              <a:off x="2037080" y="2405329"/>
              <a:ext cx="112728" cy="22600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 kern="100">
                  <a:solidFill>
                    <a:srgbClr val="595959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5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E5FB291F-89EE-C277-E4A3-A48E7FE5E6E2}"/>
                </a:ext>
              </a:extLst>
            </p:cNvPr>
            <p:cNvSpPr/>
            <p:nvPr/>
          </p:nvSpPr>
          <p:spPr>
            <a:xfrm>
              <a:off x="2498217" y="2405329"/>
              <a:ext cx="224208" cy="22600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 kern="100">
                  <a:solidFill>
                    <a:srgbClr val="595959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10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46689AC1-6320-F378-75F2-367AA3073979}"/>
                </a:ext>
              </a:extLst>
            </p:cNvPr>
            <p:cNvSpPr/>
            <p:nvPr/>
          </p:nvSpPr>
          <p:spPr>
            <a:xfrm>
              <a:off x="3001772" y="2405329"/>
              <a:ext cx="224208" cy="22600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 kern="100">
                  <a:solidFill>
                    <a:srgbClr val="595959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15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87E8DB3-BDB8-D834-D2DD-A9A9BB09B3F1}"/>
                </a:ext>
              </a:extLst>
            </p:cNvPr>
            <p:cNvSpPr/>
            <p:nvPr/>
          </p:nvSpPr>
          <p:spPr>
            <a:xfrm>
              <a:off x="3505200" y="2405329"/>
              <a:ext cx="224208" cy="22600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 kern="100">
                  <a:solidFill>
                    <a:srgbClr val="595959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20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DD06D890-D6FC-0E86-B078-8AD950093481}"/>
                </a:ext>
              </a:extLst>
            </p:cNvPr>
            <p:cNvSpPr/>
            <p:nvPr/>
          </p:nvSpPr>
          <p:spPr>
            <a:xfrm>
              <a:off x="4008755" y="2405329"/>
              <a:ext cx="224208" cy="22600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 kern="100">
                  <a:solidFill>
                    <a:srgbClr val="595959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25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A059A643-FD3A-7975-E075-2ED2187BCF4C}"/>
                </a:ext>
              </a:extLst>
            </p:cNvPr>
            <p:cNvSpPr/>
            <p:nvPr/>
          </p:nvSpPr>
          <p:spPr>
            <a:xfrm>
              <a:off x="4512310" y="2405329"/>
              <a:ext cx="224208" cy="22600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 kern="100">
                  <a:solidFill>
                    <a:srgbClr val="595959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30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A7E74769-9762-AE86-35B6-130C11AFFCC9}"/>
                </a:ext>
              </a:extLst>
            </p:cNvPr>
            <p:cNvSpPr/>
            <p:nvPr/>
          </p:nvSpPr>
          <p:spPr>
            <a:xfrm>
              <a:off x="5015865" y="2405329"/>
              <a:ext cx="224208" cy="22600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 kern="100">
                  <a:solidFill>
                    <a:srgbClr val="595959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35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B691323-6B20-EC3C-0C2A-84EF91D82B6D}"/>
                </a:ext>
              </a:extLst>
            </p:cNvPr>
            <p:cNvSpPr/>
            <p:nvPr/>
          </p:nvSpPr>
          <p:spPr>
            <a:xfrm>
              <a:off x="5519420" y="2405329"/>
              <a:ext cx="224208" cy="22600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 kern="100">
                  <a:solidFill>
                    <a:srgbClr val="595959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40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8F85C9C1-71AB-9F87-5184-90F114F5867C}"/>
                </a:ext>
              </a:extLst>
            </p:cNvPr>
            <p:cNvSpPr/>
            <p:nvPr/>
          </p:nvSpPr>
          <p:spPr>
            <a:xfrm>
              <a:off x="6022849" y="2405329"/>
              <a:ext cx="224208" cy="22600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 kern="100">
                  <a:solidFill>
                    <a:srgbClr val="595959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45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25B48019-FFCC-8E07-721B-3E5F281B813A}"/>
                </a:ext>
              </a:extLst>
            </p:cNvPr>
            <p:cNvSpPr/>
            <p:nvPr/>
          </p:nvSpPr>
          <p:spPr>
            <a:xfrm>
              <a:off x="245110" y="1934972"/>
              <a:ext cx="1594781" cy="22600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 kern="100">
                  <a:solidFill>
                    <a:srgbClr val="595959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Medium Business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99927F87-ACA4-5FAE-5970-71C731C8275E}"/>
                </a:ext>
              </a:extLst>
            </p:cNvPr>
            <p:cNvSpPr/>
            <p:nvPr/>
          </p:nvSpPr>
          <p:spPr>
            <a:xfrm>
              <a:off x="439293" y="1356487"/>
              <a:ext cx="1335742" cy="22600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 kern="100">
                  <a:solidFill>
                    <a:srgbClr val="595959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Online Retailer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13A4EDE8-1A84-E9BB-45A2-59E8FB8BF8AF}"/>
                </a:ext>
              </a:extLst>
            </p:cNvPr>
            <p:cNvSpPr/>
            <p:nvPr/>
          </p:nvSpPr>
          <p:spPr>
            <a:xfrm>
              <a:off x="405384" y="778002"/>
              <a:ext cx="1381954" cy="22600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 kern="100">
                  <a:solidFill>
                    <a:srgbClr val="595959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Small Business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69169279-4C37-6D5F-057F-8FD0A526EF83}"/>
                </a:ext>
              </a:extLst>
            </p:cNvPr>
            <p:cNvSpPr/>
            <p:nvPr/>
          </p:nvSpPr>
          <p:spPr>
            <a:xfrm>
              <a:off x="0" y="198860"/>
              <a:ext cx="1921709" cy="22645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 kern="100">
                  <a:solidFill>
                    <a:srgbClr val="595959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Wholesale Distributor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CC2986E4-F7E0-36BD-54F4-A1B5116BC0DD}"/>
              </a:ext>
            </a:extLst>
          </p:cNvPr>
          <p:cNvSpPr txBox="1"/>
          <p:nvPr/>
        </p:nvSpPr>
        <p:spPr>
          <a:xfrm>
            <a:off x="1534160" y="5032194"/>
            <a:ext cx="9428480" cy="6556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925" marR="150495">
              <a:lnSpc>
                <a:spcPct val="104000"/>
              </a:lnSpc>
              <a:spcAft>
                <a:spcPts val="2400"/>
              </a:spcAft>
            </a:pPr>
            <a:r>
              <a:rPr lang="en-IN" sz="18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Online Retailer 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generated the highest sales volume,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totaling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N" sz="18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408,515 units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which accounts for </a:t>
            </a:r>
            <a:r>
              <a:rPr lang="en-IN" sz="18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28% 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of the total sales volume.</a:t>
            </a:r>
            <a:endParaRPr lang="en-IN" sz="105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957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C2C21-B63B-525B-0D41-EF59060DA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 &amp;VIUALIZATION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4BEDF6-4033-FD82-DF11-528938B3F8FF}"/>
              </a:ext>
            </a:extLst>
          </p:cNvPr>
          <p:cNvSpPr txBox="1"/>
          <p:nvPr/>
        </p:nvSpPr>
        <p:spPr>
          <a:xfrm>
            <a:off x="1016000" y="1605280"/>
            <a:ext cx="8128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Medium Business 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followed closely with a sales volume of </a:t>
            </a:r>
            <a:r>
              <a:rPr lang="en-IN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380,568 units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making up </a:t>
            </a:r>
            <a:r>
              <a:rPr lang="en-IN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26% 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of the total sales volume.</a:t>
            </a:r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3E270DB-2898-5843-58D8-628A371B8D33}"/>
              </a:ext>
            </a:extLst>
          </p:cNvPr>
          <p:cNvGrpSpPr/>
          <p:nvPr/>
        </p:nvGrpSpPr>
        <p:grpSpPr>
          <a:xfrm>
            <a:off x="4977574" y="2545468"/>
            <a:ext cx="3531376" cy="3089752"/>
            <a:chOff x="4572" y="-131673"/>
            <a:chExt cx="3531383" cy="308988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6540616-8963-E71C-226C-DA4D5985AE4B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203960" y="144399"/>
              <a:ext cx="1722755" cy="177774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F9A2927-E975-C1E8-BF4D-19D01AC2184E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046480" y="1409827"/>
              <a:ext cx="1819656" cy="154838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0BCB1F9-A8EF-800D-4211-C8A756A68E17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61976" y="1333627"/>
              <a:ext cx="1566672" cy="161848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635D3C0-0B00-851C-DDD7-9900812F62D3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4572" y="144399"/>
              <a:ext cx="1718310" cy="1724279"/>
            </a:xfrm>
            <a:prstGeom prst="rect">
              <a:avLst/>
            </a:prstGeom>
          </p:spPr>
        </p:pic>
        <p:sp>
          <p:nvSpPr>
            <p:cNvPr id="10" name="Shape 278">
              <a:extLst>
                <a:ext uri="{FF2B5EF4-FFF2-40B4-BE49-F238E27FC236}">
                  <a16:creationId xmlns:a16="http://schemas.microsoft.com/office/drawing/2014/main" id="{90FDE95C-D139-6BA2-C0B4-8B1F6431A799}"/>
                </a:ext>
              </a:extLst>
            </p:cNvPr>
            <p:cNvSpPr/>
            <p:nvPr/>
          </p:nvSpPr>
          <p:spPr>
            <a:xfrm>
              <a:off x="1471549" y="413004"/>
              <a:ext cx="1203960" cy="1256919"/>
            </a:xfrm>
            <a:custGeom>
              <a:avLst/>
              <a:gdLst/>
              <a:ahLst/>
              <a:cxnLst/>
              <a:rect l="0" t="0" r="0" b="0"/>
              <a:pathLst>
                <a:path w="1203960" h="1256919">
                  <a:moveTo>
                    <a:pt x="0" y="0"/>
                  </a:moveTo>
                  <a:cubicBezTo>
                    <a:pt x="664845" y="0"/>
                    <a:pt x="1203960" y="538988"/>
                    <a:pt x="1203960" y="1203960"/>
                  </a:cubicBezTo>
                  <a:cubicBezTo>
                    <a:pt x="1203960" y="1221613"/>
                    <a:pt x="1203579" y="1239266"/>
                    <a:pt x="1202817" y="1256919"/>
                  </a:cubicBezTo>
                  <a:lnTo>
                    <a:pt x="0" y="120396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69A3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1" name="Shape 279">
              <a:extLst>
                <a:ext uri="{FF2B5EF4-FFF2-40B4-BE49-F238E27FC236}">
                  <a16:creationId xmlns:a16="http://schemas.microsoft.com/office/drawing/2014/main" id="{DAB0B8E2-6A8E-974B-6620-9300EAB48128}"/>
                </a:ext>
              </a:extLst>
            </p:cNvPr>
            <p:cNvSpPr/>
            <p:nvPr/>
          </p:nvSpPr>
          <p:spPr>
            <a:xfrm>
              <a:off x="1224661" y="1616964"/>
              <a:ext cx="1449705" cy="1232078"/>
            </a:xfrm>
            <a:custGeom>
              <a:avLst/>
              <a:gdLst/>
              <a:ahLst/>
              <a:cxnLst/>
              <a:rect l="0" t="0" r="0" b="0"/>
              <a:pathLst>
                <a:path w="1449705" h="1232078">
                  <a:moveTo>
                    <a:pt x="246888" y="0"/>
                  </a:moveTo>
                  <a:lnTo>
                    <a:pt x="1449705" y="52959"/>
                  </a:lnTo>
                  <a:cubicBezTo>
                    <a:pt x="1420495" y="717169"/>
                    <a:pt x="858266" y="1232078"/>
                    <a:pt x="193929" y="1202868"/>
                  </a:cubicBezTo>
                  <a:cubicBezTo>
                    <a:pt x="128778" y="1200010"/>
                    <a:pt x="63881" y="1191844"/>
                    <a:pt x="0" y="1178458"/>
                  </a:cubicBezTo>
                  <a:lnTo>
                    <a:pt x="24688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18A3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2" name="Shape 280">
              <a:extLst>
                <a:ext uri="{FF2B5EF4-FFF2-40B4-BE49-F238E27FC236}">
                  <a16:creationId xmlns:a16="http://schemas.microsoft.com/office/drawing/2014/main" id="{0B391827-940C-CF79-A1D6-C999DC13B824}"/>
                </a:ext>
              </a:extLst>
            </p:cNvPr>
            <p:cNvSpPr/>
            <p:nvPr/>
          </p:nvSpPr>
          <p:spPr>
            <a:xfrm>
              <a:off x="217297" y="1508506"/>
              <a:ext cx="1254252" cy="1286916"/>
            </a:xfrm>
            <a:custGeom>
              <a:avLst/>
              <a:gdLst/>
              <a:ahLst/>
              <a:cxnLst/>
              <a:rect l="0" t="0" r="0" b="0"/>
              <a:pathLst>
                <a:path w="1254252" h="1286916">
                  <a:moveTo>
                    <a:pt x="55118" y="0"/>
                  </a:moveTo>
                  <a:lnTo>
                    <a:pt x="1254252" y="108458"/>
                  </a:lnTo>
                  <a:lnTo>
                    <a:pt x="1007364" y="1286916"/>
                  </a:lnTo>
                  <a:cubicBezTo>
                    <a:pt x="409448" y="1161682"/>
                    <a:pt x="0" y="608457"/>
                    <a:pt x="5511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7DBAC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3" name="Shape 281">
              <a:extLst>
                <a:ext uri="{FF2B5EF4-FFF2-40B4-BE49-F238E27FC236}">
                  <a16:creationId xmlns:a16="http://schemas.microsoft.com/office/drawing/2014/main" id="{C790BCA6-77D7-37BA-3E55-DF760977F136}"/>
                </a:ext>
              </a:extLst>
            </p:cNvPr>
            <p:cNvSpPr/>
            <p:nvPr/>
          </p:nvSpPr>
          <p:spPr>
            <a:xfrm>
              <a:off x="272415" y="413004"/>
              <a:ext cx="1199134" cy="1203960"/>
            </a:xfrm>
            <a:custGeom>
              <a:avLst/>
              <a:gdLst/>
              <a:ahLst/>
              <a:cxnLst/>
              <a:rect l="0" t="0" r="0" b="0"/>
              <a:pathLst>
                <a:path w="1199134" h="1203960">
                  <a:moveTo>
                    <a:pt x="1199134" y="0"/>
                  </a:moveTo>
                  <a:lnTo>
                    <a:pt x="1199134" y="1203960"/>
                  </a:lnTo>
                  <a:lnTo>
                    <a:pt x="0" y="1095502"/>
                  </a:lnTo>
                  <a:cubicBezTo>
                    <a:pt x="56134" y="475107"/>
                    <a:pt x="576199" y="0"/>
                    <a:pt x="119913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5A539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A9FCF56-7B8C-B422-A384-AB7B40196ED9}"/>
                </a:ext>
              </a:extLst>
            </p:cNvPr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1716024" y="1083158"/>
              <a:ext cx="431317" cy="286538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603A855-9153-4594-72FA-9638E58D37BA}"/>
                </a:ext>
              </a:extLst>
            </p:cNvPr>
            <p:cNvSpPr/>
            <p:nvPr/>
          </p:nvSpPr>
          <p:spPr>
            <a:xfrm>
              <a:off x="1780667" y="1133046"/>
              <a:ext cx="186802" cy="18758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000" b="1" kern="100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26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1B806AC-8D48-AAA9-79DF-502A1EFA87F0}"/>
                </a:ext>
              </a:extLst>
            </p:cNvPr>
            <p:cNvSpPr/>
            <p:nvPr/>
          </p:nvSpPr>
          <p:spPr>
            <a:xfrm>
              <a:off x="1920874" y="1133046"/>
              <a:ext cx="149588" cy="18758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000" b="1" kern="100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%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36081A3-093E-46E3-F29C-A316DA48BE40}"/>
                </a:ext>
              </a:extLst>
            </p:cNvPr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1648968" y="1974698"/>
              <a:ext cx="432829" cy="286538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5341C28-226D-77AE-A230-7C3C13F0CDBB}"/>
                </a:ext>
              </a:extLst>
            </p:cNvPr>
            <p:cNvSpPr/>
            <p:nvPr/>
          </p:nvSpPr>
          <p:spPr>
            <a:xfrm>
              <a:off x="1714754" y="2024840"/>
              <a:ext cx="186802" cy="18758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000" b="1" kern="100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28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3862AA2-D18B-73C9-D80E-8AAE4E65F783}"/>
                </a:ext>
              </a:extLst>
            </p:cNvPr>
            <p:cNvSpPr/>
            <p:nvPr/>
          </p:nvSpPr>
          <p:spPr>
            <a:xfrm>
              <a:off x="1854961" y="2024840"/>
              <a:ext cx="149588" cy="18758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000" b="1" kern="100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%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6B2A4E4-6077-B8AC-CCCA-7FAA7C7FC721}"/>
                </a:ext>
              </a:extLst>
            </p:cNvPr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797052" y="1857349"/>
              <a:ext cx="431317" cy="286538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A30F17B-C077-4299-B591-87CD241A7451}"/>
                </a:ext>
              </a:extLst>
            </p:cNvPr>
            <p:cNvSpPr/>
            <p:nvPr/>
          </p:nvSpPr>
          <p:spPr>
            <a:xfrm>
              <a:off x="861695" y="1907492"/>
              <a:ext cx="186802" cy="18758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000" b="1" kern="100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23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CCCFD78-012A-73F9-FBA4-47DFAE4B1CF2}"/>
                </a:ext>
              </a:extLst>
            </p:cNvPr>
            <p:cNvSpPr/>
            <p:nvPr/>
          </p:nvSpPr>
          <p:spPr>
            <a:xfrm>
              <a:off x="1001902" y="1907492"/>
              <a:ext cx="149588" cy="18758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000" b="1" kern="100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%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E95C2BC-EC75-6DA9-ABD5-686D2E642B1A}"/>
                </a:ext>
              </a:extLst>
            </p:cNvPr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874776" y="1054202"/>
              <a:ext cx="431317" cy="286538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ABEC764-B21B-9CA4-756A-3FC503680639}"/>
                </a:ext>
              </a:extLst>
            </p:cNvPr>
            <p:cNvSpPr/>
            <p:nvPr/>
          </p:nvSpPr>
          <p:spPr>
            <a:xfrm>
              <a:off x="939419" y="1104322"/>
              <a:ext cx="187028" cy="18803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000" b="1" kern="100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23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4B54B7C-B307-72E2-5D1F-6F9DF2C78945}"/>
                </a:ext>
              </a:extLst>
            </p:cNvPr>
            <p:cNvSpPr/>
            <p:nvPr/>
          </p:nvSpPr>
          <p:spPr>
            <a:xfrm>
              <a:off x="1079627" y="1104322"/>
              <a:ext cx="149948" cy="18803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000" b="1" kern="100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%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4D59645-BA19-4EF2-BC69-9B9F6195DCF4}"/>
                </a:ext>
              </a:extLst>
            </p:cNvPr>
            <p:cNvSpPr/>
            <p:nvPr/>
          </p:nvSpPr>
          <p:spPr>
            <a:xfrm>
              <a:off x="244393" y="-131673"/>
              <a:ext cx="3291562" cy="33900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800" b="1" kern="100" dirty="0">
                  <a:solidFill>
                    <a:srgbClr val="40404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Sales by Account Type</a:t>
              </a:r>
              <a:endParaRPr lang="en-IN" sz="11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74BC1B8C-A35B-8157-650B-5B44345D49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254241"/>
              </p:ext>
            </p:extLst>
          </p:nvPr>
        </p:nvGraphicFramePr>
        <p:xfrm>
          <a:off x="8649335" y="3317184"/>
          <a:ext cx="1896746" cy="16779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96746">
                  <a:extLst>
                    <a:ext uri="{9D8B030D-6E8A-4147-A177-3AD203B41FA5}">
                      <a16:colId xmlns:a16="http://schemas.microsoft.com/office/drawing/2014/main" val="854667350"/>
                    </a:ext>
                  </a:extLst>
                </a:gridCol>
              </a:tblGrid>
              <a:tr h="1592233">
                <a:tc>
                  <a:txBody>
                    <a:bodyPr/>
                    <a:lstStyle/>
                    <a:p>
                      <a:pPr marL="97155" algn="l">
                        <a:lnSpc>
                          <a:spcPct val="107000"/>
                        </a:lnSpc>
                        <a:spcAft>
                          <a:spcPts val="450"/>
                        </a:spcAft>
                      </a:pPr>
                      <a:r>
                        <a:rPr lang="en-IN" sz="1800" kern="100" dirty="0">
                          <a:effectLst/>
                        </a:rPr>
                        <a:t>Medium Business</a:t>
                      </a:r>
                    </a:p>
                    <a:p>
                      <a:pPr marL="97155" algn="l">
                        <a:lnSpc>
                          <a:spcPct val="107000"/>
                        </a:lnSpc>
                        <a:spcAft>
                          <a:spcPts val="450"/>
                        </a:spcAft>
                      </a:pPr>
                      <a:r>
                        <a:rPr lang="en-IN" sz="1800" kern="100" dirty="0">
                          <a:effectLst/>
                        </a:rPr>
                        <a:t>Online Retailer</a:t>
                      </a:r>
                    </a:p>
                    <a:p>
                      <a:pPr marL="97155" algn="l">
                        <a:lnSpc>
                          <a:spcPct val="107000"/>
                        </a:lnSpc>
                        <a:spcAft>
                          <a:spcPts val="450"/>
                        </a:spcAft>
                      </a:pPr>
                      <a:r>
                        <a:rPr lang="en-IN" sz="1800" kern="100" dirty="0">
                          <a:effectLst/>
                        </a:rPr>
                        <a:t>Small Business</a:t>
                      </a:r>
                    </a:p>
                    <a:p>
                      <a:pPr marL="97155" algn="l">
                        <a:lnSpc>
                          <a:spcPct val="107000"/>
                        </a:lnSpc>
                        <a:spcAft>
                          <a:spcPts val="450"/>
                        </a:spcAft>
                      </a:pPr>
                      <a:r>
                        <a:rPr lang="en-IN" sz="1800" kern="100" dirty="0">
                          <a:effectLst/>
                        </a:rPr>
                        <a:t>Wholesale Distributor</a:t>
                      </a:r>
                      <a:endParaRPr lang="en-IN" sz="18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52070" marT="33020" marB="0"/>
                </a:tc>
                <a:extLst>
                  <a:ext uri="{0D108BD9-81ED-4DB2-BD59-A6C34878D82A}">
                    <a16:rowId xmlns:a16="http://schemas.microsoft.com/office/drawing/2014/main" val="3210142949"/>
                  </a:ext>
                </a:extLst>
              </a:tr>
            </a:tbl>
          </a:graphicData>
        </a:graphic>
      </p:graphicFrame>
      <p:grpSp>
        <p:nvGrpSpPr>
          <p:cNvPr id="28" name="Group 27">
            <a:extLst>
              <a:ext uri="{FF2B5EF4-FFF2-40B4-BE49-F238E27FC236}">
                <a16:creationId xmlns:a16="http://schemas.microsoft.com/office/drawing/2014/main" id="{AE324AE3-D8AD-054E-89A3-A233A659C4A8}"/>
              </a:ext>
            </a:extLst>
          </p:cNvPr>
          <p:cNvGrpSpPr/>
          <p:nvPr/>
        </p:nvGrpSpPr>
        <p:grpSpPr>
          <a:xfrm>
            <a:off x="8466138" y="3339709"/>
            <a:ext cx="85623" cy="1302165"/>
            <a:chOff x="0" y="0"/>
            <a:chExt cx="67056" cy="737616"/>
          </a:xfrm>
        </p:grpSpPr>
        <p:sp>
          <p:nvSpPr>
            <p:cNvPr id="29" name="Shape 4387">
              <a:extLst>
                <a:ext uri="{FF2B5EF4-FFF2-40B4-BE49-F238E27FC236}">
                  <a16:creationId xmlns:a16="http://schemas.microsoft.com/office/drawing/2014/main" id="{7635007A-4FAF-2A03-52EB-702D0CFA21A5}"/>
                </a:ext>
              </a:extLst>
            </p:cNvPr>
            <p:cNvSpPr/>
            <p:nvPr/>
          </p:nvSpPr>
          <p:spPr>
            <a:xfrm>
              <a:off x="0" y="0"/>
              <a:ext cx="67056" cy="67056"/>
            </a:xfrm>
            <a:custGeom>
              <a:avLst/>
              <a:gdLst/>
              <a:ahLst/>
              <a:cxnLst/>
              <a:rect l="0" t="0" r="0" b="0"/>
              <a:pathLst>
                <a:path w="67056" h="67056">
                  <a:moveTo>
                    <a:pt x="0" y="0"/>
                  </a:moveTo>
                  <a:lnTo>
                    <a:pt x="67056" y="0"/>
                  </a:lnTo>
                  <a:lnTo>
                    <a:pt x="67056" y="67056"/>
                  </a:lnTo>
                  <a:lnTo>
                    <a:pt x="0" y="67056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69A3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0" name="Shape 4388">
              <a:extLst>
                <a:ext uri="{FF2B5EF4-FFF2-40B4-BE49-F238E27FC236}">
                  <a16:creationId xmlns:a16="http://schemas.microsoft.com/office/drawing/2014/main" id="{C0C28B84-146B-11F0-CB2D-C2E4D2637271}"/>
                </a:ext>
              </a:extLst>
            </p:cNvPr>
            <p:cNvSpPr/>
            <p:nvPr/>
          </p:nvSpPr>
          <p:spPr>
            <a:xfrm>
              <a:off x="0" y="224028"/>
              <a:ext cx="67056" cy="67056"/>
            </a:xfrm>
            <a:custGeom>
              <a:avLst/>
              <a:gdLst/>
              <a:ahLst/>
              <a:cxnLst/>
              <a:rect l="0" t="0" r="0" b="0"/>
              <a:pathLst>
                <a:path w="67056" h="67056">
                  <a:moveTo>
                    <a:pt x="0" y="0"/>
                  </a:moveTo>
                  <a:lnTo>
                    <a:pt x="67056" y="0"/>
                  </a:lnTo>
                  <a:lnTo>
                    <a:pt x="67056" y="67056"/>
                  </a:lnTo>
                  <a:lnTo>
                    <a:pt x="0" y="67056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18A3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1" name="Shape 4389">
              <a:extLst>
                <a:ext uri="{FF2B5EF4-FFF2-40B4-BE49-F238E27FC236}">
                  <a16:creationId xmlns:a16="http://schemas.microsoft.com/office/drawing/2014/main" id="{AA2356F2-5B44-BB86-B702-E2E4018B5A5F}"/>
                </a:ext>
              </a:extLst>
            </p:cNvPr>
            <p:cNvSpPr/>
            <p:nvPr/>
          </p:nvSpPr>
          <p:spPr>
            <a:xfrm>
              <a:off x="0" y="448056"/>
              <a:ext cx="67056" cy="67056"/>
            </a:xfrm>
            <a:custGeom>
              <a:avLst/>
              <a:gdLst/>
              <a:ahLst/>
              <a:cxnLst/>
              <a:rect l="0" t="0" r="0" b="0"/>
              <a:pathLst>
                <a:path w="67056" h="67056">
                  <a:moveTo>
                    <a:pt x="0" y="0"/>
                  </a:moveTo>
                  <a:lnTo>
                    <a:pt x="67056" y="0"/>
                  </a:lnTo>
                  <a:lnTo>
                    <a:pt x="67056" y="67056"/>
                  </a:lnTo>
                  <a:lnTo>
                    <a:pt x="0" y="67056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7DBAC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2" name="Shape 4390">
              <a:extLst>
                <a:ext uri="{FF2B5EF4-FFF2-40B4-BE49-F238E27FC236}">
                  <a16:creationId xmlns:a16="http://schemas.microsoft.com/office/drawing/2014/main" id="{FFD24DE2-6AFE-39F5-555F-3E65E5FC9959}"/>
                </a:ext>
              </a:extLst>
            </p:cNvPr>
            <p:cNvSpPr/>
            <p:nvPr/>
          </p:nvSpPr>
          <p:spPr>
            <a:xfrm>
              <a:off x="0" y="670560"/>
              <a:ext cx="67056" cy="67056"/>
            </a:xfrm>
            <a:custGeom>
              <a:avLst/>
              <a:gdLst/>
              <a:ahLst/>
              <a:cxnLst/>
              <a:rect l="0" t="0" r="0" b="0"/>
              <a:pathLst>
                <a:path w="67056" h="67056">
                  <a:moveTo>
                    <a:pt x="0" y="0"/>
                  </a:moveTo>
                  <a:lnTo>
                    <a:pt x="67056" y="0"/>
                  </a:lnTo>
                  <a:lnTo>
                    <a:pt x="67056" y="67056"/>
                  </a:lnTo>
                  <a:lnTo>
                    <a:pt x="0" y="67056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5A539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324206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574</Words>
  <Application>Microsoft Office PowerPoint</Application>
  <PresentationFormat>Widescreen</PresentationFormat>
  <Paragraphs>110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 Display</vt:lpstr>
      <vt:lpstr>Arial</vt:lpstr>
      <vt:lpstr>Calibri</vt:lpstr>
      <vt:lpstr>Calibri Light</vt:lpstr>
      <vt:lpstr>Wingdings</vt:lpstr>
      <vt:lpstr>Office Theme</vt:lpstr>
      <vt:lpstr>Data-Driven Storytelling Presentation:</vt:lpstr>
      <vt:lpstr>PowerPoint Presentation</vt:lpstr>
      <vt:lpstr>PowerPoint Presentation</vt:lpstr>
      <vt:lpstr>PowerPoint Presentation</vt:lpstr>
      <vt:lpstr>DATA ANALYSIS &amp;VIUALIZATION</vt:lpstr>
      <vt:lpstr>DATA ANALYSIS &amp;VIUALIZATION</vt:lpstr>
      <vt:lpstr>DATA ANALYSIS &amp;VIUALIZATION</vt:lpstr>
      <vt:lpstr>DATA ANALYSIS &amp;VIUALIZATION</vt:lpstr>
      <vt:lpstr>DATA ANALYSIS &amp;VIUALIZATION</vt:lpstr>
      <vt:lpstr>DATA ANALYSIS &amp;VIUALIZATION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Bhisham Mor</dc:creator>
  <cp:lastModifiedBy>Bhisham Mor</cp:lastModifiedBy>
  <cp:revision>2</cp:revision>
  <dcterms:created xsi:type="dcterms:W3CDTF">2024-01-04T10:28:16Z</dcterms:created>
  <dcterms:modified xsi:type="dcterms:W3CDTF">2024-01-04T11:21:14Z</dcterms:modified>
</cp:coreProperties>
</file>