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53" r:id="rId1"/>
  </p:sldMasterIdLst>
  <p:notesMasterIdLst>
    <p:notesMasterId r:id="rId29"/>
  </p:notesMasterIdLst>
  <p:sldIdLst>
    <p:sldId id="257" r:id="rId2"/>
    <p:sldId id="258" r:id="rId3"/>
    <p:sldId id="286" r:id="rId4"/>
    <p:sldId id="284" r:id="rId5"/>
    <p:sldId id="285" r:id="rId6"/>
    <p:sldId id="256" r:id="rId7"/>
    <p:sldId id="259" r:id="rId8"/>
    <p:sldId id="260" r:id="rId9"/>
    <p:sldId id="261" r:id="rId10"/>
    <p:sldId id="262" r:id="rId11"/>
    <p:sldId id="263" r:id="rId12"/>
    <p:sldId id="266" r:id="rId13"/>
    <p:sldId id="264" r:id="rId14"/>
    <p:sldId id="267" r:id="rId15"/>
    <p:sldId id="268" r:id="rId16"/>
    <p:sldId id="270" r:id="rId17"/>
    <p:sldId id="269" r:id="rId18"/>
    <p:sldId id="287" r:id="rId19"/>
    <p:sldId id="273" r:id="rId20"/>
    <p:sldId id="281" r:id="rId21"/>
    <p:sldId id="272" r:id="rId22"/>
    <p:sldId id="274" r:id="rId23"/>
    <p:sldId id="275" r:id="rId24"/>
    <p:sldId id="277" r:id="rId25"/>
    <p:sldId id="288" r:id="rId26"/>
    <p:sldId id="279" r:id="rId27"/>
    <p:sldId id="28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64"/>
    <p:restoredTop sz="94609"/>
  </p:normalViewPr>
  <p:slideViewPr>
    <p:cSldViewPr snapToGrid="0" snapToObjects="1">
      <p:cViewPr varScale="1">
        <p:scale>
          <a:sx n="100" d="100"/>
          <a:sy n="100" d="100"/>
        </p:scale>
        <p:origin x="176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A404A-4E7E-0E40-A19D-C40F5C89028A}" type="datetimeFigureOut">
              <a:rPr lang="en-US" smtClean="0"/>
              <a:t>4/25/18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194A4-922C-234C-B394-46C8D238C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87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total brightness of </a:t>
            </a:r>
            <a:r>
              <a:rPr lang="en-US" dirty="0" err="1"/>
              <a:t>bulge+disk</a:t>
            </a:r>
            <a:r>
              <a:rPr lang="en-US" dirty="0"/>
              <a:t>  for HST and LSST are kept same, but the ratio is changed due to the star formation history in the galaxy.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have 200 galaxies from HST UDF Survey, we create 20,000 images from them using similar radius, magnitude, angle, etc.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Then, we put a lens in between observer and the images background. The lens could be galaxy cluster,  a neutron star, a black hole or any massive object.</a:t>
            </a:r>
          </a:p>
          <a:p>
            <a:pPr marL="171450" indent="-171450">
              <a:buFontTx/>
              <a:buChar char="-"/>
            </a:pPr>
            <a:r>
              <a:rPr lang="en-US" dirty="0"/>
              <a:t>Now, if we observe the background images using LSST. Due to the atmosphere the images appear different than original and we study this effect using PSF files.</a:t>
            </a:r>
          </a:p>
          <a:p>
            <a:pPr marL="171450" indent="-171450">
              <a:buFontTx/>
              <a:buChar char="-"/>
            </a:pPr>
            <a:r>
              <a:rPr lang="en-US" dirty="0"/>
              <a:t>My project is mainly studying the effect of choice of </a:t>
            </a:r>
            <a:r>
              <a:rPr lang="en-US" dirty="0" err="1"/>
              <a:t>psf</a:t>
            </a:r>
            <a:r>
              <a:rPr lang="en-US" dirty="0"/>
              <a:t> and its effect on the shear measurement of background galaxies.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study both wavelength dependent (i.e. chromatic) and independent ( i.e. monochromatic) effects.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On the left hand side, we have the detail structure of the project.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have a galaxy, we break it into bulge and disk. Every galaxies have galactic disk, but it may not have bulge. 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spiral galaxies generally have both bulge and disk, however, disk galaxies may not have the bulge at the center of the galaxy.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our simulation, if there is no bulge part, we keep it blank image of the same dimension as that of disk image.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We have galaxies from HST at a given redshift ( here I am taking z = 0.2)  and we want to simulate for LSST. at user given redshift (e.g. z = 0.7, 1.0, 1.5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pPr marL="171450" indent="-171450">
              <a:buFontTx/>
              <a:buChar char="-"/>
            </a:pPr>
            <a:r>
              <a:rPr lang="en-US" dirty="0"/>
              <a:t>At different redshifts , due to the star formation history, the ratio of bulge to disk in a galaxy changes and we take this into account and create scaled bulge and scaled disk images. Which will be shown in detail in next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94A4-922C-234C-B394-46C8D238C1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49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theory behind the gravitational lensing.</a:t>
            </a:r>
          </a:p>
          <a:p>
            <a:r>
              <a:rPr lang="en-US" dirty="0"/>
              <a:t>The background source galaxy has angular diameter </a:t>
            </a:r>
            <a:r>
              <a:rPr lang="el-GR" dirty="0"/>
              <a:t>β</a:t>
            </a:r>
            <a:r>
              <a:rPr lang="en-US" dirty="0"/>
              <a:t>.</a:t>
            </a:r>
          </a:p>
          <a:p>
            <a:r>
              <a:rPr lang="en-US" dirty="0"/>
              <a:t>The foreground lens is at a distance (impact parameter) </a:t>
            </a:r>
            <a:r>
              <a:rPr lang="el-GR" dirty="0"/>
              <a:t>ξ</a:t>
            </a:r>
            <a:r>
              <a:rPr lang="en-US" dirty="0"/>
              <a:t> from the line of sight.</a:t>
            </a:r>
          </a:p>
          <a:p>
            <a:r>
              <a:rPr lang="en-US" dirty="0"/>
              <a:t>The lens makes the source to be observed as angular diameter </a:t>
            </a:r>
            <a:r>
              <a:rPr lang="el-GR" dirty="0"/>
              <a:t>θ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difference of  </a:t>
            </a:r>
            <a:r>
              <a:rPr lang="el-GR" dirty="0"/>
              <a:t>θ</a:t>
            </a:r>
            <a:r>
              <a:rPr lang="en-US" dirty="0"/>
              <a:t> and </a:t>
            </a:r>
            <a:r>
              <a:rPr lang="el-GR" dirty="0"/>
              <a:t>β</a:t>
            </a:r>
            <a:r>
              <a:rPr lang="en-US" dirty="0"/>
              <a:t> is the deflection angle </a:t>
            </a:r>
            <a:r>
              <a:rPr lang="el-GR" dirty="0"/>
              <a:t>α</a:t>
            </a:r>
            <a:r>
              <a:rPr lang="en-US" dirty="0"/>
              <a:t>.</a:t>
            </a:r>
          </a:p>
          <a:p>
            <a:r>
              <a:rPr lang="en-US" dirty="0"/>
              <a:t>This depends of the mass of the lens, and the impact </a:t>
            </a:r>
            <a:r>
              <a:rPr lang="en-US" dirty="0" err="1"/>
              <a:t>paramter</a:t>
            </a:r>
            <a:r>
              <a:rPr lang="en-US" dirty="0"/>
              <a:t> </a:t>
            </a:r>
            <a:r>
              <a:rPr lang="el-GR" dirty="0"/>
              <a:t>ξ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If the lens is at directly at the line of sight, we see a circular ring around the source, which is called Einstein Ring.</a:t>
            </a:r>
          </a:p>
          <a:p>
            <a:r>
              <a:rPr lang="en-US" dirty="0"/>
              <a:t>If the lens is near to the line of sight, we see multiple images as given by the lensing equation shown in above equation.</a:t>
            </a:r>
          </a:p>
          <a:p>
            <a:r>
              <a:rPr lang="en-US" dirty="0"/>
              <a:t>The quadratic equation has two solutions and we see two images at the both sides of the source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94A4-922C-234C-B394-46C8D238C1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18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the some the terms used in gravitational lensing.</a:t>
            </a:r>
          </a:p>
          <a:p>
            <a:r>
              <a:rPr lang="en-US" dirty="0"/>
              <a:t>A is the distortion matrix,</a:t>
            </a:r>
          </a:p>
          <a:p>
            <a:r>
              <a:rPr lang="el-GR" dirty="0"/>
              <a:t>κ</a:t>
            </a:r>
            <a:r>
              <a:rPr lang="en-US" dirty="0"/>
              <a:t> is the convergence, </a:t>
            </a:r>
            <a:r>
              <a:rPr lang="el-GR" dirty="0"/>
              <a:t>μ</a:t>
            </a:r>
            <a:r>
              <a:rPr lang="en-US" dirty="0"/>
              <a:t> is the magnification, </a:t>
            </a:r>
            <a:r>
              <a:rPr lang="el-GR" dirty="0"/>
              <a:t>γ</a:t>
            </a:r>
            <a:r>
              <a:rPr lang="en-US" dirty="0"/>
              <a:t> is the true shear and g is the Reduced shear.   (Note: g is for gamma).</a:t>
            </a:r>
          </a:p>
          <a:p>
            <a:r>
              <a:rPr lang="en-US" dirty="0"/>
              <a:t>Detail is given in the paper and the whole derivation can be found in the source Schneider and </a:t>
            </a:r>
            <a:r>
              <a:rPr lang="en-US" dirty="0" err="1"/>
              <a:t>Bartelmann</a:t>
            </a:r>
            <a:r>
              <a:rPr lang="en-US" dirty="0"/>
              <a:t> book.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94A4-922C-234C-B394-46C8D238C1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64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a galaxy pixel points data.</a:t>
            </a:r>
          </a:p>
          <a:p>
            <a:r>
              <a:rPr lang="en-US" dirty="0"/>
              <a:t>We fit two models, namely, bulge and disk with above formulas and the two parts.</a:t>
            </a:r>
          </a:p>
          <a:p>
            <a:r>
              <a:rPr lang="en-US" dirty="0"/>
              <a:t>We again note that not every galaxies have bulge and disk. </a:t>
            </a:r>
          </a:p>
          <a:p>
            <a:r>
              <a:rPr lang="en-US" dirty="0"/>
              <a:t>All the galaxies have galactic disk, but may not have a bulge.</a:t>
            </a:r>
          </a:p>
          <a:p>
            <a:r>
              <a:rPr lang="en-US" dirty="0"/>
              <a:t>If there is no bulge we take it blank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94A4-922C-234C-B394-46C8D238C1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21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galaxy stamps from HST at a given redshift (assumed z = 0.2)</a:t>
            </a:r>
          </a:p>
          <a:p>
            <a:r>
              <a:rPr lang="en-US" dirty="0"/>
              <a:t>We want to simulate stamps for LSST at user given redshift (z = 0.5, 0.7, 1.0, 1.5).</a:t>
            </a:r>
          </a:p>
          <a:p>
            <a:r>
              <a:rPr lang="en-US" dirty="0"/>
              <a:t>Due to star formation the ration of bulge and disk light from a galaxy changes, we take into this account by creating scaled bulge and scaled disk from b &amp;d.</a:t>
            </a:r>
          </a:p>
          <a:p>
            <a:r>
              <a:rPr lang="en-US" dirty="0"/>
              <a:t>We keep total light from a galaxy, but the ratio of bulge to disk is changed.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94A4-922C-234C-B394-46C8D238C1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38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PhoSim</a:t>
            </a:r>
            <a:r>
              <a:rPr lang="en-US" dirty="0"/>
              <a:t> (Photon Simulator) creates the PSF for the given physics input parameters.</a:t>
            </a:r>
          </a:p>
          <a:p>
            <a:r>
              <a:rPr lang="en-US" dirty="0" err="1"/>
              <a:t>backgroud</a:t>
            </a:r>
            <a:r>
              <a:rPr lang="en-US" dirty="0"/>
              <a:t>:  saturation 0, blooming 0, </a:t>
            </a:r>
            <a:r>
              <a:rPr lang="en-US" dirty="0" err="1"/>
              <a:t>chargesharing</a:t>
            </a:r>
            <a:r>
              <a:rPr lang="en-US" dirty="0"/>
              <a:t> 0</a:t>
            </a:r>
          </a:p>
          <a:p>
            <a:r>
              <a:rPr lang="en-US" dirty="0" err="1"/>
              <a:t>sed</a:t>
            </a:r>
            <a:r>
              <a:rPr lang="en-US" dirty="0"/>
              <a:t>: </a:t>
            </a:r>
            <a:r>
              <a:rPr lang="en-US" dirty="0" err="1"/>
              <a:t>wavelenth</a:t>
            </a:r>
            <a:r>
              <a:rPr lang="en-US" dirty="0"/>
              <a:t> vs flux for LSST we have wavelength range </a:t>
            </a:r>
          </a:p>
          <a:p>
            <a:r>
              <a:rPr lang="en-US" dirty="0" err="1"/>
              <a:t>Instnce</a:t>
            </a:r>
            <a:r>
              <a:rPr lang="en-US" dirty="0"/>
              <a:t> catalog:  </a:t>
            </a:r>
            <a:r>
              <a:rPr lang="en-US" dirty="0" err="1"/>
              <a:t>Opsim</a:t>
            </a:r>
            <a:r>
              <a:rPr lang="en-US" dirty="0"/>
              <a:t> filter 2, </a:t>
            </a:r>
            <a:r>
              <a:rPr lang="en-US" dirty="0" err="1"/>
              <a:t>sim_seed</a:t>
            </a:r>
            <a:r>
              <a:rPr lang="en-US" dirty="0"/>
              <a:t> 1000, </a:t>
            </a:r>
            <a:r>
              <a:rPr lang="en-US" dirty="0" err="1"/>
              <a:t>sim_vistime</a:t>
            </a:r>
            <a:r>
              <a:rPr lang="en-US" dirty="0"/>
              <a:t> 300, </a:t>
            </a:r>
            <a:r>
              <a:rPr lang="en-US" dirty="0" err="1"/>
              <a:t>sim_nsnap</a:t>
            </a:r>
            <a:r>
              <a:rPr lang="en-US"/>
              <a:t>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94A4-922C-234C-B394-46C8D238C1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25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94A4-922C-234C-B394-46C8D238C1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52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91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9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38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53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2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81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897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31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3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32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6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18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6D73-7A1E-FF41-B16F-325604E7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Effects of Wavelength Dependent PSF on Galaxy Shear &amp; Mass Measurement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BE501-6F04-B34A-A075-2B945361E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46199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200" dirty="0"/>
              <a:t>Physics Ph.D. Prospectus Defense By, </a:t>
            </a:r>
          </a:p>
          <a:p>
            <a:pPr marL="0" indent="0" algn="ctr">
              <a:buNone/>
            </a:pPr>
            <a:r>
              <a:rPr lang="en-US" sz="1200" dirty="0"/>
              <a:t>Bhishan Poudel</a:t>
            </a:r>
          </a:p>
          <a:p>
            <a:pPr marL="0" indent="0" algn="ctr">
              <a:buNone/>
            </a:pPr>
            <a:endParaRPr lang="en-US" sz="1200" dirty="0"/>
          </a:p>
          <a:p>
            <a:pPr marL="0" indent="0" algn="ctr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                                                                                       Date: Apr 25, 2018</a:t>
            </a:r>
          </a:p>
          <a:p>
            <a:pPr marL="0" indent="0" algn="ctr">
              <a:buNone/>
            </a:pPr>
            <a:r>
              <a:rPr lang="en-US" sz="1200" dirty="0"/>
              <a:t>Advisor: Dr. Douglas Clowe</a:t>
            </a:r>
          </a:p>
          <a:p>
            <a:pPr marL="0" indent="0" algn="ctr">
              <a:buNone/>
            </a:pPr>
            <a:endParaRPr lang="en-US" sz="1200" dirty="0"/>
          </a:p>
          <a:p>
            <a:pPr marL="0" indent="0" algn="ctr">
              <a:buNone/>
            </a:pPr>
            <a:r>
              <a:rPr lang="en-US" sz="1200" dirty="0"/>
              <a:t> Committee Members:</a:t>
            </a:r>
          </a:p>
          <a:p>
            <a:pPr marL="0" indent="0" algn="ctr">
              <a:buNone/>
            </a:pPr>
            <a:r>
              <a:rPr lang="en-US" sz="1200" dirty="0"/>
              <a:t>Dr. Hee Jong Seo</a:t>
            </a:r>
          </a:p>
          <a:p>
            <a:pPr marL="0" indent="0" algn="ctr">
              <a:buNone/>
            </a:pPr>
            <a:r>
              <a:rPr lang="en-US" sz="1200" dirty="0"/>
              <a:t>Dr. Nancy Sandler</a:t>
            </a:r>
          </a:p>
          <a:p>
            <a:pPr marL="0" indent="0" algn="ctr">
              <a:buNone/>
            </a:pPr>
            <a:r>
              <a:rPr lang="en-US" sz="1200" dirty="0"/>
              <a:t>Dr. Jixin Chen</a:t>
            </a:r>
          </a:p>
        </p:txBody>
      </p:sp>
    </p:spTree>
    <p:extLst>
      <p:ext uri="{BB962C8B-B14F-4D97-AF65-F5344CB8AC3E}">
        <p14:creationId xmlns:p14="http://schemas.microsoft.com/office/powerpoint/2010/main" val="1795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E477C-4120-BB44-8959-839A6F1E6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Galaxy Fitting (Using </a:t>
            </a:r>
            <a:r>
              <a:rPr lang="en-US" dirty="0" err="1"/>
              <a:t>Galfit</a:t>
            </a:r>
            <a:r>
              <a:rPr lang="en-US" dirty="0"/>
              <a:t>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7AF9BB5-A31D-2D4E-A577-6E7A09B9D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99345" y="1397545"/>
            <a:ext cx="3096037" cy="210137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895F28-567E-D24D-B1F7-AB2FF194E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990" y="4408606"/>
            <a:ext cx="2455649" cy="23411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835CE5-EA71-3B41-A260-BA58ACE365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770" y="4539785"/>
            <a:ext cx="2992651" cy="220995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17EE6B-A0B1-A942-AAD3-D6D80E79D012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6147364" y="3498922"/>
            <a:ext cx="1677732" cy="1040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91218F-1423-9F49-9485-B3EBCA27ADEE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4326815" y="3498923"/>
            <a:ext cx="1408334" cy="909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053149-65C1-8E48-9A9A-0BA877D5FB15}"/>
              </a:ext>
            </a:extLst>
          </p:cNvPr>
          <p:cNvSpPr txBox="1"/>
          <p:nvPr/>
        </p:nvSpPr>
        <p:spPr>
          <a:xfrm>
            <a:off x="7942997" y="1885285"/>
            <a:ext cx="2402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HST F814W Image</a:t>
            </a:r>
          </a:p>
          <a:p>
            <a:r>
              <a:rPr lang="en-US" dirty="0"/>
              <a:t>(Source: HST 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DE91A3-AB2A-B540-9645-8CB2DF678B92}"/>
              </a:ext>
            </a:extLst>
          </p:cNvPr>
          <p:cNvSpPr txBox="1"/>
          <p:nvPr/>
        </p:nvSpPr>
        <p:spPr>
          <a:xfrm>
            <a:off x="982639" y="4408607"/>
            <a:ext cx="1935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Bulge (</a:t>
            </a:r>
            <a:r>
              <a:rPr lang="en-US" dirty="0" err="1"/>
              <a:t>deVaucouleur</a:t>
            </a:r>
            <a:r>
              <a:rPr lang="en-US" dirty="0"/>
              <a:t> Profile)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23930D-2B25-8E42-89DE-8461FD81ADD8}"/>
              </a:ext>
            </a:extLst>
          </p:cNvPr>
          <p:cNvSpPr txBox="1"/>
          <p:nvPr/>
        </p:nvSpPr>
        <p:spPr>
          <a:xfrm>
            <a:off x="9385110" y="4685606"/>
            <a:ext cx="1614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Disk (Exponential Disk Profile)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7D07B06-4C2C-354B-9338-2B619CA3EB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7215" y="3725953"/>
            <a:ext cx="2781300" cy="622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D894C2B-982F-754D-BB66-4C28B9FB6C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3562" y="4170453"/>
            <a:ext cx="23241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87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8B4F-957C-434C-A027-549F1D35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Rescaling Ratio of Bulge and Disk</a:t>
            </a:r>
            <a:br>
              <a:rPr lang="en-US" dirty="0"/>
            </a:br>
            <a:r>
              <a:rPr lang="en-US" dirty="0"/>
              <a:t>From HST to LSST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6FF526-035B-1E43-9EA8-347356AC1477}"/>
              </a:ext>
            </a:extLst>
          </p:cNvPr>
          <p:cNvSpPr/>
          <p:nvPr/>
        </p:nvSpPr>
        <p:spPr>
          <a:xfrm>
            <a:off x="965443" y="2370661"/>
            <a:ext cx="1983074" cy="2381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g0</a:t>
            </a:r>
          </a:p>
          <a:p>
            <a:pPr algn="ctr"/>
            <a:r>
              <a:rPr lang="en-US" sz="2800" dirty="0"/>
              <a:t>g1</a:t>
            </a:r>
          </a:p>
          <a:p>
            <a:pPr algn="ctr"/>
            <a:r>
              <a:rPr lang="en-US" sz="2800" dirty="0"/>
              <a:t>…</a:t>
            </a:r>
          </a:p>
          <a:p>
            <a:pPr algn="ctr"/>
            <a:r>
              <a:rPr lang="en-US" sz="2800" dirty="0"/>
              <a:t>g200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B9F316-A52A-4349-8371-50907CB6BFEE}"/>
              </a:ext>
            </a:extLst>
          </p:cNvPr>
          <p:cNvCxnSpPr>
            <a:cxnSpLocks/>
          </p:cNvCxnSpPr>
          <p:nvPr/>
        </p:nvCxnSpPr>
        <p:spPr>
          <a:xfrm>
            <a:off x="3115484" y="3561384"/>
            <a:ext cx="1011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40594E3-4E56-BB4E-9D87-4F30F9623288}"/>
              </a:ext>
            </a:extLst>
          </p:cNvPr>
          <p:cNvSpPr/>
          <p:nvPr/>
        </p:nvSpPr>
        <p:spPr>
          <a:xfrm>
            <a:off x="4127250" y="2408426"/>
            <a:ext cx="2074820" cy="2241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b0   d0</a:t>
            </a:r>
          </a:p>
          <a:p>
            <a:pPr algn="ctr"/>
            <a:r>
              <a:rPr lang="en-US" sz="2800" dirty="0"/>
              <a:t>b1  d1</a:t>
            </a:r>
          </a:p>
          <a:p>
            <a:pPr algn="ctr"/>
            <a:r>
              <a:rPr lang="en-US" sz="2800" dirty="0"/>
              <a:t>…</a:t>
            </a:r>
          </a:p>
          <a:p>
            <a:pPr algn="ctr"/>
            <a:r>
              <a:rPr lang="en-US" sz="2800" dirty="0"/>
              <a:t>b200 d200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E2C8FB-A01D-704B-8F84-18C7B4ADB4E0}"/>
              </a:ext>
            </a:extLst>
          </p:cNvPr>
          <p:cNvSpPr/>
          <p:nvPr/>
        </p:nvSpPr>
        <p:spPr>
          <a:xfrm>
            <a:off x="8462289" y="2176698"/>
            <a:ext cx="2854166" cy="2241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sb0   sd0</a:t>
            </a:r>
          </a:p>
          <a:p>
            <a:pPr algn="ctr"/>
            <a:r>
              <a:rPr lang="en-US" sz="2800" dirty="0"/>
              <a:t>sb1 s d1</a:t>
            </a:r>
          </a:p>
          <a:p>
            <a:pPr algn="ctr"/>
            <a:r>
              <a:rPr lang="en-US" sz="2800" dirty="0"/>
              <a:t>…</a:t>
            </a:r>
          </a:p>
          <a:p>
            <a:pPr algn="ctr"/>
            <a:r>
              <a:rPr lang="en-US" sz="2800" dirty="0"/>
              <a:t>sb200 sd200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8E4B82-40BC-0646-AD5F-E2E1622F66E2}"/>
              </a:ext>
            </a:extLst>
          </p:cNvPr>
          <p:cNvCxnSpPr>
            <a:cxnSpLocks/>
          </p:cNvCxnSpPr>
          <p:nvPr/>
        </p:nvCxnSpPr>
        <p:spPr>
          <a:xfrm>
            <a:off x="6369037" y="3342980"/>
            <a:ext cx="1988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D09083C-750A-3B4A-BAA4-B5740BA863C6}"/>
              </a:ext>
            </a:extLst>
          </p:cNvPr>
          <p:cNvSpPr txBox="1"/>
          <p:nvPr/>
        </p:nvSpPr>
        <p:spPr>
          <a:xfrm>
            <a:off x="2948517" y="2819760"/>
            <a:ext cx="1361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Galfit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F37771-B705-E443-82EB-78B9B49F9524}"/>
              </a:ext>
            </a:extLst>
          </p:cNvPr>
          <p:cNvSpPr txBox="1"/>
          <p:nvPr/>
        </p:nvSpPr>
        <p:spPr>
          <a:xfrm>
            <a:off x="6359236" y="2697522"/>
            <a:ext cx="1788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Bulge to Disk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Ratio Change</a:t>
            </a:r>
          </a:p>
        </p:txBody>
      </p:sp>
    </p:spTree>
    <p:extLst>
      <p:ext uri="{BB962C8B-B14F-4D97-AF65-F5344CB8AC3E}">
        <p14:creationId xmlns:p14="http://schemas.microsoft.com/office/powerpoint/2010/main" val="1532299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8B4F-957C-434C-A027-549F1D35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PSF Creation Using </a:t>
            </a:r>
            <a:r>
              <a:rPr lang="en-US" dirty="0" err="1"/>
              <a:t>PhoSim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B9F316-A52A-4349-8371-50907CB6BFEE}"/>
              </a:ext>
            </a:extLst>
          </p:cNvPr>
          <p:cNvCxnSpPr>
            <a:cxnSpLocks/>
          </p:cNvCxnSpPr>
          <p:nvPr/>
        </p:nvCxnSpPr>
        <p:spPr>
          <a:xfrm>
            <a:off x="3228109" y="3432128"/>
            <a:ext cx="226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40594E3-4E56-BB4E-9D87-4F30F9623288}"/>
              </a:ext>
            </a:extLst>
          </p:cNvPr>
          <p:cNvSpPr/>
          <p:nvPr/>
        </p:nvSpPr>
        <p:spPr>
          <a:xfrm>
            <a:off x="3643444" y="2218625"/>
            <a:ext cx="1799593" cy="257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PhoSim</a:t>
            </a:r>
            <a:endParaRPr lang="en-US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E2C8FB-A01D-704B-8F84-18C7B4ADB4E0}"/>
              </a:ext>
            </a:extLst>
          </p:cNvPr>
          <p:cNvSpPr/>
          <p:nvPr/>
        </p:nvSpPr>
        <p:spPr>
          <a:xfrm>
            <a:off x="7171189" y="2218626"/>
            <a:ext cx="1511175" cy="2579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psf0</a:t>
            </a:r>
          </a:p>
          <a:p>
            <a:pPr algn="ctr"/>
            <a:r>
              <a:rPr lang="en-US" sz="2400" dirty="0"/>
              <a:t>psf1</a:t>
            </a:r>
          </a:p>
          <a:p>
            <a:pPr algn="ctr"/>
            <a:r>
              <a:rPr lang="en-US" sz="2400" dirty="0"/>
              <a:t>…</a:t>
            </a:r>
          </a:p>
          <a:p>
            <a:pPr algn="ctr"/>
            <a:r>
              <a:rPr lang="en-US" sz="2400" dirty="0"/>
              <a:t>psf20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8E4B82-40BC-0646-AD5F-E2E1622F66E2}"/>
              </a:ext>
            </a:extLst>
          </p:cNvPr>
          <p:cNvCxnSpPr>
            <a:cxnSpLocks/>
          </p:cNvCxnSpPr>
          <p:nvPr/>
        </p:nvCxnSpPr>
        <p:spPr>
          <a:xfrm>
            <a:off x="5179484" y="3414023"/>
            <a:ext cx="1847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D09083C-750A-3B4A-BAA4-B5740BA863C6}"/>
              </a:ext>
            </a:extLst>
          </p:cNvPr>
          <p:cNvSpPr txBox="1"/>
          <p:nvPr/>
        </p:nvSpPr>
        <p:spPr>
          <a:xfrm>
            <a:off x="956898" y="4047397"/>
            <a:ext cx="25774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Instance Catalog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AC9345-0F4D-2D41-B14A-9551D8617FAE}"/>
              </a:ext>
            </a:extLst>
          </p:cNvPr>
          <p:cNvSpPr txBox="1"/>
          <p:nvPr/>
        </p:nvSpPr>
        <p:spPr>
          <a:xfrm>
            <a:off x="956899" y="2497481"/>
            <a:ext cx="249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Background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56ACC5-AC6C-3947-B3E0-242347650280}"/>
              </a:ext>
            </a:extLst>
          </p:cNvPr>
          <p:cNvSpPr txBox="1"/>
          <p:nvPr/>
        </p:nvSpPr>
        <p:spPr>
          <a:xfrm>
            <a:off x="956898" y="3139456"/>
            <a:ext cx="19887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SED</a:t>
            </a:r>
          </a:p>
          <a:p>
            <a:r>
              <a:rPr lang="en-US" sz="2800" dirty="0"/>
              <a:t>(21 files)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EDF6C-DFC2-3D4E-9A48-4551B5C57BD9}"/>
              </a:ext>
            </a:extLst>
          </p:cNvPr>
          <p:cNvSpPr txBox="1"/>
          <p:nvPr/>
        </p:nvSpPr>
        <p:spPr>
          <a:xfrm>
            <a:off x="5573631" y="3020701"/>
            <a:ext cx="1633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 normalized</a:t>
            </a:r>
          </a:p>
          <a:p>
            <a:endParaRPr lang="en-US" dirty="0"/>
          </a:p>
          <a:p>
            <a:r>
              <a:rPr lang="en-US" dirty="0"/>
              <a:t>PSFs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4E339E-C6B8-2140-89D6-80E081C955A8}"/>
              </a:ext>
            </a:extLst>
          </p:cNvPr>
          <p:cNvCxnSpPr>
            <a:cxnSpLocks/>
          </p:cNvCxnSpPr>
          <p:nvPr/>
        </p:nvCxnSpPr>
        <p:spPr>
          <a:xfrm>
            <a:off x="8784155" y="3397266"/>
            <a:ext cx="1011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A9EE38E-C253-BD4F-87C6-42A7C8A4F907}"/>
              </a:ext>
            </a:extLst>
          </p:cNvPr>
          <p:cNvSpPr/>
          <p:nvPr/>
        </p:nvSpPr>
        <p:spPr>
          <a:xfrm>
            <a:off x="9919641" y="2218626"/>
            <a:ext cx="1427018" cy="257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psfb</a:t>
            </a:r>
            <a:endParaRPr lang="en-US" sz="2400" dirty="0"/>
          </a:p>
          <a:p>
            <a:pPr algn="ctr"/>
            <a:r>
              <a:rPr lang="en-US" sz="2400" dirty="0" err="1"/>
              <a:t>psfd</a:t>
            </a:r>
            <a:endParaRPr lang="en-US" sz="2400" dirty="0"/>
          </a:p>
          <a:p>
            <a:pPr algn="ctr"/>
            <a:r>
              <a:rPr lang="en-US" sz="2400" dirty="0" err="1"/>
              <a:t>psfm</a:t>
            </a:r>
            <a:endParaRPr lang="en-US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BAA7C8-B07B-7646-A08D-41783825CC98}"/>
              </a:ext>
            </a:extLst>
          </p:cNvPr>
          <p:cNvCxnSpPr>
            <a:cxnSpLocks/>
          </p:cNvCxnSpPr>
          <p:nvPr/>
        </p:nvCxnSpPr>
        <p:spPr>
          <a:xfrm>
            <a:off x="3228109" y="4332673"/>
            <a:ext cx="226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97347C-4AA0-3E44-93DD-A2042E758959}"/>
              </a:ext>
            </a:extLst>
          </p:cNvPr>
          <p:cNvCxnSpPr>
            <a:cxnSpLocks/>
          </p:cNvCxnSpPr>
          <p:nvPr/>
        </p:nvCxnSpPr>
        <p:spPr>
          <a:xfrm>
            <a:off x="3228109" y="2808673"/>
            <a:ext cx="226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210213F-0B1B-B941-B8B1-77A36F3677A8}"/>
              </a:ext>
            </a:extLst>
          </p:cNvPr>
          <p:cNvSpPr txBox="1"/>
          <p:nvPr/>
        </p:nvSpPr>
        <p:spPr>
          <a:xfrm>
            <a:off x="8784155" y="2970178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PSFs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793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2FD71-C002-0647-AA78-834D50799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 for Rescaling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69347F-D131-5842-A7C2-32B8A8609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4525" y="2052638"/>
            <a:ext cx="5373887" cy="3997325"/>
          </a:xfrm>
        </p:spPr>
      </p:pic>
    </p:spTree>
    <p:extLst>
      <p:ext uri="{BB962C8B-B14F-4D97-AF65-F5344CB8AC3E}">
        <p14:creationId xmlns:p14="http://schemas.microsoft.com/office/powerpoint/2010/main" val="251673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A5220-3DC5-A846-A373-C4EF0B2C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28" y="482936"/>
            <a:ext cx="10372672" cy="1077229"/>
          </a:xfrm>
        </p:spPr>
        <p:txBody>
          <a:bodyPr>
            <a:normAutofit/>
          </a:bodyPr>
          <a:lstStyle/>
          <a:p>
            <a:r>
              <a:rPr lang="en-US" dirty="0"/>
              <a:t>Creating PSF For Bugle, Disk, and Monochromatic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13EB1-8C27-024F-A647-28CA1BC05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636" y="1021550"/>
            <a:ext cx="7077484" cy="547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4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B290-1413-5D49-A331-E801B21A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Simulating LSST Images using </a:t>
            </a:r>
            <a:r>
              <a:rPr lang="en-US" dirty="0" err="1"/>
              <a:t>Jedisim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925263B-799C-C249-AA2A-B7358F6D1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https://github.com/bhishanpdl/jedisim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E14638-DEDC-2E44-AD37-C6CD0C370619}"/>
              </a:ext>
            </a:extLst>
          </p:cNvPr>
          <p:cNvSpPr txBox="1"/>
          <p:nvPr/>
        </p:nvSpPr>
        <p:spPr>
          <a:xfrm>
            <a:off x="1863845" y="2600960"/>
            <a:ext cx="879125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by Daniel Parker and Dr. Ian Dell Antonio of Brown University (2013).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Adapted, Modified, and Maintained by Bhishan with help of Dr. Clowe from 2014.</a:t>
            </a:r>
            <a:r>
              <a:rPr lang="en-US" baseline="30000" dirty="0"/>
              <a:t>1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Takes the HST or CANDELS or Other Surveys Images as input and gives LSST</a:t>
            </a:r>
          </a:p>
          <a:p>
            <a:r>
              <a:rPr lang="en-US" dirty="0"/>
              <a:t>    simulated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Jedisim</a:t>
            </a:r>
            <a:r>
              <a:rPr lang="en-US" dirty="0"/>
              <a:t> takes in three inputs:</a:t>
            </a:r>
          </a:p>
          <a:p>
            <a:r>
              <a:rPr lang="en-US" dirty="0"/>
              <a:t>        * Input galaxies (scaled bulge or scaled disk or </a:t>
            </a:r>
            <a:r>
              <a:rPr lang="en-US" dirty="0" err="1"/>
              <a:t>scaled_bulge_disk</a:t>
            </a:r>
            <a:r>
              <a:rPr lang="en-US" dirty="0"/>
              <a:t>).</a:t>
            </a:r>
          </a:p>
          <a:p>
            <a:r>
              <a:rPr lang="en-US" dirty="0"/>
              <a:t>        * PSF (</a:t>
            </a:r>
            <a:r>
              <a:rPr lang="en-US" dirty="0" err="1"/>
              <a:t>psfb</a:t>
            </a:r>
            <a:r>
              <a:rPr lang="en-US" dirty="0"/>
              <a:t> or </a:t>
            </a:r>
            <a:r>
              <a:rPr lang="en-US" dirty="0" err="1"/>
              <a:t>psfd</a:t>
            </a:r>
            <a:r>
              <a:rPr lang="en-US" dirty="0"/>
              <a:t> or </a:t>
            </a:r>
            <a:r>
              <a:rPr lang="en-US" dirty="0" err="1"/>
              <a:t>psfm</a:t>
            </a:r>
            <a:r>
              <a:rPr lang="en-US" dirty="0"/>
              <a:t>)</a:t>
            </a:r>
          </a:p>
          <a:p>
            <a:r>
              <a:rPr lang="en-US" dirty="0"/>
              <a:t>        * Physics configuration file (</a:t>
            </a:r>
            <a:r>
              <a:rPr lang="en-US" dirty="0" err="1"/>
              <a:t>configb</a:t>
            </a:r>
            <a:r>
              <a:rPr lang="en-US" dirty="0"/>
              <a:t> or </a:t>
            </a:r>
            <a:r>
              <a:rPr lang="en-US" dirty="0" err="1"/>
              <a:t>configd</a:t>
            </a:r>
            <a:r>
              <a:rPr lang="en-US" dirty="0"/>
              <a:t> or </a:t>
            </a:r>
            <a:r>
              <a:rPr lang="en-US" dirty="0" err="1"/>
              <a:t>configm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Jedisim</a:t>
            </a:r>
            <a:r>
              <a:rPr lang="en-US" dirty="0"/>
              <a:t> gives out  following outputs:</a:t>
            </a:r>
          </a:p>
          <a:p>
            <a:r>
              <a:rPr lang="en-US" dirty="0"/>
              <a:t>        * Chromatic Image (</a:t>
            </a:r>
            <a:r>
              <a:rPr lang="en-US" dirty="0" err="1"/>
              <a:t>lsst</a:t>
            </a:r>
            <a:r>
              <a:rPr lang="en-US" dirty="0"/>
              <a:t>)</a:t>
            </a:r>
          </a:p>
          <a:p>
            <a:r>
              <a:rPr lang="en-US" dirty="0"/>
              <a:t>        * Monochromatic Image (</a:t>
            </a:r>
            <a:r>
              <a:rPr lang="en-US" dirty="0" err="1"/>
              <a:t>lsst_mono</a:t>
            </a:r>
            <a:r>
              <a:rPr lang="en-US" dirty="0"/>
              <a:t>).</a:t>
            </a:r>
          </a:p>
          <a:p>
            <a:r>
              <a:rPr lang="en-US" dirty="0"/>
              <a:t>        * 90 degree rotated version of chromatic and monochromatic images.</a:t>
            </a:r>
          </a:p>
        </p:txBody>
      </p:sp>
    </p:spTree>
    <p:extLst>
      <p:ext uri="{BB962C8B-B14F-4D97-AF65-F5344CB8AC3E}">
        <p14:creationId xmlns:p14="http://schemas.microsoft.com/office/powerpoint/2010/main" val="2317389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0C6F-D27F-9C4C-82DE-BD9FBABC0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818" y="0"/>
            <a:ext cx="7958331" cy="634664"/>
          </a:xfrm>
        </p:spPr>
        <p:txBody>
          <a:bodyPr>
            <a:normAutofit/>
          </a:bodyPr>
          <a:lstStyle/>
          <a:p>
            <a:r>
              <a:rPr lang="en-US" dirty="0"/>
              <a:t>HST and LSST Images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5BCC6B-6F6B-F540-B30D-F81F6690C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55700"/>
            <a:ext cx="5173177" cy="5702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7C025F-D84B-3A4B-B147-D7859A5BB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430" y="1155700"/>
            <a:ext cx="57277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30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2829BDD-4404-6D41-BDE8-365D8A6BCB2B}"/>
              </a:ext>
            </a:extLst>
          </p:cNvPr>
          <p:cNvSpPr/>
          <p:nvPr/>
        </p:nvSpPr>
        <p:spPr>
          <a:xfrm>
            <a:off x="6747032" y="2459750"/>
            <a:ext cx="1983179" cy="41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Chromatic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1CCDB3C-83C4-F345-9B11-EE79C339DC03}"/>
              </a:ext>
            </a:extLst>
          </p:cNvPr>
          <p:cNvSpPr/>
          <p:nvPr/>
        </p:nvSpPr>
        <p:spPr>
          <a:xfrm>
            <a:off x="1248789" y="1877032"/>
            <a:ext cx="1983179" cy="41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Scaled Bulge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9DD21F5-B4C1-2043-9A4A-0DA0758AC722}"/>
              </a:ext>
            </a:extLst>
          </p:cNvPr>
          <p:cNvSpPr/>
          <p:nvPr/>
        </p:nvSpPr>
        <p:spPr>
          <a:xfrm>
            <a:off x="1248789" y="2670994"/>
            <a:ext cx="1983179" cy="41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Scaled Disk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55B370E-2230-1945-ABED-D8762980083D}"/>
              </a:ext>
            </a:extLst>
          </p:cNvPr>
          <p:cNvSpPr/>
          <p:nvPr/>
        </p:nvSpPr>
        <p:spPr>
          <a:xfrm>
            <a:off x="4104637" y="1815042"/>
            <a:ext cx="1983179" cy="34681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Jedisim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82BAF3D-F52F-CF4B-B62C-D5BA89CC7232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231968" y="2084850"/>
            <a:ext cx="872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E878F40-995B-1141-B186-D5EBA870158F}"/>
              </a:ext>
            </a:extLst>
          </p:cNvPr>
          <p:cNvCxnSpPr>
            <a:cxnSpLocks/>
          </p:cNvCxnSpPr>
          <p:nvPr/>
        </p:nvCxnSpPr>
        <p:spPr>
          <a:xfrm>
            <a:off x="3231968" y="2910220"/>
            <a:ext cx="872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60DE5A3-E8B6-6641-908E-6FC61A4D3EFF}"/>
              </a:ext>
            </a:extLst>
          </p:cNvPr>
          <p:cNvSpPr/>
          <p:nvPr/>
        </p:nvSpPr>
        <p:spPr>
          <a:xfrm>
            <a:off x="1284186" y="3588941"/>
            <a:ext cx="1983179" cy="3431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PSF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BD25FFEE-483B-6C40-9E3B-3F5821A3AB7A}"/>
              </a:ext>
            </a:extLst>
          </p:cNvPr>
          <p:cNvSpPr/>
          <p:nvPr/>
        </p:nvSpPr>
        <p:spPr>
          <a:xfrm>
            <a:off x="1317896" y="4479666"/>
            <a:ext cx="1949469" cy="376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File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D48C847E-CE3C-B142-A085-05E3FBB73CD0}"/>
              </a:ext>
            </a:extLst>
          </p:cNvPr>
          <p:cNvSpPr/>
          <p:nvPr/>
        </p:nvSpPr>
        <p:spPr>
          <a:xfrm>
            <a:off x="6747032" y="3846375"/>
            <a:ext cx="1983179" cy="41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Monochromatic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457D8D0-CC4F-7641-AFA9-4682E6B6A4D3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6087816" y="2667568"/>
            <a:ext cx="659216" cy="3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DE3D8D0-2A2E-FA4F-A404-3BCDE6308418}"/>
              </a:ext>
            </a:extLst>
          </p:cNvPr>
          <p:cNvCxnSpPr>
            <a:cxnSpLocks/>
          </p:cNvCxnSpPr>
          <p:nvPr/>
        </p:nvCxnSpPr>
        <p:spPr>
          <a:xfrm>
            <a:off x="6087816" y="4054193"/>
            <a:ext cx="659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9511C4-F45B-0F46-BFA4-175E7DC3A908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3267365" y="3750126"/>
            <a:ext cx="837272" cy="10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AB57871-49E3-DA44-B91D-F9D4061B4FA6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267365" y="4668073"/>
            <a:ext cx="837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90FE21B-512B-984F-A998-49CFF9DA525E}"/>
              </a:ext>
            </a:extLst>
          </p:cNvPr>
          <p:cNvSpPr txBox="1"/>
          <p:nvPr/>
        </p:nvSpPr>
        <p:spPr>
          <a:xfrm>
            <a:off x="2579389" y="667795"/>
            <a:ext cx="507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Jedisim</a:t>
            </a:r>
            <a:r>
              <a:rPr lang="en-US" sz="2800" dirty="0"/>
              <a:t> Schematic Diagram</a:t>
            </a:r>
          </a:p>
        </p:txBody>
      </p:sp>
    </p:spTree>
    <p:extLst>
      <p:ext uri="{BB962C8B-B14F-4D97-AF65-F5344CB8AC3E}">
        <p14:creationId xmlns:p14="http://schemas.microsoft.com/office/powerpoint/2010/main" val="277296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14B15-4C83-364A-816D-624046F5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Catalog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1ABB4-1EFC-C841-811E-0739FF7D2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Galaxy Parameters</a:t>
            </a:r>
          </a:p>
          <a:p>
            <a:pPr lvl="1"/>
            <a:r>
              <a:rPr lang="en-US" dirty="0"/>
              <a:t>Magnitude (Power law, 22 &lt; M &lt; 28)</a:t>
            </a:r>
          </a:p>
          <a:p>
            <a:pPr lvl="1"/>
            <a:r>
              <a:rPr lang="en-US" dirty="0"/>
              <a:t>Radius  (r50 radius binned by integer magnitude)</a:t>
            </a:r>
          </a:p>
          <a:p>
            <a:pPr lvl="1"/>
            <a:r>
              <a:rPr lang="en-US" dirty="0"/>
              <a:t>Redshift (Constant, also can be changed)</a:t>
            </a:r>
          </a:p>
          <a:p>
            <a:pPr lvl="1"/>
            <a:r>
              <a:rPr lang="en-US" dirty="0"/>
              <a:t>Position (601 * 601 pixels)</a:t>
            </a:r>
          </a:p>
          <a:p>
            <a:pPr lvl="1"/>
            <a:r>
              <a:rPr lang="en-US" dirty="0"/>
              <a:t>Angle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80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0FBAB-91D6-FF4A-9337-6F1811B3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386" y="665816"/>
            <a:ext cx="8706432" cy="1077229"/>
          </a:xfrm>
        </p:spPr>
        <p:txBody>
          <a:bodyPr>
            <a:normAutofit/>
          </a:bodyPr>
          <a:lstStyle/>
          <a:p>
            <a:r>
              <a:rPr lang="en-US" dirty="0"/>
              <a:t>Create Galaxy Stamps Using </a:t>
            </a:r>
            <a:r>
              <a:rPr lang="en-US" dirty="0" err="1"/>
              <a:t>Jeditransform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7222B-24FE-A24C-8663-566BDFAAF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201 HST ACS UDF F814W Galaxy cutouts.</a:t>
            </a:r>
          </a:p>
          <a:p>
            <a:r>
              <a:rPr lang="en-US" dirty="0"/>
              <a:t>The script “</a:t>
            </a:r>
            <a:r>
              <a:rPr lang="en-US" dirty="0" err="1"/>
              <a:t>Jeditransform.c</a:t>
            </a:r>
            <a:r>
              <a:rPr lang="en-US" dirty="0"/>
              <a:t>” will create more images from these.</a:t>
            </a:r>
          </a:p>
          <a:p>
            <a:r>
              <a:rPr lang="en-US" dirty="0" err="1"/>
              <a:t>Jeditransform</a:t>
            </a:r>
            <a:r>
              <a:rPr lang="en-US" dirty="0"/>
              <a:t> reads Position,  Angle,  Magnitude, Redshift, and Radius from the catalog file and create more stamps.</a:t>
            </a:r>
          </a:p>
          <a:p>
            <a:r>
              <a:rPr lang="en-US" dirty="0"/>
              <a:t>Here we generate 20,000 HST galaxy stamps.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22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A2140-B6B6-7145-B32F-B3D71C72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64B7A-6F6D-B346-A35B-427CCC159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Schematic Diagram of Project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Galaxy Fitting</a:t>
            </a:r>
          </a:p>
          <a:p>
            <a:r>
              <a:rPr lang="en-US" dirty="0"/>
              <a:t>PSF Creation</a:t>
            </a:r>
          </a:p>
          <a:p>
            <a:r>
              <a:rPr lang="en-US" dirty="0"/>
              <a:t>Galaxy Simulation using </a:t>
            </a:r>
            <a:r>
              <a:rPr lang="en-US" b="1" dirty="0" err="1"/>
              <a:t>Jedisim</a:t>
            </a:r>
            <a:endParaRPr lang="en-US" b="1" dirty="0"/>
          </a:p>
          <a:p>
            <a:r>
              <a:rPr lang="en-US" dirty="0"/>
              <a:t>Shear Analysis</a:t>
            </a:r>
          </a:p>
          <a:p>
            <a:r>
              <a:rPr lang="en-US" dirty="0"/>
              <a:t>Mass Estimation</a:t>
            </a:r>
          </a:p>
          <a:p>
            <a:r>
              <a:rPr lang="en-US" dirty="0"/>
              <a:t>Timeline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256355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0FBAB-91D6-FF4A-9337-6F1811B3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386" y="665816"/>
            <a:ext cx="8706432" cy="1077229"/>
          </a:xfrm>
        </p:spPr>
        <p:txBody>
          <a:bodyPr>
            <a:normAutofit/>
          </a:bodyPr>
          <a:lstStyle/>
          <a:p>
            <a:r>
              <a:rPr lang="en-US" dirty="0"/>
              <a:t>Distort the Stamps Using Gravitational Lens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37222B-24FE-A24C-8663-566BDFAAF9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Program: </a:t>
                </a:r>
                <a:r>
                  <a:rPr lang="en-US" dirty="0" err="1"/>
                  <a:t>Jedidistort</a:t>
                </a:r>
                <a:endParaRPr lang="en-US" dirty="0"/>
              </a:p>
              <a:p>
                <a:pPr lvl="1"/>
                <a:r>
                  <a:rPr lang="en-US" dirty="0" err="1"/>
                  <a:t>lens.txt</a:t>
                </a:r>
                <a:endParaRPr lang="en-US" dirty="0"/>
              </a:p>
              <a:p>
                <a:pPr lvl="1"/>
                <a:r>
                  <a:rPr lang="en-US" dirty="0"/>
                  <a:t>create lensed images</a:t>
                </a:r>
              </a:p>
              <a:p>
                <a:r>
                  <a:rPr lang="en-US" dirty="0"/>
                  <a:t>Mass Profiles</a:t>
                </a:r>
              </a:p>
              <a:p>
                <a:pPr lvl="1"/>
                <a:r>
                  <a:rPr lang="en-US" dirty="0"/>
                  <a:t>Navarro-</a:t>
                </a:r>
                <a:r>
                  <a:rPr lang="en-US" dirty="0" err="1"/>
                  <a:t>Frenk</a:t>
                </a:r>
                <a:r>
                  <a:rPr lang="en-US" dirty="0"/>
                  <a:t>-White (NFW) </a:t>
                </a:r>
              </a:p>
              <a:p>
                <a:pPr lvl="1"/>
                <a:r>
                  <a:rPr lang="en-US" dirty="0"/>
                  <a:t>Singular Isothermal Sphere (SIS)</a:t>
                </a:r>
              </a:p>
              <a:p>
                <a:r>
                  <a:rPr lang="en-US" dirty="0"/>
                  <a:t>Singular Isothermal Sphere</a:t>
                </a:r>
              </a:p>
              <a:p>
                <a:pPr lvl="1"/>
                <a:r>
                  <a:rPr lang="el-GR" dirty="0"/>
                  <a:t>ρ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l-GR" dirty="0"/>
                  <a:t>ρ</a:t>
                </a:r>
                <a:r>
                  <a:rPr lang="en-US" dirty="0"/>
                  <a:t> is </a:t>
                </a:r>
                <a:r>
                  <a:rPr lang="en-US"/>
                  <a:t>mass density</a:t>
                </a:r>
                <a:endParaRPr lang="en-US" dirty="0"/>
              </a:p>
              <a:p>
                <a:pPr lvl="1"/>
                <a:r>
                  <a:rPr lang="el-GR" dirty="0"/>
                  <a:t>σ</a:t>
                </a:r>
                <a:r>
                  <a:rPr lang="en-US" dirty="0"/>
                  <a:t> is dispersion velocity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37222B-24FE-A24C-8663-566BDFAAF9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" b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8654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6E27-3CFF-3341-BBC3-EAE05FDB6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350" y="0"/>
            <a:ext cx="7958331" cy="6797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Transform and Distort Image</a:t>
            </a:r>
            <a:br>
              <a:rPr lang="en-US" dirty="0"/>
            </a:b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AF8AE6D-2FB4-7F4E-8A8A-35844B140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73" y="2942956"/>
            <a:ext cx="1640667" cy="124158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7FD2A62-7932-1F4C-A83F-197A4396C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016" y="679781"/>
            <a:ext cx="1692499" cy="189893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7816639-671F-E44B-BE36-1A3A9AE01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016" y="2883906"/>
            <a:ext cx="1692498" cy="150505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DBCA1A9-45D0-1841-9375-FA54A4A7F3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1579" y="4694157"/>
            <a:ext cx="1731935" cy="179451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DA78F64-B09B-8449-8195-23DCEA1B64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0530" y="679779"/>
            <a:ext cx="1863079" cy="189893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EE02D5B-F2E2-3149-9913-83D410CAD4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0529" y="2888711"/>
            <a:ext cx="1863079" cy="135007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21A4CAA-90D1-664B-A39A-885DB3941C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70528" y="4661027"/>
            <a:ext cx="1863079" cy="1827642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02F33E7-0B94-3845-BEBB-8FB2D8296108}"/>
              </a:ext>
            </a:extLst>
          </p:cNvPr>
          <p:cNvCxnSpPr>
            <a:cxnSpLocks/>
          </p:cNvCxnSpPr>
          <p:nvPr/>
        </p:nvCxnSpPr>
        <p:spPr>
          <a:xfrm>
            <a:off x="2687340" y="3563749"/>
            <a:ext cx="1636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F9E91A6-6757-C049-A69C-771B40A7B515}"/>
              </a:ext>
            </a:extLst>
          </p:cNvPr>
          <p:cNvCxnSpPr>
            <a:cxnSpLocks/>
          </p:cNvCxnSpPr>
          <p:nvPr/>
        </p:nvCxnSpPr>
        <p:spPr>
          <a:xfrm>
            <a:off x="6326859" y="3498312"/>
            <a:ext cx="2507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055410C-BFE9-F54C-9EDF-461905148DCE}"/>
              </a:ext>
            </a:extLst>
          </p:cNvPr>
          <p:cNvSpPr txBox="1"/>
          <p:nvPr/>
        </p:nvSpPr>
        <p:spPr>
          <a:xfrm>
            <a:off x="2822017" y="2991218"/>
            <a:ext cx="122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672E23-5FB4-EF45-A8C0-DE3304269101}"/>
              </a:ext>
            </a:extLst>
          </p:cNvPr>
          <p:cNvSpPr txBox="1"/>
          <p:nvPr/>
        </p:nvSpPr>
        <p:spPr>
          <a:xfrm>
            <a:off x="6664869" y="296828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Distort (Lens)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8DAA7DD-5526-D34C-B65C-BD13C140790E}"/>
              </a:ext>
            </a:extLst>
          </p:cNvPr>
          <p:cNvSpPr txBox="1"/>
          <p:nvPr/>
        </p:nvSpPr>
        <p:spPr>
          <a:xfrm>
            <a:off x="1348353" y="4388965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bulge0.fits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D8D23D3-2750-444A-A9AA-386FBB513833}"/>
              </a:ext>
            </a:extLst>
          </p:cNvPr>
          <p:cNvSpPr txBox="1"/>
          <p:nvPr/>
        </p:nvSpPr>
        <p:spPr>
          <a:xfrm>
            <a:off x="4235544" y="2514574"/>
            <a:ext cx="2270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transformed_118.fits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83D398-3915-5142-9A77-9C9CAC8746A6}"/>
              </a:ext>
            </a:extLst>
          </p:cNvPr>
          <p:cNvSpPr txBox="1"/>
          <p:nvPr/>
        </p:nvSpPr>
        <p:spPr>
          <a:xfrm>
            <a:off x="4202203" y="4309099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transformed_360.fits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69474D-A20F-DE49-86C9-EF1EB4290899}"/>
              </a:ext>
            </a:extLst>
          </p:cNvPr>
          <p:cNvSpPr txBox="1"/>
          <p:nvPr/>
        </p:nvSpPr>
        <p:spPr>
          <a:xfrm>
            <a:off x="4202203" y="6488668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transformed_765.fits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65D788-49E7-DA4F-A10C-1154BB9985D6}"/>
              </a:ext>
            </a:extLst>
          </p:cNvPr>
          <p:cNvSpPr txBox="1"/>
          <p:nvPr/>
        </p:nvSpPr>
        <p:spPr>
          <a:xfrm>
            <a:off x="8834034" y="6488668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distorted_765.fits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11000F-A73E-9A46-98CB-7FA69AA6AC43}"/>
              </a:ext>
            </a:extLst>
          </p:cNvPr>
          <p:cNvSpPr txBox="1"/>
          <p:nvPr/>
        </p:nvSpPr>
        <p:spPr>
          <a:xfrm>
            <a:off x="8896319" y="4309099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distorted_360.fits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82CA18-DEB2-1445-9178-2545DA77A99E}"/>
              </a:ext>
            </a:extLst>
          </p:cNvPr>
          <p:cNvSpPr txBox="1"/>
          <p:nvPr/>
        </p:nvSpPr>
        <p:spPr>
          <a:xfrm>
            <a:off x="8911817" y="2528081"/>
            <a:ext cx="192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distorted_118.fits</a:t>
            </a:r>
          </a:p>
        </p:txBody>
      </p:sp>
    </p:spTree>
    <p:extLst>
      <p:ext uri="{BB962C8B-B14F-4D97-AF65-F5344CB8AC3E}">
        <p14:creationId xmlns:p14="http://schemas.microsoft.com/office/powerpoint/2010/main" val="1727846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B0A36-C73D-5A4E-AE89-ABEC2A6D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1273" y="808056"/>
            <a:ext cx="5928866" cy="10772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Convolve HST Field with PSF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1CDF9DC-6153-8C40-87B8-609F2AF8D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148" y="3338945"/>
            <a:ext cx="3201320" cy="3402101"/>
          </a:xfrm>
        </p:spPr>
      </p:pic>
      <p:sp>
        <p:nvSpPr>
          <p:cNvPr id="10" name="Cross 9">
            <a:extLst>
              <a:ext uri="{FF2B5EF4-FFF2-40B4-BE49-F238E27FC236}">
                <a16:creationId xmlns:a16="http://schemas.microsoft.com/office/drawing/2014/main" id="{2B4B7F8B-5FDC-9641-8995-7DC5D308C6A3}"/>
              </a:ext>
            </a:extLst>
          </p:cNvPr>
          <p:cNvSpPr/>
          <p:nvPr/>
        </p:nvSpPr>
        <p:spPr>
          <a:xfrm>
            <a:off x="2239567" y="2827718"/>
            <a:ext cx="319109" cy="352045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7675B8-64EB-D743-B7F7-D472D9E18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48" y="0"/>
            <a:ext cx="3477544" cy="2668536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35BD951B-CE3D-E84B-9F4D-1C928F1362F4}"/>
              </a:ext>
            </a:extLst>
          </p:cNvPr>
          <p:cNvSpPr/>
          <p:nvPr/>
        </p:nvSpPr>
        <p:spPr>
          <a:xfrm>
            <a:off x="4397081" y="2827718"/>
            <a:ext cx="2474427" cy="399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790214D-7496-D74C-9962-D4BAAECDC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3349" y="1496291"/>
            <a:ext cx="3419371" cy="432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95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BB92-77F0-6E47-B2B9-A6746C53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873" y="653073"/>
            <a:ext cx="8856938" cy="10772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Create Monochromatic and Chromatic Image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6D6C50-68AF-7844-860F-BECCE06A4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611" y="1730302"/>
            <a:ext cx="4114401" cy="39973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90718B-B489-1A46-88EA-E1BEFFFAAD6B}"/>
              </a:ext>
            </a:extLst>
          </p:cNvPr>
          <p:cNvSpPr txBox="1"/>
          <p:nvPr/>
        </p:nvSpPr>
        <p:spPr>
          <a:xfrm>
            <a:off x="1483611" y="6013343"/>
            <a:ext cx="3681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lsst.fits</a:t>
            </a:r>
            <a:r>
              <a:rPr lang="en-US" dirty="0"/>
              <a:t> (from 20,000 HST Images)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E6DDE4-D2A3-9241-BC00-4CCB11820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274" y="1730302"/>
            <a:ext cx="4024602" cy="39973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8A3217-328B-4640-A666-E88E4A581BA6}"/>
              </a:ext>
            </a:extLst>
          </p:cNvPr>
          <p:cNvSpPr txBox="1"/>
          <p:nvPr/>
        </p:nvSpPr>
        <p:spPr>
          <a:xfrm>
            <a:off x="6137274" y="6013343"/>
            <a:ext cx="4386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lsst_mono.fits</a:t>
            </a:r>
            <a:r>
              <a:rPr lang="en-US" dirty="0"/>
              <a:t> (from 20,000 HST Images)</a:t>
            </a:r>
          </a:p>
        </p:txBody>
      </p:sp>
    </p:spTree>
    <p:extLst>
      <p:ext uri="{BB962C8B-B14F-4D97-AF65-F5344CB8AC3E}">
        <p14:creationId xmlns:p14="http://schemas.microsoft.com/office/powerpoint/2010/main" val="3782903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F353-2054-B84F-8D96-96A12A60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989" y="274675"/>
            <a:ext cx="9886885" cy="1077229"/>
          </a:xfrm>
        </p:spPr>
        <p:txBody>
          <a:bodyPr>
            <a:normAutofit/>
          </a:bodyPr>
          <a:lstStyle/>
          <a:p>
            <a:r>
              <a:rPr lang="en-US" dirty="0"/>
              <a:t>Shear Analysis on LSST Simulated Images (z=0.7)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DAF7F9-5CDB-754B-93AB-57DF4256E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5193" y="1351904"/>
            <a:ext cx="4600316" cy="48919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6FEF47-D149-3B47-8249-A3DE30A95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1904"/>
            <a:ext cx="6235193" cy="489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0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3B91D-1B27-1D43-A01F-4E86C48C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 Estimation Using </a:t>
            </a:r>
            <a:r>
              <a:rPr lang="en-US" dirty="0" err="1"/>
              <a:t>DMstack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A7C38-29C1-F441-B91C-C51EBDA41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DMstack</a:t>
            </a:r>
            <a:r>
              <a:rPr lang="en-US" dirty="0"/>
              <a:t> is LSST Data Management Pipeline</a:t>
            </a:r>
          </a:p>
          <a:p>
            <a:pPr lvl="1"/>
            <a:r>
              <a:rPr lang="en-US" dirty="0"/>
              <a:t>obs_file</a:t>
            </a:r>
            <a:r>
              <a:rPr lang="en-US" baseline="30000" dirty="0"/>
              <a:t>1</a:t>
            </a:r>
          </a:p>
          <a:p>
            <a:pPr lvl="2"/>
            <a:r>
              <a:rPr lang="en-US" dirty="0"/>
              <a:t>ingest images</a:t>
            </a:r>
          </a:p>
          <a:p>
            <a:pPr lvl="2"/>
            <a:r>
              <a:rPr lang="en-US" dirty="0"/>
              <a:t>Process CCD</a:t>
            </a:r>
          </a:p>
          <a:p>
            <a:pPr lvl="2"/>
            <a:r>
              <a:rPr lang="en-US" dirty="0"/>
              <a:t>Gives fits table with KSB parameters</a:t>
            </a:r>
          </a:p>
          <a:p>
            <a:pPr lvl="1"/>
            <a:r>
              <a:rPr lang="en-US" dirty="0"/>
              <a:t>Clusters</a:t>
            </a:r>
            <a:r>
              <a:rPr lang="en-US" baseline="30000" dirty="0"/>
              <a:t>2</a:t>
            </a:r>
          </a:p>
          <a:p>
            <a:pPr lvl="2"/>
            <a:r>
              <a:rPr lang="en-US" dirty="0"/>
              <a:t>Reads fits table in hdf5 format</a:t>
            </a:r>
          </a:p>
          <a:p>
            <a:pPr lvl="2"/>
            <a:r>
              <a:rPr lang="en-US" dirty="0"/>
              <a:t>Add photo-z to hdf5 file</a:t>
            </a:r>
          </a:p>
          <a:p>
            <a:pPr lvl="2"/>
            <a:r>
              <a:rPr lang="en-US" dirty="0"/>
              <a:t>Estimate mass using </a:t>
            </a:r>
            <a:r>
              <a:rPr lang="en-US" dirty="0" err="1"/>
              <a:t>cluster_mass</a:t>
            </a:r>
            <a:r>
              <a:rPr lang="en-US" dirty="0"/>
              <a:t> script</a:t>
            </a:r>
            <a:endParaRPr lang="en-US" baseline="30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366C46-A9AA-5049-A40C-89EB41447164}"/>
              </a:ext>
            </a:extLst>
          </p:cNvPr>
          <p:cNvSpPr txBox="1"/>
          <p:nvPr/>
        </p:nvSpPr>
        <p:spPr>
          <a:xfrm>
            <a:off x="2120900" y="6049944"/>
            <a:ext cx="8725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bhishanpdl</a:t>
            </a:r>
            <a:r>
              <a:rPr lang="en-US" dirty="0"/>
              <a:t>/</a:t>
            </a:r>
            <a:r>
              <a:rPr lang="en-US" dirty="0" err="1"/>
              <a:t>DMstack_obsfile_Clusters</a:t>
            </a:r>
            <a:endParaRPr lang="en-US" dirty="0"/>
          </a:p>
          <a:p>
            <a:r>
              <a:rPr lang="en-US" dirty="0"/>
              <a:t>2.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bhishanpdl</a:t>
            </a:r>
            <a:r>
              <a:rPr lang="en-US" dirty="0"/>
              <a:t>/</a:t>
            </a:r>
            <a:r>
              <a:rPr lang="en-US" dirty="0" err="1"/>
              <a:t>DMstack_obsfile_Clusters</a:t>
            </a:r>
            <a:r>
              <a:rPr lang="en-US" dirty="0"/>
              <a:t>/tree/master/</a:t>
            </a:r>
            <a:r>
              <a:rPr lang="en-US" dirty="0" err="1"/>
              <a:t>run_clusters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04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75BB-FBCD-4647-B83A-AA238A0D9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Timeline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CCA6FA-F15F-CB44-A2A0-8FA43AA6A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363" y="2828854"/>
            <a:ext cx="7796212" cy="2444892"/>
          </a:xfrm>
        </p:spPr>
      </p:pic>
    </p:spTree>
    <p:extLst>
      <p:ext uri="{BB962C8B-B14F-4D97-AF65-F5344CB8AC3E}">
        <p14:creationId xmlns:p14="http://schemas.microsoft.com/office/powerpoint/2010/main" val="3650259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D32C3-6B38-7844-9144-CD159AD43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748" y="203622"/>
            <a:ext cx="7958331" cy="1077229"/>
          </a:xfrm>
        </p:spPr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4D80D4-464A-DD49-8183-C7A6978D5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824" y="1110370"/>
            <a:ext cx="6656178" cy="5619307"/>
          </a:xfrm>
        </p:spPr>
      </p:pic>
    </p:spTree>
    <p:extLst>
      <p:ext uri="{BB962C8B-B14F-4D97-AF65-F5344CB8AC3E}">
        <p14:creationId xmlns:p14="http://schemas.microsoft.com/office/powerpoint/2010/main" val="165316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F600C4-CBFA-DF43-8FED-90357E0D1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50" y="692150"/>
            <a:ext cx="5727700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8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D6DD1-C6E9-B14F-9EB4-D57716EE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Parts of a Galaxy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D62B6949-9A20-8E4B-81E4-02E3EA9C7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9005" y="1534542"/>
            <a:ext cx="6503934" cy="39973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92EB3-443E-6941-A99A-D01E2416EFAF}"/>
              </a:ext>
            </a:extLst>
          </p:cNvPr>
          <p:cNvSpPr txBox="1"/>
          <p:nvPr/>
        </p:nvSpPr>
        <p:spPr>
          <a:xfrm>
            <a:off x="5216237" y="6179128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(Source: </a:t>
            </a:r>
            <a:r>
              <a:rPr lang="en-US" dirty="0" err="1"/>
              <a:t>SolStation.com</a:t>
            </a:r>
            <a:r>
              <a:rPr lang="en-US" dirty="0"/>
              <a:t>)</a:t>
            </a: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1DFA4835-0D71-A144-B8B1-401C007AEF95}"/>
              </a:ext>
            </a:extLst>
          </p:cNvPr>
          <p:cNvSpPr/>
          <p:nvPr/>
        </p:nvSpPr>
        <p:spPr>
          <a:xfrm rot="15198282">
            <a:off x="3439110" y="3570757"/>
            <a:ext cx="165258" cy="1359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94AF4A-EB5E-CF47-8949-8E9F7A594A80}"/>
              </a:ext>
            </a:extLst>
          </p:cNvPr>
          <p:cNvSpPr txBox="1"/>
          <p:nvPr/>
        </p:nvSpPr>
        <p:spPr>
          <a:xfrm>
            <a:off x="1158625" y="4474557"/>
            <a:ext cx="204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Dark Matter Halo</a:t>
            </a:r>
          </a:p>
        </p:txBody>
      </p:sp>
    </p:spTree>
    <p:extLst>
      <p:ext uri="{BB962C8B-B14F-4D97-AF65-F5344CB8AC3E}">
        <p14:creationId xmlns:p14="http://schemas.microsoft.com/office/powerpoint/2010/main" val="2409428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50ECF-36DF-C946-87B2-008F529CD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HST &amp; LSST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A669D0C9-2D9C-A84F-B2B5-B8B386A05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3393955" cy="42117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29C28F-7880-FC49-8D1F-21653CCA0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955" y="0"/>
            <a:ext cx="37584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D1F660-70C9-ED41-8D62-EC7A396ED277}"/>
              </a:ext>
            </a:extLst>
          </p:cNvPr>
          <p:cNvSpPr txBox="1"/>
          <p:nvPr/>
        </p:nvSpPr>
        <p:spPr>
          <a:xfrm>
            <a:off x="7342910" y="1995055"/>
            <a:ext cx="3587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HST (Space Based Telescope)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8397BA-A1B0-BA43-A0D7-9F5DE5ADC912}"/>
              </a:ext>
            </a:extLst>
          </p:cNvPr>
          <p:cNvSpPr txBox="1"/>
          <p:nvPr/>
        </p:nvSpPr>
        <p:spPr>
          <a:xfrm>
            <a:off x="7342910" y="2508675"/>
            <a:ext cx="381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LSST (Ground Based Telescope)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5C2EF9-5519-764D-A1C2-A3E60CD12630}"/>
              </a:ext>
            </a:extLst>
          </p:cNvPr>
          <p:cNvSpPr txBox="1"/>
          <p:nvPr/>
        </p:nvSpPr>
        <p:spPr>
          <a:xfrm>
            <a:off x="8659091" y="342900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(Source: Wikipedia)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ED5E0D-9DC0-7E41-84F6-93288369D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11782"/>
            <a:ext cx="3393955" cy="26462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64D138-F7D4-924D-8C8D-9E65AF05F47B}"/>
              </a:ext>
            </a:extLst>
          </p:cNvPr>
          <p:cNvSpPr txBox="1"/>
          <p:nvPr/>
        </p:nvSpPr>
        <p:spPr>
          <a:xfrm>
            <a:off x="2648231" y="34696"/>
            <a:ext cx="86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sz="1200" dirty="0">
                <a:solidFill>
                  <a:schemeClr val="bg1"/>
                </a:solidFill>
              </a:rPr>
              <a:t>HST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/>
              <a:t>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6E05CC-5B5B-8E46-8036-16508205E1D1}"/>
              </a:ext>
            </a:extLst>
          </p:cNvPr>
          <p:cNvSpPr txBox="1"/>
          <p:nvPr/>
        </p:nvSpPr>
        <p:spPr>
          <a:xfrm>
            <a:off x="6518745" y="52044"/>
            <a:ext cx="86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sz="1200" dirty="0">
                <a:solidFill>
                  <a:schemeClr val="bg1"/>
                </a:solidFill>
              </a:rPr>
              <a:t>LSST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5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6B72CC-509E-0A46-929D-01CABB3F8053}"/>
              </a:ext>
            </a:extLst>
          </p:cNvPr>
          <p:cNvSpPr/>
          <p:nvPr/>
        </p:nvSpPr>
        <p:spPr>
          <a:xfrm>
            <a:off x="4702629" y="0"/>
            <a:ext cx="2731324" cy="641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80EC64-EC5B-0B41-B99F-3454D6C660B8}"/>
              </a:ext>
            </a:extLst>
          </p:cNvPr>
          <p:cNvSpPr txBox="1"/>
          <p:nvPr/>
        </p:nvSpPr>
        <p:spPr>
          <a:xfrm>
            <a:off x="4845132" y="83127"/>
            <a:ext cx="248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Galaxy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D9820B-5DE9-4446-8B56-3BD33639C8E5}"/>
              </a:ext>
            </a:extLst>
          </p:cNvPr>
          <p:cNvCxnSpPr>
            <a:cxnSpLocks/>
          </p:cNvCxnSpPr>
          <p:nvPr/>
        </p:nvCxnSpPr>
        <p:spPr>
          <a:xfrm>
            <a:off x="6080166" y="279070"/>
            <a:ext cx="0" cy="9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90B19B9-176B-834C-8AFD-43DF6246BF82}"/>
              </a:ext>
            </a:extLst>
          </p:cNvPr>
          <p:cNvSpPr/>
          <p:nvPr/>
        </p:nvSpPr>
        <p:spPr>
          <a:xfrm>
            <a:off x="4292930" y="855022"/>
            <a:ext cx="1347850" cy="724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2046861-872C-8642-A145-A64AB5F5F1A0}"/>
              </a:ext>
            </a:extLst>
          </p:cNvPr>
          <p:cNvSpPr/>
          <p:nvPr/>
        </p:nvSpPr>
        <p:spPr>
          <a:xfrm>
            <a:off x="6549242" y="820594"/>
            <a:ext cx="1407226" cy="724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680222-A492-E34D-B51D-AC1EB2B1449E}"/>
              </a:ext>
            </a:extLst>
          </p:cNvPr>
          <p:cNvCxnSpPr>
            <a:cxnSpLocks/>
          </p:cNvCxnSpPr>
          <p:nvPr/>
        </p:nvCxnSpPr>
        <p:spPr>
          <a:xfrm>
            <a:off x="6086103" y="1182791"/>
            <a:ext cx="475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B120E8-234C-8C4F-9D4C-8C0B3308877C}"/>
              </a:ext>
            </a:extLst>
          </p:cNvPr>
          <p:cNvCxnSpPr>
            <a:cxnSpLocks/>
          </p:cNvCxnSpPr>
          <p:nvPr/>
        </p:nvCxnSpPr>
        <p:spPr>
          <a:xfrm flipH="1">
            <a:off x="5646716" y="1182791"/>
            <a:ext cx="439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8A0BCC4-2FB7-D942-8A7B-B6BA9B8080AE}"/>
              </a:ext>
            </a:extLst>
          </p:cNvPr>
          <p:cNvSpPr txBox="1"/>
          <p:nvPr/>
        </p:nvSpPr>
        <p:spPr>
          <a:xfrm>
            <a:off x="4399808" y="1032553"/>
            <a:ext cx="1211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Bulge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E91375-4016-2646-BBE2-D228287A3295}"/>
              </a:ext>
            </a:extLst>
          </p:cNvPr>
          <p:cNvCxnSpPr>
            <a:cxnSpLocks/>
          </p:cNvCxnSpPr>
          <p:nvPr/>
        </p:nvCxnSpPr>
        <p:spPr>
          <a:xfrm flipH="1">
            <a:off x="6323609" y="4527457"/>
            <a:ext cx="708558" cy="51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AF0E0A-1C33-5645-BE50-85FFCC73AEE7}"/>
              </a:ext>
            </a:extLst>
          </p:cNvPr>
          <p:cNvCxnSpPr>
            <a:cxnSpLocks/>
          </p:cNvCxnSpPr>
          <p:nvPr/>
        </p:nvCxnSpPr>
        <p:spPr>
          <a:xfrm flipH="1">
            <a:off x="4845132" y="1544989"/>
            <a:ext cx="3959" cy="558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40DE52-E60E-9145-80E4-31E859D70327}"/>
              </a:ext>
            </a:extLst>
          </p:cNvPr>
          <p:cNvCxnSpPr>
            <a:cxnSpLocks/>
          </p:cNvCxnSpPr>
          <p:nvPr/>
        </p:nvCxnSpPr>
        <p:spPr>
          <a:xfrm>
            <a:off x="7208324" y="1575275"/>
            <a:ext cx="0" cy="49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2829BDD-4404-6D41-BDE8-365D8A6BCB2B}"/>
              </a:ext>
            </a:extLst>
          </p:cNvPr>
          <p:cNvSpPr/>
          <p:nvPr/>
        </p:nvSpPr>
        <p:spPr>
          <a:xfrm>
            <a:off x="4085112" y="4064030"/>
            <a:ext cx="1983179" cy="41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Chromatic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1CCDB3C-83C4-F345-9B11-EE79C339DC03}"/>
              </a:ext>
            </a:extLst>
          </p:cNvPr>
          <p:cNvSpPr/>
          <p:nvPr/>
        </p:nvSpPr>
        <p:spPr>
          <a:xfrm>
            <a:off x="3853542" y="2120940"/>
            <a:ext cx="1983179" cy="41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Scaled Bulge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9DD21F5-B4C1-2043-9A4A-0DA0758AC722}"/>
              </a:ext>
            </a:extLst>
          </p:cNvPr>
          <p:cNvSpPr/>
          <p:nvPr/>
        </p:nvSpPr>
        <p:spPr>
          <a:xfrm>
            <a:off x="6305799" y="2066307"/>
            <a:ext cx="1983179" cy="41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Scaled Disk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55B370E-2230-1945-ABED-D8762980083D}"/>
              </a:ext>
            </a:extLst>
          </p:cNvPr>
          <p:cNvSpPr/>
          <p:nvPr/>
        </p:nvSpPr>
        <p:spPr>
          <a:xfrm>
            <a:off x="5088576" y="2975960"/>
            <a:ext cx="1983179" cy="824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Jedisim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82BAF3D-F52F-CF4B-B62C-D5BA89CC7232}"/>
              </a:ext>
            </a:extLst>
          </p:cNvPr>
          <p:cNvCxnSpPr>
            <a:cxnSpLocks/>
          </p:cNvCxnSpPr>
          <p:nvPr/>
        </p:nvCxnSpPr>
        <p:spPr>
          <a:xfrm>
            <a:off x="4845132" y="2481943"/>
            <a:ext cx="795648" cy="49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8528A2D-5D10-3E4A-8965-884B2D811B6C}"/>
              </a:ext>
            </a:extLst>
          </p:cNvPr>
          <p:cNvCxnSpPr>
            <a:cxnSpLocks/>
          </p:cNvCxnSpPr>
          <p:nvPr/>
        </p:nvCxnSpPr>
        <p:spPr>
          <a:xfrm flipH="1">
            <a:off x="6323609" y="2481943"/>
            <a:ext cx="884715" cy="49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E878F40-995B-1141-B186-D5EBA870158F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619497" y="3388032"/>
            <a:ext cx="469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60DE5A3-E8B6-6641-908E-6FC61A4D3EFF}"/>
              </a:ext>
            </a:extLst>
          </p:cNvPr>
          <p:cNvSpPr/>
          <p:nvPr/>
        </p:nvSpPr>
        <p:spPr>
          <a:xfrm>
            <a:off x="3356753" y="3131611"/>
            <a:ext cx="1262744" cy="41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PSF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D40A7F-8EE5-9A46-99FD-71F2B87AB431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7071755" y="3388032"/>
            <a:ext cx="362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BD25FFEE-483B-6C40-9E3B-3F5821A3AB7A}"/>
              </a:ext>
            </a:extLst>
          </p:cNvPr>
          <p:cNvSpPr/>
          <p:nvPr/>
        </p:nvSpPr>
        <p:spPr>
          <a:xfrm>
            <a:off x="7350822" y="3136852"/>
            <a:ext cx="1583379" cy="41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File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E5B5515-D94A-5941-A8AE-7551C310CDE2}"/>
              </a:ext>
            </a:extLst>
          </p:cNvPr>
          <p:cNvSpPr/>
          <p:nvPr/>
        </p:nvSpPr>
        <p:spPr>
          <a:xfrm>
            <a:off x="5048988" y="5038669"/>
            <a:ext cx="1983179" cy="41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DMstack</a:t>
            </a:r>
            <a:endParaRPr lang="en-US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7C25D31-02BC-4247-991C-DD194BBC37AB}"/>
              </a:ext>
            </a:extLst>
          </p:cNvPr>
          <p:cNvSpPr/>
          <p:nvPr/>
        </p:nvSpPr>
        <p:spPr>
          <a:xfrm>
            <a:off x="3627908" y="6069416"/>
            <a:ext cx="1983179" cy="623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Shear Estimate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obs_file</a:t>
            </a:r>
            <a:r>
              <a:rPr lang="en-US" dirty="0"/>
              <a:t>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B8E2F13-47C6-8940-B4DA-CA7CC834E141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5272644" y="4527457"/>
            <a:ext cx="767934" cy="51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D48C847E-CE3C-B142-A085-05E3FBB73CD0}"/>
              </a:ext>
            </a:extLst>
          </p:cNvPr>
          <p:cNvSpPr/>
          <p:nvPr/>
        </p:nvSpPr>
        <p:spPr>
          <a:xfrm>
            <a:off x="6335485" y="4057340"/>
            <a:ext cx="1983179" cy="41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Monochromatic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457D8D0-CC4F-7641-AFA9-4682E6B6A4D3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5076702" y="3800104"/>
            <a:ext cx="409698" cy="263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DE3D8D0-2A2E-FA4F-A404-3BCDE6308418}"/>
              </a:ext>
            </a:extLst>
          </p:cNvPr>
          <p:cNvCxnSpPr>
            <a:cxnSpLocks/>
          </p:cNvCxnSpPr>
          <p:nvPr/>
        </p:nvCxnSpPr>
        <p:spPr>
          <a:xfrm>
            <a:off x="6448301" y="3796759"/>
            <a:ext cx="535381" cy="282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7BACB9-53D9-894F-ADF3-0C94D6F6DBF0}"/>
              </a:ext>
            </a:extLst>
          </p:cNvPr>
          <p:cNvCxnSpPr>
            <a:cxnSpLocks/>
          </p:cNvCxnSpPr>
          <p:nvPr/>
        </p:nvCxnSpPr>
        <p:spPr>
          <a:xfrm flipH="1">
            <a:off x="4845131" y="5454305"/>
            <a:ext cx="1235034" cy="55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9FD456B-270C-BF46-AB72-81BBED3BFE96}"/>
              </a:ext>
            </a:extLst>
          </p:cNvPr>
          <p:cNvSpPr/>
          <p:nvPr/>
        </p:nvSpPr>
        <p:spPr>
          <a:xfrm>
            <a:off x="6029103" y="6048373"/>
            <a:ext cx="1927366" cy="543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Mass Estimate</a:t>
            </a:r>
          </a:p>
          <a:p>
            <a:pPr algn="ctr"/>
            <a:r>
              <a:rPr lang="en-US" dirty="0"/>
              <a:t>(Clusters)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E5E9155-55FB-A742-9EF1-2EF84566B370}"/>
              </a:ext>
            </a:extLst>
          </p:cNvPr>
          <p:cNvCxnSpPr>
            <a:cxnSpLocks/>
            <a:stCxn id="41" idx="2"/>
            <a:endCxn id="32" idx="0"/>
          </p:cNvCxnSpPr>
          <p:nvPr/>
        </p:nvCxnSpPr>
        <p:spPr>
          <a:xfrm>
            <a:off x="6040578" y="5454305"/>
            <a:ext cx="952208" cy="59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3F86664-FC09-9849-BE92-77F0E08E9C7C}"/>
              </a:ext>
            </a:extLst>
          </p:cNvPr>
          <p:cNvSpPr/>
          <p:nvPr/>
        </p:nvSpPr>
        <p:spPr>
          <a:xfrm>
            <a:off x="9321421" y="320634"/>
            <a:ext cx="2729552" cy="1224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HST UDF Images (20,000 from 200 galaxies)</a:t>
            </a:r>
          </a:p>
          <a:p>
            <a:pPr algn="ctr"/>
            <a:r>
              <a:rPr lang="en-US" dirty="0"/>
              <a:t>(Appear lensed)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CCF93CA-F3DA-C949-8CDA-0563FDF5D3E6}"/>
              </a:ext>
            </a:extLst>
          </p:cNvPr>
          <p:cNvSpPr/>
          <p:nvPr/>
        </p:nvSpPr>
        <p:spPr>
          <a:xfrm>
            <a:off x="9321421" y="2940310"/>
            <a:ext cx="2729552" cy="1224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SIS Lens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Cluster,NS,BH,etc</a:t>
            </a:r>
            <a:r>
              <a:rPr lang="en-US" dirty="0"/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3E25EA-ECE4-F142-93DD-CEF96E137054}"/>
              </a:ext>
            </a:extLst>
          </p:cNvPr>
          <p:cNvSpPr/>
          <p:nvPr/>
        </p:nvSpPr>
        <p:spPr>
          <a:xfrm>
            <a:off x="9321421" y="5139161"/>
            <a:ext cx="2729552" cy="1224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Observe from Earth</a:t>
            </a:r>
          </a:p>
          <a:p>
            <a:pPr algn="ctr"/>
            <a:r>
              <a:rPr lang="en-US" dirty="0"/>
              <a:t>LSST + PSF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39AAEE-B5D8-AE40-8142-95FE52DB7A76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10686197" y="4164665"/>
            <a:ext cx="0" cy="938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FB649E3-4B9A-334A-B56B-05642D093EF7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10686197" y="1544989"/>
            <a:ext cx="0" cy="1373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94F9328-BE48-3D46-A5EC-D8EAD066AEDE}"/>
              </a:ext>
            </a:extLst>
          </p:cNvPr>
          <p:cNvSpPr txBox="1"/>
          <p:nvPr/>
        </p:nvSpPr>
        <p:spPr>
          <a:xfrm>
            <a:off x="881454" y="-61748"/>
            <a:ext cx="274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2095496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E325-7749-D74F-9782-1573AD36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Introduction to Gravitational Lensing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DC8F7-04B6-FF43-8A05-A14A5048B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346670"/>
            <a:ext cx="7796540" cy="2033335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When the light from a distant object is coming to the observer, if there is a massive object near to the line to sight, then the original object appears to be enlarged and distorted (or in some cases a circular ring or multiple images of the same objects are seen) which is called Gravitational Lensing.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380F0-9202-994D-9798-3B83B08D8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3776132"/>
            <a:ext cx="4470400" cy="28405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171FF4-8D9B-064D-9137-21BEAA998807}"/>
              </a:ext>
            </a:extLst>
          </p:cNvPr>
          <p:cNvSpPr txBox="1"/>
          <p:nvPr/>
        </p:nvSpPr>
        <p:spPr>
          <a:xfrm>
            <a:off x="5926666" y="5970368"/>
            <a:ext cx="4643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 Left: Einstein Ring around a galaxy  and Right: Multiple Images due to lensing (Source: Wikipedia)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823DC8-223F-6345-AEB1-7189533CD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666" y="3445996"/>
            <a:ext cx="4305300" cy="247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41DB-BF59-104C-A1EF-BA6A2F3A0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Lensing Theory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A4DFD3-9D36-DF4E-A6B2-7EB587C0F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3352" y="1739816"/>
            <a:ext cx="4247940" cy="39973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B011B7-9D77-4846-8F49-F7A111646E59}"/>
              </a:ext>
            </a:extLst>
          </p:cNvPr>
          <p:cNvSpPr txBox="1"/>
          <p:nvPr/>
        </p:nvSpPr>
        <p:spPr>
          <a:xfrm>
            <a:off x="6081963" y="1663992"/>
            <a:ext cx="217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Deflection Angle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67E6D8-8A99-5A42-A27C-8973DFE46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1963" y="2133769"/>
            <a:ext cx="1828800" cy="7700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9D10B1-D3B2-2940-950C-0A9CE88B3940}"/>
              </a:ext>
            </a:extLst>
          </p:cNvPr>
          <p:cNvSpPr txBox="1"/>
          <p:nvPr/>
        </p:nvSpPr>
        <p:spPr>
          <a:xfrm>
            <a:off x="6545179" y="4786647"/>
            <a:ext cx="3080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Gravitational Lensing (Source: Schneider and </a:t>
            </a:r>
            <a:r>
              <a:rPr lang="en-US" dirty="0" err="1"/>
              <a:t>Bartelmann</a:t>
            </a:r>
            <a:r>
              <a:rPr lang="en-US" dirty="0"/>
              <a:t> 2001)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25ACFA-19C5-CB41-A20D-365FDB22E8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5892" y="2273510"/>
            <a:ext cx="2870200" cy="12461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E9C466-F516-D74A-8A7B-2E3A880374C0}"/>
              </a:ext>
            </a:extLst>
          </p:cNvPr>
          <p:cNvSpPr txBox="1"/>
          <p:nvPr/>
        </p:nvSpPr>
        <p:spPr>
          <a:xfrm>
            <a:off x="8521365" y="1700619"/>
            <a:ext cx="2136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Lens Equation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738CE3-D016-6D41-97E9-79A68B566072}"/>
              </a:ext>
            </a:extLst>
          </p:cNvPr>
          <p:cNvSpPr txBox="1"/>
          <p:nvPr/>
        </p:nvSpPr>
        <p:spPr>
          <a:xfrm>
            <a:off x="6173028" y="3082322"/>
            <a:ext cx="16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Einstein Angle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E663FD-17EE-A749-891A-595227AB5A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5210" y="3458622"/>
            <a:ext cx="2590801" cy="88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6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D17D7-0598-6444-90C6-8D1F7B8DB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Lensing Theory Contd.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17E46A-349F-B748-8B68-0203D9276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9122" y="1346670"/>
            <a:ext cx="5594546" cy="399732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48E2A2-DA41-C74B-AB01-C77EAF850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668" y="1346670"/>
            <a:ext cx="3568700" cy="800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8DBFFA-4CA9-F84F-87F7-A0872BA031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668" y="2146770"/>
            <a:ext cx="3568700" cy="838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BCF009-39CE-1140-A976-55AF268E68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4768" y="2946804"/>
            <a:ext cx="3657600" cy="1003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451EE9-24FA-0D47-9A52-03C8464D2E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5068" y="3950103"/>
            <a:ext cx="3797300" cy="13938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91C42C-D011-5E4C-8A07-99B53F352B68}"/>
              </a:ext>
            </a:extLst>
          </p:cNvPr>
          <p:cNvSpPr txBox="1"/>
          <p:nvPr/>
        </p:nvSpPr>
        <p:spPr>
          <a:xfrm>
            <a:off x="3822700" y="6083300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(Source: Schneider and </a:t>
            </a:r>
            <a:r>
              <a:rPr lang="en-US" dirty="0" err="1"/>
              <a:t>Bartelmann</a:t>
            </a:r>
            <a:r>
              <a:rPr lang="en-US" dirty="0"/>
              <a:t> 2001)</a:t>
            </a:r>
          </a:p>
        </p:txBody>
      </p:sp>
    </p:spTree>
    <p:extLst>
      <p:ext uri="{BB962C8B-B14F-4D97-AF65-F5344CB8AC3E}">
        <p14:creationId xmlns:p14="http://schemas.microsoft.com/office/powerpoint/2010/main" val="2287482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1838</TotalTime>
  <Words>1639</Words>
  <Application>Microsoft Macintosh PowerPoint</Application>
  <PresentationFormat>Widescreen</PresentationFormat>
  <Paragraphs>230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Cambria Math</vt:lpstr>
      <vt:lpstr>MS Shell Dlg 2</vt:lpstr>
      <vt:lpstr>Wingdings</vt:lpstr>
      <vt:lpstr>Wingdings 3</vt:lpstr>
      <vt:lpstr>Madison</vt:lpstr>
      <vt:lpstr>Effects of Wavelength Dependent PSF on Galaxy Shear &amp; Mass Measurement </vt:lpstr>
      <vt:lpstr>Outline</vt:lpstr>
      <vt:lpstr>PowerPoint Presentation</vt:lpstr>
      <vt:lpstr>Parts of a Galaxy</vt:lpstr>
      <vt:lpstr>HST &amp; LSST</vt:lpstr>
      <vt:lpstr>PowerPoint Presentation</vt:lpstr>
      <vt:lpstr>Introduction to Gravitational Lensing</vt:lpstr>
      <vt:lpstr>Lensing Theory</vt:lpstr>
      <vt:lpstr>Lensing Theory Contd.</vt:lpstr>
      <vt:lpstr>Part 2: Galaxy Fitting (Using Galfit)</vt:lpstr>
      <vt:lpstr>Rescaling Ratio of Bulge and Disk From HST to LSST</vt:lpstr>
      <vt:lpstr>PSF Creation Using PhoSim</vt:lpstr>
      <vt:lpstr>Equation for Rescaling</vt:lpstr>
      <vt:lpstr>Creating PSF For Bugle, Disk, and Monochromatic</vt:lpstr>
      <vt:lpstr>Simulating LSST Images using Jedisim</vt:lpstr>
      <vt:lpstr>HST and LSST Images</vt:lpstr>
      <vt:lpstr>PowerPoint Presentation</vt:lpstr>
      <vt:lpstr>Creating Catalog</vt:lpstr>
      <vt:lpstr>Create Galaxy Stamps Using Jeditransform</vt:lpstr>
      <vt:lpstr>Distort the Stamps Using Gravitational Lens</vt:lpstr>
      <vt:lpstr>Transform and Distort Image </vt:lpstr>
      <vt:lpstr>Convolve HST Field with PSF</vt:lpstr>
      <vt:lpstr>Create Monochromatic and Chromatic Image</vt:lpstr>
      <vt:lpstr>Shear Analysis on LSST Simulated Images (z=0.7)</vt:lpstr>
      <vt:lpstr>Mass Estimation Using DMstack</vt:lpstr>
      <vt:lpstr>Timeline</vt:lpstr>
      <vt:lpstr>References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Poudel, Bhishan</dc:creator>
  <cp:lastModifiedBy>Poudel, Bhishan</cp:lastModifiedBy>
  <cp:revision>277</cp:revision>
  <cp:lastPrinted>2018-04-24T14:16:40Z</cp:lastPrinted>
  <dcterms:created xsi:type="dcterms:W3CDTF">2018-04-19T18:01:54Z</dcterms:created>
  <dcterms:modified xsi:type="dcterms:W3CDTF">2018-04-25T12:59:02Z</dcterms:modified>
</cp:coreProperties>
</file>