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36" r:id="rId1"/>
  </p:sldMasterIdLst>
  <p:sldIdLst>
    <p:sldId id="256" r:id="rId2"/>
    <p:sldId id="262" r:id="rId3"/>
    <p:sldId id="263" r:id="rId4"/>
    <p:sldId id="266" r:id="rId5"/>
    <p:sldId id="265" r:id="rId6"/>
    <p:sldId id="307" r:id="rId7"/>
    <p:sldId id="308" r:id="rId8"/>
    <p:sldId id="309" r:id="rId9"/>
    <p:sldId id="331" r:id="rId10"/>
    <p:sldId id="310" r:id="rId11"/>
    <p:sldId id="311" r:id="rId12"/>
    <p:sldId id="312" r:id="rId13"/>
    <p:sldId id="313" r:id="rId14"/>
    <p:sldId id="314" r:id="rId15"/>
    <p:sldId id="315" r:id="rId16"/>
    <p:sldId id="316" r:id="rId17"/>
    <p:sldId id="317" r:id="rId18"/>
    <p:sldId id="318" r:id="rId19"/>
    <p:sldId id="319" r:id="rId20"/>
    <p:sldId id="320" r:id="rId21"/>
    <p:sldId id="321" r:id="rId22"/>
    <p:sldId id="322" r:id="rId23"/>
    <p:sldId id="323" r:id="rId24"/>
    <p:sldId id="324" r:id="rId25"/>
    <p:sldId id="325" r:id="rId26"/>
    <p:sldId id="326" r:id="rId27"/>
    <p:sldId id="332" r:id="rId28"/>
    <p:sldId id="327" r:id="rId29"/>
    <p:sldId id="328" r:id="rId30"/>
    <p:sldId id="329" r:id="rId31"/>
    <p:sldId id="330" r:id="rId32"/>
    <p:sldId id="305" r:id="rId33"/>
    <p:sldId id="274" r:id="rId34"/>
    <p:sldId id="275" r:id="rId35"/>
    <p:sldId id="306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26" autoAdjust="0"/>
    <p:restoredTop sz="94660"/>
  </p:normalViewPr>
  <p:slideViewPr>
    <p:cSldViewPr snapToGrid="0">
      <p:cViewPr>
        <p:scale>
          <a:sx n="75" d="100"/>
          <a:sy n="75" d="100"/>
        </p:scale>
        <p:origin x="-53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81ED23DC-84D1-4B63-BE40-A76F2C7449A1}" type="datetimeFigureOut">
              <a:rPr lang="en-US" smtClean="0"/>
              <a:pPr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422B539F-1504-48E2-9831-2901E59B339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390574958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D23DC-84D1-4B63-BE40-A76F2C7449A1}" type="datetimeFigureOut">
              <a:rPr lang="en-US" smtClean="0"/>
              <a:pPr/>
              <a:t>12/1/2016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539F-1504-48E2-9831-2901E59B33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85695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D23DC-84D1-4B63-BE40-A76F2C7449A1}" type="datetimeFigureOut">
              <a:rPr lang="en-US" smtClean="0"/>
              <a:pPr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539F-1504-48E2-9831-2901E59B339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6882188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D23DC-84D1-4B63-BE40-A76F2C7449A1}" type="datetimeFigureOut">
              <a:rPr lang="en-US" smtClean="0"/>
              <a:pPr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539F-1504-48E2-9831-2901E59B33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6622795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D23DC-84D1-4B63-BE40-A76F2C7449A1}" type="datetimeFigureOut">
              <a:rPr lang="en-US" smtClean="0"/>
              <a:pPr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539F-1504-48E2-9831-2901E59B33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2193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D23DC-84D1-4B63-BE40-A76F2C7449A1}" type="datetimeFigureOut">
              <a:rPr lang="en-US" smtClean="0"/>
              <a:pPr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539F-1504-48E2-9831-2901E59B33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1408087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D23DC-84D1-4B63-BE40-A76F2C7449A1}" type="datetimeFigureOut">
              <a:rPr lang="en-US" smtClean="0"/>
              <a:pPr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539F-1504-48E2-9831-2901E59B339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0474368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D23DC-84D1-4B63-BE40-A76F2C7449A1}" type="datetimeFigureOut">
              <a:rPr lang="en-US" smtClean="0"/>
              <a:pPr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539F-1504-48E2-9831-2901E59B339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9180846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D23DC-84D1-4B63-BE40-A76F2C7449A1}" type="datetimeFigureOut">
              <a:rPr lang="en-US" smtClean="0"/>
              <a:pPr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539F-1504-48E2-9831-2901E59B339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054021441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D23DC-84D1-4B63-BE40-A76F2C7449A1}" type="datetimeFigureOut">
              <a:rPr lang="en-US" smtClean="0"/>
              <a:pPr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539F-1504-48E2-9831-2901E59B33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44305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D23DC-84D1-4B63-BE40-A76F2C7449A1}" type="datetimeFigureOut">
              <a:rPr lang="en-US" smtClean="0"/>
              <a:pPr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539F-1504-48E2-9831-2901E59B339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797218501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D23DC-84D1-4B63-BE40-A76F2C7449A1}" type="datetimeFigureOut">
              <a:rPr lang="en-US" smtClean="0"/>
              <a:pPr/>
              <a:t>12/1/2016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539F-1504-48E2-9831-2901E59B339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974506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D23DC-84D1-4B63-BE40-A76F2C7449A1}" type="datetimeFigureOut">
              <a:rPr lang="en-US" smtClean="0"/>
              <a:pPr/>
              <a:t>12/1/2016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539F-1504-48E2-9831-2901E59B339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425853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D23DC-84D1-4B63-BE40-A76F2C7449A1}" type="datetimeFigureOut">
              <a:rPr lang="en-US" smtClean="0"/>
              <a:pPr/>
              <a:t>12/1/2016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539F-1504-48E2-9831-2901E59B339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01557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D23DC-84D1-4B63-BE40-A76F2C7449A1}" type="datetimeFigureOut">
              <a:rPr lang="en-US" smtClean="0"/>
              <a:pPr/>
              <a:t>12/1/2016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539F-1504-48E2-9831-2901E59B33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73471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D23DC-84D1-4B63-BE40-A76F2C7449A1}" type="datetimeFigureOut">
              <a:rPr lang="en-US" smtClean="0"/>
              <a:pPr/>
              <a:t>12/1/2016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539F-1504-48E2-9831-2901E59B339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75034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D23DC-84D1-4B63-BE40-A76F2C7449A1}" type="datetimeFigureOut">
              <a:rPr lang="en-US" smtClean="0"/>
              <a:pPr/>
              <a:t>12/1/2016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539F-1504-48E2-9831-2901E59B33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44251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1ED23DC-84D1-4B63-BE40-A76F2C7449A1}" type="datetimeFigureOut">
              <a:rPr lang="en-US" smtClean="0"/>
              <a:pPr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22B539F-1504-48E2-9831-2901E59B33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72909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37" r:id="rId1"/>
    <p:sldLayoutId id="2147484638" r:id="rId2"/>
    <p:sldLayoutId id="2147484639" r:id="rId3"/>
    <p:sldLayoutId id="2147484640" r:id="rId4"/>
    <p:sldLayoutId id="2147484641" r:id="rId5"/>
    <p:sldLayoutId id="2147484642" r:id="rId6"/>
    <p:sldLayoutId id="2147484643" r:id="rId7"/>
    <p:sldLayoutId id="2147484644" r:id="rId8"/>
    <p:sldLayoutId id="2147484645" r:id="rId9"/>
    <p:sldLayoutId id="2147484646" r:id="rId10"/>
    <p:sldLayoutId id="2147484647" r:id="rId11"/>
    <p:sldLayoutId id="2147484648" r:id="rId12"/>
    <p:sldLayoutId id="2147484649" r:id="rId13"/>
    <p:sldLayoutId id="2147484650" r:id="rId14"/>
    <p:sldLayoutId id="2147484651" r:id="rId15"/>
    <p:sldLayoutId id="2147484652" r:id="rId16"/>
    <p:sldLayoutId id="214748465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utorialspoint.com/hive/hive_data_types.htm" TargetMode="External"/><Relationship Id="rId2" Type="http://schemas.openxmlformats.org/officeDocument/2006/relationships/hyperlink" Target="https://www.lacity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tableau.com/learn/training" TargetMode="External"/><Relationship Id="rId5" Type="http://schemas.openxmlformats.org/officeDocument/2006/relationships/hyperlink" Target="http://www.cslb.ca.gov/Resources/GuidesAndPublications/DescriptionOfClassifications.pdf" TargetMode="External"/><Relationship Id="rId4" Type="http://schemas.openxmlformats.org/officeDocument/2006/relationships/hyperlink" Target="https://docs.treasuredata.com/articles/hive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lacity.org/A-Prosperous-City/Building-and-Safety-Permit-Information/yv23-pmwf" TargetMode="Externa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0830" y="1645920"/>
            <a:ext cx="7652825" cy="1800665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CIS 5200:Systems Analysis and Design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&amp; Safety Permit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Dr. Jongwook Woo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38622" y="3587262"/>
            <a:ext cx="8464404" cy="3105093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by: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Bhagyashree Jadhav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   Mittal Vaghela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   Narendra Mali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California State University, Los Angeles</a:t>
            </a:r>
          </a:p>
        </p:txBody>
      </p:sp>
    </p:spTree>
    <p:extLst>
      <p:ext uri="{BB962C8B-B14F-4D97-AF65-F5344CB8AC3E}">
        <p14:creationId xmlns="" xmlns:p14="http://schemas.microsoft.com/office/powerpoint/2010/main" val="37869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25868" y="833194"/>
            <a:ext cx="10234612" cy="962025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Query 1- Loading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to Table</a:t>
            </a:r>
          </a:p>
        </p:txBody>
      </p:sp>
      <p:pic>
        <p:nvPicPr>
          <p:cNvPr id="3" name="Picture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92660" y="1874861"/>
            <a:ext cx="7396927" cy="401950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01488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473714" y="754527"/>
            <a:ext cx="9466262" cy="893763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Raw Data Output using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Google Fusion Table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59683" y="1867192"/>
            <a:ext cx="9300576" cy="42678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12903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5309" y="609869"/>
            <a:ext cx="10234302" cy="961663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 2 –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Permit Sub-type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57669" y="1842053"/>
            <a:ext cx="66393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 to Find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Count of Permits by Permit Sub-Type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03694" y="2868221"/>
            <a:ext cx="6990471" cy="219614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23418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842869" y="506437"/>
            <a:ext cx="8102989" cy="829993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of Query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using Excel Power View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41342" y="1491175"/>
            <a:ext cx="8004516" cy="445269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0044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99140" y="1816409"/>
            <a:ext cx="87079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 to find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permits by Plan Check or No Plan Check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223888" y="908579"/>
            <a:ext cx="9771565" cy="77954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Permit Category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44726" y="3130866"/>
            <a:ext cx="7146388" cy="170841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953312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645919" y="697254"/>
            <a:ext cx="9394825" cy="709612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of Query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Using Excel Power View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38288" y="1519311"/>
            <a:ext cx="8525023" cy="455793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834405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21169" y="1818041"/>
            <a:ext cx="8117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 to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 number of permits by City and Permit Subtype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972167" y="556888"/>
            <a:ext cx="10234302" cy="96166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 4 –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Display Permits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0749" y="2935752"/>
            <a:ext cx="7449072" cy="2381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017879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555018" y="851632"/>
            <a:ext cx="8798804" cy="625475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Output-1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Query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 using Excel 3D Map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31853" y="1716258"/>
            <a:ext cx="8595360" cy="412183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8617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555018" y="851632"/>
            <a:ext cx="8798804" cy="625475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Output-2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Query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83545" y="1856935"/>
            <a:ext cx="8074856" cy="39952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8617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93034" y="1818040"/>
            <a:ext cx="8496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 to find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average valuation of  different types of Permits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155046" y="753836"/>
            <a:ext cx="10234302" cy="96166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Valuation of Permits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4049" y="3067049"/>
            <a:ext cx="7526216" cy="154715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40650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923855" y="784274"/>
            <a:ext cx="8959850" cy="1047750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21923" y="2118922"/>
            <a:ext cx="9477375" cy="3124200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About Project</a:t>
            </a:r>
            <a:endParaRPr lang="en-US" dirty="0">
              <a:latin typeface="Times New Roman"/>
              <a:cs typeface="Times New Roman"/>
            </a:endParaRPr>
          </a:p>
          <a:p>
            <a:r>
              <a:rPr lang="en-US" dirty="0">
                <a:latin typeface="Times New Roman"/>
                <a:cs typeface="Times New Roman"/>
              </a:rPr>
              <a:t>What have we used</a:t>
            </a:r>
          </a:p>
          <a:p>
            <a:r>
              <a:rPr lang="en-US" dirty="0">
                <a:latin typeface="Times New Roman"/>
                <a:cs typeface="Times New Roman"/>
              </a:rPr>
              <a:t>Hive Queries</a:t>
            </a:r>
          </a:p>
          <a:p>
            <a:r>
              <a:rPr lang="en-US" dirty="0">
                <a:latin typeface="Times New Roman"/>
                <a:cs typeface="Times New Roman"/>
              </a:rPr>
              <a:t>Graphs and Final Results</a:t>
            </a:r>
          </a:p>
          <a:p>
            <a:r>
              <a:rPr lang="en-US" dirty="0">
                <a:latin typeface="Times New Roman"/>
                <a:cs typeface="Times New Roman"/>
              </a:rPr>
              <a:t>Conclusion</a:t>
            </a:r>
          </a:p>
          <a:p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1804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688123" y="668753"/>
            <a:ext cx="9068972" cy="625475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of Query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 using Excel Power View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08628" y="1477108"/>
            <a:ext cx="8032652" cy="465640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6117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84739" y="1818041"/>
            <a:ext cx="10367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 to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 Contractor's Business Name by number of permits and their location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322362" y="880446"/>
            <a:ext cx="10081053" cy="82174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 6 –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Contractor's Business Name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07103" y="2881364"/>
            <a:ext cx="7709094" cy="198605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77475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457839" y="767227"/>
            <a:ext cx="9482137" cy="625475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of Query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 using 3D Map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50831" y="1842868"/>
            <a:ext cx="8074855" cy="400929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50015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89971" y="1536687"/>
            <a:ext cx="7659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 to find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permits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their status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294227" y="767904"/>
            <a:ext cx="9616819" cy="68106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 7 –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53505" y="2954727"/>
            <a:ext cx="6956255" cy="198303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6851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463529" y="629627"/>
            <a:ext cx="9480550" cy="62388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of Query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 using Tableau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H:\CSULA Assignments\5200\Project\Project_final\Query6\Q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82610" y="1392702"/>
            <a:ext cx="8979638" cy="463061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22326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61846" y="1888379"/>
            <a:ext cx="80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 to find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permits issued in particular year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986235" y="950784"/>
            <a:ext cx="10234302" cy="73734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Permit Issue Date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05908" y="2990849"/>
            <a:ext cx="5725549" cy="162335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97836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89086" y="715988"/>
            <a:ext cx="9480550" cy="625475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of Query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 using Tableau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11681" y="1623136"/>
            <a:ext cx="8271802" cy="4566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78985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290612" y="800395"/>
            <a:ext cx="9480550" cy="62547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 w="3175" cmpd="sng"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License Types</a:t>
            </a:r>
            <a:endParaRPr kumimoji="0" lang="en-US" sz="4400" b="0" i="0" u="none" strike="noStrike" kern="1200" cap="none" spc="0" normalizeH="0" baseline="0" noProof="0" dirty="0">
              <a:ln w="3175" cmpd="sng">
                <a:noFill/>
              </a:ln>
              <a:solidFill>
                <a:schemeClr val="lt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074664" y="956140"/>
            <a:ext cx="10512425" cy="462438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+mj-lt"/>
              <a:buAutoNum type="arabicPeriod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+mj-lt"/>
              <a:buAutoNum type="arabicPeriod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+mj-lt"/>
              <a:buAutoNum type="arabicPeriod"/>
              <a:tabLst/>
              <a:defRPr/>
            </a:pPr>
            <a:r>
              <a:rPr lang="en-US" sz="2400" noProof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B: General building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+mj-lt"/>
              <a:buAutoNum type="arabicPeriod"/>
              <a:tabLst/>
              <a:defRPr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C-10: Electrical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+mj-lt"/>
              <a:buAutoNum type="arabicPeriod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C-16: Fire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Protection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+mj-lt"/>
              <a:buAutoNum type="arabicPeriod"/>
              <a:tabLst/>
              <a:defRPr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C-20: Warm-Air heating, ventilating and Air-Conditioning</a:t>
            </a: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+mj-lt"/>
              <a:buAutoNum type="arabicPeriod"/>
              <a:tabLst/>
              <a:defRPr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C-39: Roofing</a:t>
            </a:r>
          </a:p>
          <a:p>
            <a:pPr marL="457200" indent="-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+mj-lt"/>
              <a:buAutoNum type="arabicPeriod"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C-46: Solar Contractor</a:t>
            </a:r>
          </a:p>
          <a:p>
            <a:pPr marL="457200" indent="-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+mj-lt"/>
              <a:buAutoNum type="arabicPeriod"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C-53: Swimming Pool</a:t>
            </a: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+mj-lt"/>
              <a:buAutoNum type="arabicPeriod"/>
              <a:tabLst/>
              <a:defRPr/>
            </a:pPr>
            <a:endParaRPr lang="en-US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+mj-lt"/>
              <a:buAutoNum type="arabicPeriod"/>
              <a:tabLst/>
              <a:defRPr/>
            </a:pPr>
            <a:endParaRPr lang="en-US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+mj-lt"/>
              <a:buAutoNum type="arabicPeriod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+mj-lt"/>
              <a:buAutoNum type="arabicPeriod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+mj-lt"/>
              <a:buAutoNum type="arabicPeriod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2357" y="1789905"/>
            <a:ext cx="8299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 to find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count of License Type by it’s average valuation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266092" y="781972"/>
            <a:ext cx="9771563" cy="73734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 – License Type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24200" y="3112452"/>
            <a:ext cx="6188612" cy="154395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5394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417223" y="843843"/>
            <a:ext cx="9480550" cy="623887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of Query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 using Tableau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 descr="F:\J woo\New screenshots\Avg_va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17909" y="1488799"/>
            <a:ext cx="8560996" cy="45113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4087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02361" y="1448972"/>
            <a:ext cx="9834562" cy="4881563"/>
          </a:xfrm>
        </p:spPr>
        <p:txBody>
          <a:bodyPr>
            <a:normAutofit fontScale="92500" lnSpcReduction="20000"/>
          </a:bodyPr>
          <a:lstStyle/>
          <a:p>
            <a:endParaRPr lang="en-US" sz="3000" dirty="0"/>
          </a:p>
          <a:p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Data analysis is done on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Building and Safety Permit Information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City of Los Angeles.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Data analysis is done using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IBM Bluemix, HiveQL.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Analyzed data is visualized using Tableau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, Google Fusion Table, PowerView, 3D Map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Excel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in the form of Charts, Graphs and Maps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Data Size 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-403225">
              <a:buNone/>
            </a:pPr>
            <a:endParaRPr lang="en-US" dirty="0"/>
          </a:p>
          <a:p>
            <a:pPr marL="457200" lvl="1" indent="-403225">
              <a:buNone/>
            </a:pPr>
            <a:endParaRPr lang="en-US" dirty="0"/>
          </a:p>
          <a:p>
            <a:pPr marL="457200" lvl="1" indent="-403225">
              <a:buNone/>
            </a:pPr>
            <a:r>
              <a:rPr lang="en-US" dirty="0"/>
              <a:t>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680221" y="835299"/>
            <a:ext cx="8926817" cy="71214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project</a:t>
            </a:r>
          </a:p>
        </p:txBody>
      </p:sp>
      <p:sp>
        <p:nvSpPr>
          <p:cNvPr id="5" name="Flowchart: Magnetic Disk 4"/>
          <p:cNvSpPr/>
          <p:nvPr/>
        </p:nvSpPr>
        <p:spPr>
          <a:xfrm>
            <a:off x="3305905" y="4768948"/>
            <a:ext cx="1645923" cy="1378633"/>
          </a:xfrm>
          <a:prstGeom prst="flowChartMagneticDisk">
            <a:avLst/>
          </a:prstGeom>
          <a:solidFill>
            <a:srgbClr val="C00000">
              <a:alpha val="6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206 MB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5146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2357" y="1789905"/>
            <a:ext cx="8299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 to find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license types by it’s expiration date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266092" y="781972"/>
            <a:ext cx="9771563" cy="73734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 – License Expiration Date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E:\5200\Project\Query 10 hiv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4730" y="2577685"/>
            <a:ext cx="10753725" cy="27717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75394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417223" y="843843"/>
            <a:ext cx="9480550" cy="623887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of Query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 using Tableau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9" name="Picture 3" descr="F:\J woo\New screenshots\Expiration dat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58930" y="1556825"/>
            <a:ext cx="8940817" cy="464702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4087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997612" y="837223"/>
            <a:ext cx="8343900" cy="113188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032461" y="1195290"/>
            <a:ext cx="10512425" cy="4624387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Every year highest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Permits have been issued for Mechanical Permit type since year 2013.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97% of the Contractors are California residents.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Most of the demolition work is being done in LA Downtown Area hence future construction possibility increases in that area.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Percentage increase is highest in Electrical Permit category when compared to previous year.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Maximum number of ‘General Building’ type of licenses are going to expire in next two years.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9155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700" y="975330"/>
            <a:ext cx="9381287" cy="1078553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  <a:hlinkClick r:id="rId2"/>
              </a:rPr>
              <a:t>https://www.lacity.org/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  <a:hlinkClick r:id="rId3"/>
              </a:rPr>
              <a:t>http://www.tutorialspoint.com/hive/hive_data_types.htm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  <a:hlinkClick r:id="rId4"/>
              </a:rPr>
              <a:t>https://docs.treasuredata.com/articles/hive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5"/>
              </a:rPr>
              <a:t>http://www.cslb.ca.gov/Resources/GuidesAndPublications/DescriptionOfClassifications.pdf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6"/>
              </a:rPr>
              <a:t>http://www.tableau.com/learn/training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5371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598982" y="868679"/>
            <a:ext cx="6427787" cy="85883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418883" y="1926590"/>
            <a:ext cx="9169400" cy="3498850"/>
          </a:xfrm>
        </p:spPr>
        <p:txBody>
          <a:bodyPr>
            <a:normAutofit fontScale="85000" lnSpcReduction="20000"/>
          </a:bodyPr>
          <a:lstStyle/>
          <a:p>
            <a:r>
              <a:rPr lang="en-IN" sz="2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 Link:  (Code Only)</a:t>
            </a:r>
          </a:p>
          <a:p>
            <a:pPr marL="0" indent="0">
              <a:buNone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https://github.com/narendramali1/CIS5200</a:t>
            </a:r>
          </a:p>
          <a:p>
            <a:pPr marL="0" indent="0">
              <a:buNone/>
            </a:pPr>
            <a:endParaRPr lang="en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6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</a:t>
            </a:r>
            <a:r>
              <a:rPr lang="en-IN" sz="2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Slideshare Link:</a:t>
            </a:r>
          </a:p>
          <a:p>
            <a:pPr marL="0" indent="0">
              <a:buNone/>
            </a:pP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Link:   (Datasize – </a:t>
            </a:r>
            <a:r>
              <a:rPr lang="en-IN" sz="26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206 MB</a:t>
            </a:r>
            <a:r>
              <a:rPr lang="en-IN" sz="2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dirty="0" smtClean="0">
                <a:latin typeface="Times New Roman" pitchFamily="18" charset="0"/>
                <a:cs typeface="Times New Roman" pitchFamily="18" charset="0"/>
                <a:hlinkClick r:id="rId2"/>
              </a:rPr>
              <a:t>https://data.lacity.org/A-Prosperous-City/Building-and-Safety-Permit-Information/yv23-pmwf</a:t>
            </a:r>
            <a:endParaRPr lang="en-US" sz="31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2941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08722" y="877693"/>
            <a:ext cx="9910860" cy="360990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  <a:p>
            <a:pPr marL="0" indent="0" algn="ctr">
              <a:buNone/>
            </a:pPr>
            <a:r>
              <a:rPr lang="en-US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&amp; A</a:t>
            </a:r>
          </a:p>
        </p:txBody>
      </p:sp>
    </p:spTree>
    <p:extLst>
      <p:ext uri="{BB962C8B-B14F-4D97-AF65-F5344CB8AC3E}">
        <p14:creationId xmlns="" xmlns:p14="http://schemas.microsoft.com/office/powerpoint/2010/main" val="351163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710713" y="776924"/>
            <a:ext cx="9121410" cy="897131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Permits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228652" y="1237786"/>
            <a:ext cx="9444037" cy="5141912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§"/>
            </a:pPr>
            <a:endParaRPr lang="en-US" b="1" dirty="0"/>
          </a:p>
          <a:p>
            <a:pPr>
              <a:buFont typeface="Wingdings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Permits are categorized into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SzPct val="122000"/>
              <a:buFont typeface="Wingdings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Permits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SzPct val="122000"/>
              <a:buFont typeface="Wingdings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Electrical Permits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SzPct val="122000"/>
              <a:buFont typeface="Wingdings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Mechanical Permits</a:t>
            </a:r>
          </a:p>
          <a:p>
            <a:pPr marL="457200" indent="-457200">
              <a:buSzPct val="122000"/>
              <a:buFont typeface="Wingdings" pitchFamily="2" charset="2"/>
              <a:buChar char="§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These permits are categorized into sub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permit types such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</a:p>
          <a:p>
            <a:pPr marL="914400" lvl="1" indent="-457200">
              <a:buSzPct val="122000"/>
              <a:buFont typeface="Wingdings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Fire Sprinkler</a:t>
            </a:r>
          </a:p>
          <a:p>
            <a:pPr marL="914400" lvl="1" indent="-457200">
              <a:buSzPct val="122000"/>
              <a:buFont typeface="Wingdings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Swimming-Pool/Spa</a:t>
            </a:r>
          </a:p>
          <a:p>
            <a:pPr marL="914400" lvl="1" indent="-457200">
              <a:buSzPct val="122000"/>
              <a:buFont typeface="Wingdings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Commercial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SzPct val="122000"/>
              <a:buFont typeface="Wingdings" pitchFamily="2" charset="2"/>
              <a:buChar char="q"/>
            </a:pPr>
            <a:endParaRPr lang="en-US" dirty="0" smtClean="0"/>
          </a:p>
          <a:p>
            <a:pPr marL="914400" lvl="1" indent="-457200">
              <a:buSzPct val="122000"/>
              <a:buFont typeface="Wingdings" pitchFamily="2" charset="2"/>
              <a:buChar char="q"/>
            </a:pPr>
            <a:endParaRPr lang="en-US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4771250" y="305467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311337" y="341505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4377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897099" y="633046"/>
            <a:ext cx="8600661" cy="78700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 Data Life-Cycle</a:t>
            </a:r>
            <a:endParaRPr lang="en-US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74488" y="2628425"/>
            <a:ext cx="2011680" cy="125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Process Data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00142" y="2650198"/>
            <a:ext cx="2011680" cy="125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Visualize Data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36427" y="4515282"/>
            <a:ext cx="2011680" cy="125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Analyze Data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725285" y="4478998"/>
            <a:ext cx="2011680" cy="125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Store Data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018370" y="1481797"/>
            <a:ext cx="2011680" cy="125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Capture Data</a:t>
            </a:r>
          </a:p>
        </p:txBody>
      </p:sp>
      <p:sp>
        <p:nvSpPr>
          <p:cNvPr id="15" name="Left Arrow 14"/>
          <p:cNvSpPr/>
          <p:nvPr/>
        </p:nvSpPr>
        <p:spPr>
          <a:xfrm>
            <a:off x="4644571" y="4644571"/>
            <a:ext cx="2960915" cy="885371"/>
          </a:xfrm>
          <a:prstGeom prst="leftArrow">
            <a:avLst>
              <a:gd name="adj1" fmla="val 27049"/>
              <a:gd name="adj2" fmla="val 532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wn Arrow 26"/>
          <p:cNvSpPr/>
          <p:nvPr/>
        </p:nvSpPr>
        <p:spPr>
          <a:xfrm>
            <a:off x="8244114" y="3947886"/>
            <a:ext cx="856343" cy="4789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Up Arrow 27"/>
          <p:cNvSpPr/>
          <p:nvPr/>
        </p:nvSpPr>
        <p:spPr>
          <a:xfrm>
            <a:off x="3048000" y="3991428"/>
            <a:ext cx="812800" cy="42091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Bent Arrow 29"/>
          <p:cNvSpPr/>
          <p:nvPr/>
        </p:nvSpPr>
        <p:spPr>
          <a:xfrm>
            <a:off x="3265714" y="1872343"/>
            <a:ext cx="1669143" cy="682171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Bent Arrow 30"/>
          <p:cNvSpPr/>
          <p:nvPr/>
        </p:nvSpPr>
        <p:spPr>
          <a:xfrm rot="5400000">
            <a:off x="7641771" y="1371601"/>
            <a:ext cx="754743" cy="175622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15674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BE810-1E38-41B5-9591-83AE8347F6D7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589650" y="762196"/>
            <a:ext cx="8815754" cy="827453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 Chart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768949" y="4135901"/>
            <a:ext cx="2330548" cy="156151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Loading Analyzed Data to Excel from  BigInsight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770185" y="2079672"/>
            <a:ext cx="2330548" cy="156151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Raw Data</a:t>
            </a:r>
          </a:p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In .CSV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736123" y="1978854"/>
            <a:ext cx="2330548" cy="156151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Upload Data in Dropbox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7732542" y="2021057"/>
            <a:ext cx="2330548" cy="156151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Create Hive Tables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1807699" y="4128867"/>
            <a:ext cx="2330548" cy="156151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Visualization of Data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7716130" y="4128866"/>
            <a:ext cx="2330548" cy="156151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Create Hive Queries</a:t>
            </a:r>
          </a:p>
        </p:txBody>
      </p:sp>
      <p:sp>
        <p:nvSpPr>
          <p:cNvPr id="19" name="Right Arrow 18"/>
          <p:cNvSpPr/>
          <p:nvPr/>
        </p:nvSpPr>
        <p:spPr>
          <a:xfrm>
            <a:off x="4107766" y="2672862"/>
            <a:ext cx="633046" cy="3376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/>
          <p:cNvSpPr/>
          <p:nvPr/>
        </p:nvSpPr>
        <p:spPr>
          <a:xfrm>
            <a:off x="8679766" y="3573194"/>
            <a:ext cx="323557" cy="5345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eft Arrow 21"/>
          <p:cNvSpPr/>
          <p:nvPr/>
        </p:nvSpPr>
        <p:spPr>
          <a:xfrm>
            <a:off x="7090117" y="4825218"/>
            <a:ext cx="576775" cy="30949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eft Arrow 23"/>
          <p:cNvSpPr/>
          <p:nvPr/>
        </p:nvSpPr>
        <p:spPr>
          <a:xfrm>
            <a:off x="4147624" y="4738467"/>
            <a:ext cx="576775" cy="30949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>
            <a:off x="7073704" y="2614247"/>
            <a:ext cx="633046" cy="3376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77733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03385" y="1997612"/>
            <a:ext cx="10860258" cy="514455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BigInsight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Tableau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PowerView in Excel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Google Fusion Table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3D Map in Excel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758463" y="778476"/>
            <a:ext cx="8736036" cy="93778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Have We Used</a:t>
            </a:r>
            <a:endParaRPr lang="en-US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615483" y="3637316"/>
            <a:ext cx="1502348" cy="146925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618348" y="3926495"/>
            <a:ext cx="2531362" cy="97422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027" name="Picture 3" descr="C:\Users\abc\Desktop\bluemix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79981" y="2077914"/>
            <a:ext cx="2948426" cy="1295400"/>
          </a:xfrm>
          <a:prstGeom prst="rect">
            <a:avLst/>
          </a:prstGeom>
          <a:noFill/>
        </p:spPr>
      </p:pic>
      <p:pic>
        <p:nvPicPr>
          <p:cNvPr id="1028" name="Picture 4" descr="C:\Users\abc\Desktop\Google_fusion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50693" y="3629051"/>
            <a:ext cx="1570280" cy="15702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70330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313" y="2377439"/>
            <a:ext cx="4718304" cy="4079632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§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 is Done On..</a:t>
            </a:r>
          </a:p>
          <a:p>
            <a:pPr marL="182880" indent="-182880">
              <a:lnSpc>
                <a:spcPct val="11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Permit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2880" indent="-182880">
              <a:buFont typeface="Arial" pitchFamily="34" charset="0"/>
              <a:buChar char="•"/>
            </a:pPr>
            <a:r>
              <a:rPr lang="en-US" dirty="0" smtClean="0"/>
              <a:t> Permit Sub-Type </a:t>
            </a:r>
          </a:p>
          <a:p>
            <a:pPr marL="182880" indent="-182880">
              <a:buFont typeface="Arial" pitchFamily="34" charset="0"/>
              <a:buChar char="•"/>
            </a:pPr>
            <a:r>
              <a:rPr lang="en-US" dirty="0" smtClean="0"/>
              <a:t> Permit Category</a:t>
            </a:r>
          </a:p>
          <a:p>
            <a:pPr marL="182880" indent="-182880">
              <a:buFont typeface="Arial" pitchFamily="34" charset="0"/>
              <a:buChar char="•"/>
            </a:pPr>
            <a:r>
              <a:rPr lang="en-US" dirty="0" smtClean="0"/>
              <a:t> Contractor's Business Name</a:t>
            </a:r>
          </a:p>
          <a:p>
            <a:pPr marL="182880" indent="-182880">
              <a:buFont typeface="Arial" pitchFamily="34" charset="0"/>
              <a:buChar char="•"/>
            </a:pPr>
            <a:r>
              <a:rPr lang="en-US" dirty="0" smtClean="0"/>
              <a:t> Permit Status</a:t>
            </a:r>
          </a:p>
          <a:p>
            <a:pPr marL="182880" indent="-182880">
              <a:buFont typeface="Arial" pitchFamily="34" charset="0"/>
              <a:buChar char="•"/>
            </a:pPr>
            <a:r>
              <a:rPr lang="en-US" dirty="0" smtClean="0"/>
              <a:t> Issue Date of the Permit.</a:t>
            </a:r>
          </a:p>
          <a:p>
            <a:pPr marL="182880" indent="-182880">
              <a:buNone/>
            </a:pPr>
            <a:endParaRPr lang="en-US" dirty="0" smtClean="0"/>
          </a:p>
          <a:p>
            <a:pPr marL="182880" indent="-182880">
              <a:buFont typeface="+mj-lt"/>
              <a:buAutoNum type="arabicPeriod"/>
            </a:pPr>
            <a:endParaRPr lang="en-US" dirty="0" smtClean="0"/>
          </a:p>
          <a:p>
            <a:pPr marL="182880" indent="-18288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457200" indent="-457200"/>
            <a:endParaRPr lang="en-US" dirty="0" smtClean="0"/>
          </a:p>
          <a:p>
            <a:pPr marL="457200" indent="-457200"/>
            <a:r>
              <a:rPr lang="en-US" dirty="0" smtClean="0"/>
              <a:t>License Expiration Date</a:t>
            </a:r>
          </a:p>
          <a:p>
            <a:pPr marL="457200" indent="-457200"/>
            <a:r>
              <a:rPr lang="en-US" dirty="0" smtClean="0"/>
              <a:t>Valuation</a:t>
            </a:r>
          </a:p>
          <a:p>
            <a:pPr marL="457200" indent="-457200"/>
            <a:r>
              <a:rPr lang="en-US" dirty="0" smtClean="0"/>
              <a:t>State</a:t>
            </a:r>
          </a:p>
          <a:p>
            <a:pPr marL="457200" indent="-457200"/>
            <a:r>
              <a:rPr lang="en-US" dirty="0" smtClean="0"/>
              <a:t>City</a:t>
            </a:r>
          </a:p>
          <a:p>
            <a:pPr marL="457200" indent="-457200"/>
            <a:r>
              <a:rPr lang="en-US" dirty="0" smtClean="0"/>
              <a:t>License Type</a:t>
            </a:r>
          </a:p>
          <a:p>
            <a:pPr marL="457200" indent="-4572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6778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539912" y="295421"/>
            <a:ext cx="9531362" cy="7315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lnSpcReduction="1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 w="3175" cmpd="sng"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Details</a:t>
            </a:r>
            <a:endParaRPr kumimoji="0" lang="en-US" sz="4400" b="1" i="0" u="none" strike="noStrike" kern="1200" cap="none" spc="0" normalizeH="0" baseline="0" noProof="0" dirty="0">
              <a:ln w="3175" cmpd="sng">
                <a:noFill/>
              </a:ln>
              <a:solidFill>
                <a:schemeClr val="lt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1028" name="Picture 4" descr="E:\5200\Project\Cluster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14732" y="1092405"/>
            <a:ext cx="8806376" cy="521481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2324</TotalTime>
  <Words>601</Words>
  <Application>Microsoft Office PowerPoint</Application>
  <PresentationFormat>Custom</PresentationFormat>
  <Paragraphs>146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Organic</vt:lpstr>
      <vt:lpstr>CIS 5200:Systems Analysis and Design  Building &amp; Safety Permit  Submitted to Dr. Jongwook Woo</vt:lpstr>
      <vt:lpstr>Table of Content</vt:lpstr>
      <vt:lpstr>Slide 3</vt:lpstr>
      <vt:lpstr>Types of Permits</vt:lpstr>
      <vt:lpstr>Slide 5</vt:lpstr>
      <vt:lpstr>Flow Chart</vt:lpstr>
      <vt:lpstr>Slide 7</vt:lpstr>
      <vt:lpstr>Data Analysis</vt:lpstr>
      <vt:lpstr>Slide 9</vt:lpstr>
      <vt:lpstr>Query 1- Loading Data to Table</vt:lpstr>
      <vt:lpstr>Raw Data Output using Google Fusion Table</vt:lpstr>
      <vt:lpstr>Query 2 – Permit Sub-type</vt:lpstr>
      <vt:lpstr>Output of Query 2 using Excel Power View</vt:lpstr>
      <vt:lpstr>Slide 14</vt:lpstr>
      <vt:lpstr>Output of Query 3 Using Excel Power View</vt:lpstr>
      <vt:lpstr>Slide 16</vt:lpstr>
      <vt:lpstr>Output-1 of Query 4 using Excel 3D Map</vt:lpstr>
      <vt:lpstr>Output-2 of Query 4</vt:lpstr>
      <vt:lpstr>Slide 19</vt:lpstr>
      <vt:lpstr>Output of Query 5 using Excel Power View</vt:lpstr>
      <vt:lpstr>Slide 21</vt:lpstr>
      <vt:lpstr>Output of Query 6 using 3D Map</vt:lpstr>
      <vt:lpstr>Slide 23</vt:lpstr>
      <vt:lpstr>Output of Query 7 using Tableau</vt:lpstr>
      <vt:lpstr>Slide 25</vt:lpstr>
      <vt:lpstr>Output of Query 8 using Tableau</vt:lpstr>
      <vt:lpstr>Slide 27</vt:lpstr>
      <vt:lpstr>Slide 28</vt:lpstr>
      <vt:lpstr>Output of Query 9 using Tableau</vt:lpstr>
      <vt:lpstr>Slide 30</vt:lpstr>
      <vt:lpstr>Output of Query 10 using Tableau</vt:lpstr>
      <vt:lpstr>Conclusion</vt:lpstr>
      <vt:lpstr>References</vt:lpstr>
      <vt:lpstr>LINKS</vt:lpstr>
      <vt:lpstr>Slide 35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520: Software Engineering Submitted to Dr. Jongwook Woo</dc:title>
  <dc:creator>Watermarke</dc:creator>
  <cp:lastModifiedBy>Apurva Mahajan</cp:lastModifiedBy>
  <cp:revision>162</cp:revision>
  <dcterms:created xsi:type="dcterms:W3CDTF">2016-03-12T03:19:07Z</dcterms:created>
  <dcterms:modified xsi:type="dcterms:W3CDTF">2016-12-01T21:45:13Z</dcterms:modified>
</cp:coreProperties>
</file>