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6" r:id="rId1"/>
  </p:sldMasterIdLst>
  <p:sldIdLst>
    <p:sldId id="256" r:id="rId2"/>
    <p:sldId id="262" r:id="rId3"/>
    <p:sldId id="263" r:id="rId4"/>
    <p:sldId id="266" r:id="rId5"/>
    <p:sldId id="265" r:id="rId6"/>
    <p:sldId id="333" r:id="rId7"/>
    <p:sldId id="308" r:id="rId8"/>
    <p:sldId id="309" r:id="rId9"/>
    <p:sldId id="334" r:id="rId10"/>
    <p:sldId id="331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32" r:id="rId29"/>
    <p:sldId id="327" r:id="rId30"/>
    <p:sldId id="328" r:id="rId31"/>
    <p:sldId id="329" r:id="rId32"/>
    <p:sldId id="330" r:id="rId33"/>
    <p:sldId id="305" r:id="rId34"/>
    <p:sldId id="274" r:id="rId35"/>
    <p:sldId id="275" r:id="rId36"/>
    <p:sldId id="30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4660"/>
  </p:normalViewPr>
  <p:slideViewPr>
    <p:cSldViewPr snapToGrid="0">
      <p:cViewPr>
        <p:scale>
          <a:sx n="75" d="100"/>
          <a:sy n="75" d="100"/>
        </p:scale>
        <p:origin x="-54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057495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6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821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227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9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080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47436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8084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402144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430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72185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7450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585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55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47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0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42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9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  <p:sldLayoutId id="2147484648" r:id="rId12"/>
    <p:sldLayoutId id="2147484649" r:id="rId13"/>
    <p:sldLayoutId id="2147484650" r:id="rId14"/>
    <p:sldLayoutId id="2147484651" r:id="rId15"/>
    <p:sldLayoutId id="2147484652" r:id="rId16"/>
    <p:sldLayoutId id="21474846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ve/hive_data_types.htm" TargetMode="External"/><Relationship Id="rId2" Type="http://schemas.openxmlformats.org/officeDocument/2006/relationships/hyperlink" Target="https://www.laci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bleau.com/learn/training" TargetMode="External"/><Relationship Id="rId5" Type="http://schemas.openxmlformats.org/officeDocument/2006/relationships/hyperlink" Target="http://www.cslb.ca.gov/Resources/GuidesAndPublications/DescriptionOfClassifications.pdf" TargetMode="External"/><Relationship Id="rId4" Type="http://schemas.openxmlformats.org/officeDocument/2006/relationships/hyperlink" Target="https://docs.treasuredata.com/articles/hiv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acity.org/A-Prosperous-City/Building-and-Safety-Permit-Information/yv23-pmwf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830" y="1645920"/>
            <a:ext cx="7652825" cy="180066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5200:Systems Analysis and Design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&amp; Safety Permit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Dr. Jongwook Woo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8622" y="3587262"/>
            <a:ext cx="8464404" cy="310509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Bhagyashree Jadhav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Mittal Vaghela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Narendra Mali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State University, Los Angeles</a:t>
            </a:r>
          </a:p>
        </p:txBody>
      </p:sp>
    </p:spTree>
    <p:extLst>
      <p:ext uri="{BB962C8B-B14F-4D97-AF65-F5344CB8AC3E}">
        <p14:creationId xmlns:p14="http://schemas.microsoft.com/office/powerpoint/2010/main" xmlns="" val="378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39912" y="295421"/>
            <a:ext cx="9531362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Details</a:t>
            </a:r>
            <a:endParaRPr kumimoji="0" lang="en-US" sz="4400" b="1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8" name="Picture 4" descr="E:\5200\Project\Clust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732" y="1092405"/>
            <a:ext cx="8806376" cy="5214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4300" y="842963"/>
            <a:ext cx="9486900" cy="107473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1-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 to Map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2082800"/>
            <a:ext cx="1069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hive&gt;</a:t>
            </a:r>
            <a:r>
              <a:rPr lang="en-IN" dirty="0" smtClean="0"/>
              <a:t> CREATE EXTERNAL TABLE building_permit (</a:t>
            </a:r>
          </a:p>
          <a:p>
            <a:r>
              <a:rPr lang="en-IN" dirty="0" smtClean="0"/>
              <a:t>`</a:t>
            </a:r>
            <a:r>
              <a:rPr lang="en-IN" dirty="0" err="1" smtClean="0"/>
              <a:t>Unique_ID</a:t>
            </a:r>
            <a:r>
              <a:rPr lang="en-IN" dirty="0" smtClean="0"/>
              <a:t>` string, `Assessor Book` string, `Assessor Page` string, `Assessor Parcel` string, `Tract` string, `Lot` string, `PCIS Permit #` string, `Permit` string, `Permit Type` string, `Status` string, `Permit Sub-Type` string, `Status Date` string, `Permit Category` string, `Initiating Office` string, `Issue Date` string, `Address Start` string, `Address End` string, `Street Direction` string, `Street Name` string, `Street Suffix` string, `city` string, `Zip Code` string, `Work Description` string, `Valuation` string, `Contractor's Business Name` string, `Contractor Address` string, `Contractor City` string, `Contractor State` string, `License Type` string, `License #` string, `License Expiration Date` string, `Census Tract` string, `Latitude` string, `Longitude` string, `State` string, `Country` string)</a:t>
            </a:r>
          </a:p>
          <a:p>
            <a:r>
              <a:rPr lang="en-IN" dirty="0" smtClean="0"/>
              <a:t>ROW FORMAT DELIMITED FIELDS TERMINATED BY ',' STORED AS TEXTFILE LOCATION '/user/</a:t>
            </a:r>
            <a:r>
              <a:rPr lang="en-IN" dirty="0" err="1" smtClean="0"/>
              <a:t>mvaghela</a:t>
            </a:r>
            <a:r>
              <a:rPr lang="en-IN" dirty="0" smtClean="0"/>
              <a:t>/Building/' TBLPROPERTIES ('</a:t>
            </a:r>
            <a:r>
              <a:rPr lang="en-IN" dirty="0" err="1" smtClean="0"/>
              <a:t>skip.header.line.count</a:t>
            </a:r>
            <a:r>
              <a:rPr lang="en-IN" dirty="0" smtClean="0"/>
              <a:t>'='1');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14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3714" y="754527"/>
            <a:ext cx="9466262" cy="8937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all the Permits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Fusion Table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683" y="1867192"/>
            <a:ext cx="9300576" cy="42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290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309" y="609869"/>
            <a:ext cx="10234302" cy="9616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2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Sub-type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7669" y="1842053"/>
            <a:ext cx="730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Permits by Permit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Sub-Type for new contractors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2476500"/>
            <a:ext cx="9982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hive &gt; CREATE TABLE permit_count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`Permit` , `Permit Sub-Type`, COUNT(`unique_ID`)  AS ID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`Permit Sub-Type`, `Permit`;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41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42869" y="506437"/>
            <a:ext cx="8102989" cy="82999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using Excel Power 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342" y="1491175"/>
            <a:ext cx="8004516" cy="44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4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1841809"/>
            <a:ext cx="1085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ermits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Plan Check or No Plan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to get probability of getting express permit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3888" y="908579"/>
            <a:ext cx="9771565" cy="7795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600" y="2654300"/>
            <a:ext cx="1005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hive&gt; CREATE TABLE permit_category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COUNT(`Permit category`), `Permit` , `Permit category`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 `Permit`, `Permit category`;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3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5919" y="697254"/>
            <a:ext cx="9394825" cy="7096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Using Excel Power 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288" y="1519311"/>
            <a:ext cx="8525023" cy="45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44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700" y="1843441"/>
            <a:ext cx="1093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permits by City and Permit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Subtype to know about permits in nearby cities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861689"/>
            <a:ext cx="9034768" cy="6242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4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Permits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4300" y="2667000"/>
            <a:ext cx="952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map_permit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`Permit` , `Permit Type`, `City`, `State`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78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5018" y="851632"/>
            <a:ext cx="8798804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Output-1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Query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using Excel 3D Map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3" y="1716258"/>
            <a:ext cx="8595360" cy="41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1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5018" y="851632"/>
            <a:ext cx="8798804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Output-2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Query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545" y="1856935"/>
            <a:ext cx="8074856" cy="39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1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23855" y="784274"/>
            <a:ext cx="8959850" cy="104775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1923" y="2118922"/>
            <a:ext cx="9477375" cy="31242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About Project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What have we used</a:t>
            </a:r>
          </a:p>
          <a:p>
            <a:r>
              <a:rPr lang="en-US" dirty="0">
                <a:latin typeface="Times New Roman"/>
                <a:cs typeface="Times New Roman"/>
              </a:rPr>
              <a:t>Hive Queries</a:t>
            </a:r>
          </a:p>
          <a:p>
            <a:r>
              <a:rPr lang="en-US" dirty="0">
                <a:latin typeface="Times New Roman"/>
                <a:cs typeface="Times New Roman"/>
              </a:rPr>
              <a:t>Graphs and Final Results</a:t>
            </a:r>
          </a:p>
          <a:p>
            <a:r>
              <a:rPr lang="en-US" dirty="0">
                <a:latin typeface="Times New Roman"/>
                <a:cs typeface="Times New Roman"/>
              </a:rPr>
              <a:t>Conclusion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8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1779940"/>
            <a:ext cx="1118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of  different types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to provide new quotations based on 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1900" y="830037"/>
            <a:ext cx="9751048" cy="7574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of Permits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7000" y="2679700"/>
            <a:ext cx="8724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valuation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`Permit`, AVG(`Valuation`) as average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`Permit`;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5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88123" y="668753"/>
            <a:ext cx="9068972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using Excel Power 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628" y="1477108"/>
            <a:ext cx="8032652" cy="46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11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779941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Contractor's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Name by number of permits and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to know competitors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2362" y="880446"/>
            <a:ext cx="10081053" cy="8217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6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Contractor's Business 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705100"/>
            <a:ext cx="965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hive&gt; CREATE TABLE contractor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`Contractor’s Business Name`, COUNT(`unique_ID`) AS 		ID, `Permit`, `Contractor City`, `Contractor State`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`Contractor’s Business Name`, `Permit`, `Contractor 			City`, `Contractor State`;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4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5139" y="678327"/>
            <a:ext cx="9482137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using 3D 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prurva Mahajan\Downloads\Contra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1455739"/>
            <a:ext cx="9382125" cy="4736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01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7971" y="1701787"/>
            <a:ext cx="447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permits by their status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4227" y="767904"/>
            <a:ext cx="9616819" cy="6810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7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4300" y="2692400"/>
            <a:ext cx="971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permit_status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COUNT(`unique_ID`) , `Permit`, `Status`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`Status`, `Permit`;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3529" y="629627"/>
            <a:ext cx="9480550" cy="6238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:\CSULA Assignments\5200\Project\Project_final\Query6\Q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610" y="1392702"/>
            <a:ext cx="8979638" cy="4630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232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1146" y="1850279"/>
            <a:ext cx="552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permits issued in particular year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6235" y="950784"/>
            <a:ext cx="10234302" cy="7373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Issue 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7000" y="2755900"/>
            <a:ext cx="958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permit_year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`Permit`, COUNT(`Issue Date`)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WHERE `Issue Date` rlike ‘.*(2013).*’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`Permit`;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83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086" y="715988"/>
            <a:ext cx="9480550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1623136"/>
            <a:ext cx="8271802" cy="456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898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0612" y="800395"/>
            <a:ext cx="9480550" cy="6254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License Types</a:t>
            </a:r>
            <a:endParaRPr kumimoji="0" lang="en-US" sz="4400" b="0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4664" y="956140"/>
            <a:ext cx="10512425" cy="46243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General building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C-10: Electrical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C-16: Fire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Protection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C-20: Warm-Air heating, ventilating and Air-Conditioning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C-39: Roofing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C-46: Solar Contractor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C-53: Swimming Pool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100" y="1789905"/>
            <a:ext cx="1125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License Type by it’s average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to know how much it costs approximately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6092" y="781972"/>
            <a:ext cx="9771563" cy="7373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– License Type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9700" y="2705100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license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`License Type`, COUNT(`Unique_ID`),                      			AVG(`Valuation`)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`License Type`;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9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02361" y="1448972"/>
            <a:ext cx="9834562" cy="4881563"/>
          </a:xfrm>
        </p:spPr>
        <p:txBody>
          <a:bodyPr>
            <a:normAutofit fontScale="92500" lnSpcReduction="20000"/>
          </a:bodyPr>
          <a:lstStyle/>
          <a:p>
            <a:endParaRPr lang="en-US" sz="3000" dirty="0"/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 analysis is done 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Building and Safety Permit Information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City of Los Angeles.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 analysis is done using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IBM Bluemix, HiveQL.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Analyzed data is visualized using Tableau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Google Fusion Table, PowerView, 3D Map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the form of Charts, Graphs and Maps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Size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-403225">
              <a:buNone/>
            </a:pPr>
            <a:endParaRPr lang="en-US" dirty="0"/>
          </a:p>
          <a:p>
            <a:pPr marL="457200" lvl="1" indent="-403225">
              <a:buNone/>
            </a:pPr>
            <a:endParaRPr lang="en-US" dirty="0"/>
          </a:p>
          <a:p>
            <a:pPr marL="457200" lvl="1" indent="-403225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0221" y="835299"/>
            <a:ext cx="8926817" cy="71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3305905" y="4768948"/>
            <a:ext cx="1645923" cy="1378633"/>
          </a:xfrm>
          <a:prstGeom prst="flowChartMagneticDisk">
            <a:avLst/>
          </a:prstGeom>
          <a:solidFill>
            <a:srgbClr val="C0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206 MB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4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17223" y="843843"/>
            <a:ext cx="9480550" cy="62388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F:\J woo\New screenshots\Avg_v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7909" y="1488799"/>
            <a:ext cx="8560996" cy="4511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08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789905"/>
            <a:ext cx="10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license types by it’s expiration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to know which licenses are expiring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6092" y="781972"/>
            <a:ext cx="9771563" cy="7373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– License Expiration Date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00" y="2552700"/>
            <a:ext cx="9690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license_exp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`License Type`, COUNT(`Unique_ID`)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WHERE `License Expiration Date` rlike ‘.*(2017).*’ OR `License  		Expiration Date` rlike ‘.*(2018).*’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`License Type`;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9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17223" y="843843"/>
            <a:ext cx="9480550" cy="62388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F:\J woo\New screenshots\Expiration d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930" y="1556825"/>
            <a:ext cx="8940817" cy="4647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08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97612" y="837223"/>
            <a:ext cx="8343900" cy="11318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32461" y="1195290"/>
            <a:ext cx="10512425" cy="462438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 highest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have been issued for Mechanical Permit type since year 2013.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97% of the Contractors are California residents.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demolition work is being done in LA Downtown Area hence future construction possibility increases in that area.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increase is highest in Electrical Permit category when compared to previous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‘General Building’ type of licenses are going to expire in next two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5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700" y="975330"/>
            <a:ext cx="9381287" cy="107855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https://www.lacity.org/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http://www.tutorialspoint.com/hive/hive_data_types.htm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https://docs.treasuredata.com/articles/hive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http://www.cslb.ca.gov/Resources/GuidesAndPublications/DescriptionOfClassifications.pdf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http://www.tableau.com/learn/training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37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27582" y="728979"/>
            <a:ext cx="6427787" cy="6045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1883" y="1545590"/>
            <a:ext cx="9169400" cy="3940810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 (Code Only)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://github.com/narendramali1/CIS5200</a:t>
            </a:r>
          </a:p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Slideshare Link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http://www.slideshare.net/narendramali22/cis-5200presentation-groupb-69977271</a:t>
            </a:r>
            <a:endParaRPr lang="en-IN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  (Datasize –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206 MB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://data.lacity.org/A-Prosperous-City/Building-and-Safety-Permit-Information/yv23-pmwf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94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8722" y="877693"/>
            <a:ext cx="9910860" cy="3609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35116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10713" y="776924"/>
            <a:ext cx="9121410" cy="89713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Permits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28652" y="1237786"/>
            <a:ext cx="9444037" cy="51419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endParaRPr lang="en-US" b="1" dirty="0"/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are categorized into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Permits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Permits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Permits</a:t>
            </a:r>
          </a:p>
          <a:p>
            <a:pPr marL="457200" indent="-457200">
              <a:buSzPct val="122000"/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permits are categorized into sub permit types such as 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Sprinkler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Swimming-Pool/Spa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endParaRPr lang="en-US" dirty="0" smtClean="0"/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71250" y="30546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1337" y="34150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37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7099" y="633046"/>
            <a:ext cx="8600661" cy="787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Life-Cycle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74488" y="2628425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0142" y="2650198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Visualize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6427" y="4515282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25285" y="4478998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8370" y="1481797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Capture Data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644571" y="4644571"/>
            <a:ext cx="2960915" cy="885371"/>
          </a:xfrm>
          <a:prstGeom prst="leftArrow">
            <a:avLst>
              <a:gd name="adj1" fmla="val 27049"/>
              <a:gd name="adj2" fmla="val 5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244114" y="3947886"/>
            <a:ext cx="856343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3048000" y="3991428"/>
            <a:ext cx="812800" cy="4209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ent Arrow 29"/>
          <p:cNvSpPr/>
          <p:nvPr/>
        </p:nvSpPr>
        <p:spPr>
          <a:xfrm>
            <a:off x="3265714" y="1872343"/>
            <a:ext cx="1669143" cy="6821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5400000">
            <a:off x="7641771" y="1371601"/>
            <a:ext cx="754743" cy="17562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6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E810-1E38-41B5-9591-83AE8347F6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9650" y="762196"/>
            <a:ext cx="8815754" cy="82745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68949" y="4135901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Loading Analyzed Data to Excel from  BigInsight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70185" y="2079672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 .CSV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36123" y="1978854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Upload Data in Dropbox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32542" y="2021057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PUT Data in HDFS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07699" y="4128867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Visualization of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6130" y="4128866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Create Hive Tables &amp; Queries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07766" y="2672862"/>
            <a:ext cx="633046" cy="33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679766" y="3573194"/>
            <a:ext cx="323557" cy="534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7090117" y="4825218"/>
            <a:ext cx="576775" cy="3094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4147624" y="4738467"/>
            <a:ext cx="576775" cy="3094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073704" y="2614247"/>
            <a:ext cx="633046" cy="33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7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3385" y="1997612"/>
            <a:ext cx="10860258" cy="51445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BigInsight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PowerView in Excel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Fusion Table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Map in Excel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8463" y="778476"/>
            <a:ext cx="8736036" cy="9377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Used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483" y="3637316"/>
            <a:ext cx="1502348" cy="14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8" y="3926495"/>
            <a:ext cx="2531362" cy="974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C:\Users\abc\Desktop\bluemi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9981" y="2077914"/>
            <a:ext cx="2948426" cy="1295400"/>
          </a:xfrm>
          <a:prstGeom prst="rect">
            <a:avLst/>
          </a:prstGeom>
          <a:noFill/>
        </p:spPr>
      </p:pic>
      <p:pic>
        <p:nvPicPr>
          <p:cNvPr id="1028" name="Picture 4" descr="C:\Users\abc\Desktop\Google_fus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0693" y="3629051"/>
            <a:ext cx="1570280" cy="157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033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313" y="2377439"/>
            <a:ext cx="4718304" cy="40796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Done On..</a:t>
            </a:r>
          </a:p>
          <a:p>
            <a:pPr marL="182880" indent="-18288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Permit Sub-Type 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Permit Category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Contractor's Business Name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Permit Status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Issue Date of the Permit.</a:t>
            </a:r>
          </a:p>
          <a:p>
            <a:pPr marL="182880" indent="-182880">
              <a:buNone/>
            </a:pPr>
            <a:endParaRPr lang="en-US" dirty="0" smtClean="0"/>
          </a:p>
          <a:p>
            <a:pPr marL="182880" indent="-182880">
              <a:buFont typeface="+mj-lt"/>
              <a:buAutoNum type="arabicPeriod"/>
            </a:pPr>
            <a:endParaRPr lang="en-US" dirty="0" smtClean="0"/>
          </a:p>
          <a:p>
            <a:pPr marL="182880" indent="-18288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License Expiration Date</a:t>
            </a:r>
          </a:p>
          <a:p>
            <a:pPr marL="457200" indent="-457200"/>
            <a:r>
              <a:rPr lang="en-US" dirty="0" smtClean="0"/>
              <a:t>Valuation</a:t>
            </a:r>
          </a:p>
          <a:p>
            <a:pPr marL="457200" indent="-457200"/>
            <a:r>
              <a:rPr lang="en-US" dirty="0" smtClean="0"/>
              <a:t>State</a:t>
            </a:r>
          </a:p>
          <a:p>
            <a:pPr marL="457200" indent="-457200"/>
            <a:r>
              <a:rPr lang="en-US" dirty="0" smtClean="0"/>
              <a:t>City</a:t>
            </a:r>
          </a:p>
          <a:p>
            <a:pPr marL="457200" indent="-457200"/>
            <a:r>
              <a:rPr lang="en-US" dirty="0" smtClean="0"/>
              <a:t>License Type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77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7212" y="676421"/>
            <a:ext cx="9531362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  <a:endParaRPr kumimoji="0" lang="en-US" sz="4400" b="1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00" y="1841500"/>
            <a:ext cx="1016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dirty="0" smtClean="0"/>
              <a:t>  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Cluster Type – Hadoop IBM Big Insights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Number of Data Nodes -1 Node | vCPU = 4 (24GB RAM)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Number of Management Nodes - 1 | vCPU = 12 (48 GB RAM)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Version – IOP 4.2 (IBM Open Version Platform)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Operating System – CentOS 6.6 [Linux]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nn-NO" sz="2800" dirty="0" smtClean="0">
                <a:latin typeface="Times New Roman" pitchFamily="18" charset="0"/>
                <a:cs typeface="Times New Roman" pitchFamily="18" charset="0"/>
              </a:rPr>
              <a:t>  Data Disk- 1 TB SATA | Data Storage- 244 GB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nn-NO" sz="2800" dirty="0" smtClean="0">
                <a:latin typeface="Times New Roman" pitchFamily="18" charset="0"/>
                <a:cs typeface="Times New Roman" pitchFamily="18" charset="0"/>
              </a:rPr>
              <a:t>  CPU Speed 2.25 GHz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2454</TotalTime>
  <Words>1215</Words>
  <Application>Microsoft Office PowerPoint</Application>
  <PresentationFormat>Custom</PresentationFormat>
  <Paragraphs>194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Organic</vt:lpstr>
      <vt:lpstr>CIS 5200:Systems Analysis and Design  Building &amp; Safety Permit  Submitted to Dr. Jongwook Woo</vt:lpstr>
      <vt:lpstr>Table of Content</vt:lpstr>
      <vt:lpstr>Slide 3</vt:lpstr>
      <vt:lpstr>Types of Permits</vt:lpstr>
      <vt:lpstr>Slide 5</vt:lpstr>
      <vt:lpstr>Flow Chart</vt:lpstr>
      <vt:lpstr>Slide 7</vt:lpstr>
      <vt:lpstr>Data Analysis</vt:lpstr>
      <vt:lpstr>Slide 9</vt:lpstr>
      <vt:lpstr>Slide 10</vt:lpstr>
      <vt:lpstr>Query 1- Creating Table to Map Data</vt:lpstr>
      <vt:lpstr>Displaying all the Permits using Google Fusion Table</vt:lpstr>
      <vt:lpstr>Query 2 – Permit Sub-type</vt:lpstr>
      <vt:lpstr>Output of Query 2 using Excel Power View</vt:lpstr>
      <vt:lpstr>Slide 15</vt:lpstr>
      <vt:lpstr>Output of Query 3 Using Excel Power View</vt:lpstr>
      <vt:lpstr>Slide 17</vt:lpstr>
      <vt:lpstr>Output-1 of Query 4 using Excel 3D Map</vt:lpstr>
      <vt:lpstr>Output-2 of Query 4</vt:lpstr>
      <vt:lpstr>Slide 20</vt:lpstr>
      <vt:lpstr>Output of Query 5 using Excel Power View</vt:lpstr>
      <vt:lpstr>Slide 22</vt:lpstr>
      <vt:lpstr>Output of Query 6 using 3D Map</vt:lpstr>
      <vt:lpstr>Slide 24</vt:lpstr>
      <vt:lpstr>Output of Query 7 using Tableau</vt:lpstr>
      <vt:lpstr>Slide 26</vt:lpstr>
      <vt:lpstr>Output of Query 8 using Tableau</vt:lpstr>
      <vt:lpstr>Slide 28</vt:lpstr>
      <vt:lpstr>Slide 29</vt:lpstr>
      <vt:lpstr>Output of Query 9 using Tableau</vt:lpstr>
      <vt:lpstr>Slide 31</vt:lpstr>
      <vt:lpstr>Output of Query 10 using Tableau</vt:lpstr>
      <vt:lpstr>Conclusion</vt:lpstr>
      <vt:lpstr>References</vt:lpstr>
      <vt:lpstr>LINKS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520: Software Engineering Submitted to Dr. Jongwook Woo</dc:title>
  <dc:creator>Watermarke</dc:creator>
  <cp:lastModifiedBy>abc</cp:lastModifiedBy>
  <cp:revision>209</cp:revision>
  <dcterms:created xsi:type="dcterms:W3CDTF">2016-03-12T03:19:07Z</dcterms:created>
  <dcterms:modified xsi:type="dcterms:W3CDTF">2016-12-09T07:01:08Z</dcterms:modified>
</cp:coreProperties>
</file>