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0" r:id="rId5"/>
  </p:sldMasterIdLst>
  <p:notesMasterIdLst>
    <p:notesMasterId r:id="rId7"/>
  </p:notesMasterIdLst>
  <p:sldIdLst>
    <p:sldId id="256" r:id="rId9"/>
    <p:sldId id="257" r:id="rId10"/>
    <p:sldId id="260" r:id="rId11"/>
    <p:sldId id="262" r:id="rId12"/>
    <p:sldId id="265" r:id="rId13"/>
    <p:sldId id="264" r:id="rId14"/>
    <p:sldId id="273" r:id="rId15"/>
    <p:sldId id="276" r:id="rId16"/>
    <p:sldId id="266" r:id="rId17"/>
    <p:sldId id="270" r:id="rId18"/>
    <p:sldId id="271" r:id="rId19"/>
    <p:sldId id="274" r:id="rId20"/>
    <p:sldId id="278" r:id="rId21"/>
    <p:sldId id="272" r:id="rId22"/>
    <p:sldId id="277" r:id="rId23"/>
    <p:sldId id="261" r:id="rId24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  <p15:guide id="5" orient="horz" pos="1617">
          <p15:clr>
            <a:srgbClr val="A4A3A4"/>
          </p15:clr>
        </p15:guide>
        <p15:guide id="6" pos="2877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615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44" d="100"/>
          <a:sy n="144" d="100"/>
        </p:scale>
        <p:origin x="276" y="114"/>
      </p:cViewPr>
      <p:guideLst>
        <p:guide orient="horz" pos="1615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1615"/>
        <p:guide pos="2875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drawings/_rels/vmlDrawing1.vml.rels><?xml version="1.0" encoding="UTF-8"?>
<Relationships xmlns="http://schemas.openxmlformats.org/package/2006/relationships"><Relationship Id="rId1" Type="http://schemas.openxmlformats.org/officeDocument/2006/relationships/image" Target="../media/image2.wmf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40080" y="1111250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40080" y="2811780"/>
            <a:ext cx="6033135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12/11/2021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12/11/2021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475" y="125095"/>
            <a:ext cx="1666875" cy="3937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405" y="162560"/>
            <a:ext cx="5340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405" y="511175"/>
            <a:ext cx="534035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12/11/2021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5" Type="http://schemas.openxmlformats.org/officeDocument/2006/relationships/image" Target="../media/image1.png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blipFill rotWithShape="1"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24000" t="0" r="2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4" Type="http://schemas.openxmlformats.org/officeDocument/2006/relationships/image" Target="../media/image9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image" Target="../media/image1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7" Type="http://schemas.openxmlformats.org/officeDocument/2006/relationships/image" Target="../media/fImage7524414641.png"></Relationship><Relationship Id="rId8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vmlDrawing" Target="../drawings/vmlDrawing1.vml"></Relationship><Relationship Id="rId4" Type="http://schemas.openxmlformats.org/officeDocument/2006/relationships/oleObject" Target="../embeddings/oleObject1.bin"></Relationship><Relationship Id="rId6" Type="http://schemas.openxmlformats.org/officeDocument/2006/relationships/image" Target="../media/fImage4349314441.png"></Relationship><Relationship Id="rId7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24000" t="0" r="2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96901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rgbClr val="5F4C3B"/>
                </a:solidFill>
                <a:latin typeface="Arial" charset="0"/>
                <a:ea typeface="Arial" charset="0"/>
              </a:rPr>
              <a:t>17681018 윤현호</a:t>
            </a:r>
            <a:endParaRPr lang="ko-KR" altLang="en-US" sz="800" b="1">
              <a:solidFill>
                <a:srgbClr val="5F4C3B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96901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rgbClr val="5F4C3B"/>
                </a:solidFill>
                <a:latin typeface="Arial" charset="0"/>
                <a:ea typeface="Arial" charset="0"/>
              </a:rPr>
              <a:t>17681027 전병호</a:t>
            </a:r>
            <a:endParaRPr lang="ko-KR" altLang="en-US" sz="800" b="1">
              <a:solidFill>
                <a:srgbClr val="5F4C3B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7305" cy="146621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FINAL</a:t>
            </a: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</a:b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PROJECT 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 rot="0">
            <a:off x="590550" y="2374265"/>
            <a:ext cx="4107815" cy="27114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0922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600" b="1">
                <a:solidFill>
                  <a:srgbClr val="00B0F0"/>
                </a:solidFill>
                <a:latin typeface="Arial" charset="0"/>
              </a:rPr>
              <a:t>BIGDATA PROCESSING</a:t>
            </a:r>
            <a:endParaRPr lang="ko-KR" altLang="en-US" sz="16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3" name="그림 2" descr="C:/Users/yhh10/AppData/Roaming/PolarisOffice/ETemp/30992_15602168/imag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0075" y="735965"/>
            <a:ext cx="5704205" cy="4070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48" name="그림 305" descr="C:/Users/yhh10/AppData/Roaming/PolarisOffice/ETemp/30992_15602168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3680" y="1128395"/>
            <a:ext cx="8676005" cy="326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38605"/>
            <a:ext cx="4184015" cy="254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017905"/>
            <a:ext cx="3075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</a:t>
            </a:r>
            <a:r>
              <a:rPr lang="ko-KR" altLang="en-US" b="1" dirty="0" smtClean="0"/>
              <a:t>년도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425" y="1009650"/>
            <a:ext cx="3075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73</a:t>
            </a:r>
            <a:r>
              <a:rPr lang="ko-KR" altLang="en-US" b="1" dirty="0" smtClean="0"/>
              <a:t>년도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538605"/>
            <a:ext cx="420433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017905"/>
            <a:ext cx="3075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</a:t>
            </a:r>
            <a:r>
              <a:rPr lang="ko-KR" altLang="en-US" b="1" dirty="0" smtClean="0"/>
              <a:t>년도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2425" y="1009650"/>
            <a:ext cx="3075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73</a:t>
            </a:r>
            <a:r>
              <a:rPr lang="ko-KR" altLang="en-US" b="1" dirty="0" smtClean="0"/>
              <a:t>년도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" y="1596390"/>
            <a:ext cx="3923665" cy="2364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596390"/>
            <a:ext cx="3914140" cy="2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46" name="그림 3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064895"/>
            <a:ext cx="7259320" cy="208280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47" name="그림 3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3135630"/>
            <a:ext cx="6478905" cy="17710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30275" y="69850"/>
            <a:ext cx="7633970" cy="5213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빅데이터 </a:t>
            </a:r>
            <a:r>
              <a:rPr lang="ko-KR" altLang="en-US" sz="2400" b="1"/>
              <a:t>분석 플랫폼 소개</a:t>
            </a:r>
            <a:endParaRPr lang="ko-KR" altLang="en-US" sz="2400" b="1"/>
          </a:p>
        </p:txBody>
      </p:sp>
      <p:sp>
        <p:nvSpPr>
          <p:cNvPr id="8" name="텍스트 상자 50"/>
          <p:cNvSpPr txBox="1">
            <a:spLocks/>
          </p:cNvSpPr>
          <p:nvPr/>
        </p:nvSpPr>
        <p:spPr>
          <a:xfrm rot="0">
            <a:off x="245110" y="69850"/>
            <a:ext cx="497205" cy="5219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8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9" name="그림 2" descr="C:/Users/yhh10/AppData/Roaming/PolarisOffice/ETemp/33588_22567648/fImage7524414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5780" y="594995"/>
            <a:ext cx="5568950" cy="4403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3173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24000" t="0" r="2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795" y="3317875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560" y="3367405"/>
            <a:ext cx="94996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1" hangingPunct="1">
              <a:buFontTx/>
              <a:buNone/>
            </a:pPr>
            <a:r>
              <a:rPr lang="ko-KR" altLang="en-US" sz="800" b="1">
                <a:solidFill>
                  <a:srgbClr val="413327"/>
                </a:solidFill>
                <a:latin typeface="Arial" charset="0"/>
                <a:ea typeface="나눔고딕" charset="0"/>
                <a:cs typeface="Arial" charset="0"/>
              </a:rPr>
              <a:t>17681018 윤현호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108065" y="3607435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11"/>
          <p:cNvSpPr txBox="1">
            <a:spLocks/>
          </p:cNvSpPr>
          <p:nvPr/>
        </p:nvSpPr>
        <p:spPr bwMode="auto">
          <a:xfrm>
            <a:off x="6128385" y="3637280"/>
            <a:ext cx="94996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latinLnBrk="0"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5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latinLnBrk="1" hangingPunct="1">
              <a:buFontTx/>
              <a:buNone/>
            </a:pPr>
            <a:r>
              <a:rPr lang="ko-KR" altLang="en-US" sz="800" b="1">
                <a:solidFill>
                  <a:srgbClr val="413327"/>
                </a:solidFill>
                <a:latin typeface="Arial" charset="0"/>
                <a:ea typeface="나눔고딕" charset="0"/>
                <a:cs typeface="Arial" charset="0"/>
              </a:rPr>
              <a:t>17681027 전병호</a:t>
            </a: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24000" t="0" r="2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5335" cy="5829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10860" y="2201545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1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/  </a:t>
            </a:r>
            <a:r>
              <a:rPr lang="ko-KR" altLang="en-US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주제 선정</a:t>
            </a:r>
            <a:endParaRPr lang="ko-KR" altLang="en-US" sz="1200" dirty="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10860" y="2467610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>
                <a:solidFill>
                  <a:srgbClr val="8F7C71"/>
                </a:solidFill>
                <a:latin typeface="Arial" charset="0"/>
              </a:rPr>
              <a:t>2</a:t>
            </a: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 / </a:t>
            </a:r>
            <a:r>
              <a:rPr lang="ko-KR" altLang="ko-KR" sz="1200">
                <a:solidFill>
                  <a:srgbClr val="8F7C71"/>
                </a:solidFill>
                <a:latin typeface="Arial" charset="0"/>
              </a:rPr>
              <a:t> </a:t>
            </a:r>
            <a:r>
              <a:rPr lang="ko-KR" altLang="ko-KR" sz="1200">
                <a:solidFill>
                  <a:srgbClr val="8F7C71"/>
                </a:solidFill>
                <a:latin typeface="맑은 고딕" charset="0"/>
                <a:ea typeface="맑은 고딕" charset="0"/>
              </a:rPr>
              <a:t>목적 및 필요성</a:t>
            </a:r>
            <a:endParaRPr lang="ko-KR" altLang="en-US" sz="120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10860" y="2733675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3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/  </a:t>
            </a:r>
            <a:r>
              <a:rPr lang="ko-KR" altLang="en-US" sz="1200" dirty="0" smtClean="0">
                <a:solidFill>
                  <a:srgbClr val="8F7C71"/>
                </a:solidFill>
                <a:latin typeface="+mn-ea"/>
                <a:ea typeface="+mn-ea"/>
              </a:rPr>
              <a:t>진행 일정</a:t>
            </a:r>
            <a:endParaRPr lang="ko-KR" altLang="en-US" sz="1200" dirty="0">
              <a:solidFill>
                <a:srgbClr val="8F7C71"/>
              </a:solidFill>
              <a:latin typeface="+mn-ea"/>
              <a:ea typeface="+mn-ea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10860" y="3000375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4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/  </a:t>
            </a:r>
            <a:r>
              <a:rPr lang="ko-KR" altLang="ko-KR" sz="1200" dirty="0">
                <a:solidFill>
                  <a:srgbClr val="8F7C71"/>
                </a:solidFill>
                <a:latin typeface="맑은 고딕" charset="0"/>
                <a:ea typeface="맑은 고딕" charset="0"/>
              </a:rPr>
              <a:t>기대효과 및 활용방안</a:t>
            </a:r>
            <a:endParaRPr lang="ko-KR" altLang="en-US" sz="1200" dirty="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10860" y="3266440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5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/  </a:t>
            </a:r>
            <a:r>
              <a:rPr lang="ko-KR" altLang="en-US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아키텍처 정의</a:t>
            </a:r>
            <a:endParaRPr lang="ko-KR" altLang="en-US" sz="1200" dirty="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610860" y="3532505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6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/ </a:t>
            </a:r>
            <a:r>
              <a:rPr lang="en-US" altLang="ko-KR" sz="1200" dirty="0">
                <a:solidFill>
                  <a:srgbClr val="8F7C7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데이터 수집</a:t>
            </a:r>
            <a:r>
              <a:rPr lang="en-US" altLang="ko-KR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가공</a:t>
            </a:r>
            <a:r>
              <a:rPr lang="en-US" altLang="ko-KR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" dirty="0" smtClean="0">
                <a:solidFill>
                  <a:srgbClr val="8F7C71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200" dirty="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610860" y="3798570"/>
            <a:ext cx="3296920" cy="27495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</a:t>
            </a:r>
            <a:r>
              <a:rPr lang="ko-KR" altLang="ko-KR" sz="1200" dirty="0">
                <a:solidFill>
                  <a:srgbClr val="8F7C71"/>
                </a:solidFill>
                <a:latin typeface="Arial" charset="0"/>
              </a:rPr>
              <a:t>7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</a:t>
            </a: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/  </a:t>
            </a:r>
            <a:r>
              <a:rPr lang="ko-KR" altLang="en-US" sz="1200" dirty="0" smtClean="0">
                <a:solidFill>
                  <a:srgbClr val="8F7C71"/>
                </a:solidFill>
                <a:latin typeface="+mn-ea"/>
                <a:ea typeface="+mn-ea"/>
              </a:rPr>
              <a:t>시각화</a:t>
            </a:r>
            <a:endParaRPr lang="ko-KR" altLang="en-US" sz="1200" dirty="0">
              <a:solidFill>
                <a:srgbClr val="8F7C71"/>
              </a:solidFill>
              <a:latin typeface="+mn-ea"/>
              <a:ea typeface="+mn-ea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제목 1"/>
          <p:cNvSpPr txBox="1">
            <a:spLocks/>
          </p:cNvSpPr>
          <p:nvPr/>
        </p:nvSpPr>
        <p:spPr>
          <a:xfrm>
            <a:off x="5610860" y="4073525"/>
            <a:ext cx="3297555" cy="275590"/>
          </a:xfrm>
          <a:prstGeom prst="rect">
            <a:avLst/>
          </a:prstGeom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08 /  </a:t>
            </a:r>
            <a:r>
              <a:rPr lang="ko-KR" altLang="en-US" sz="1200">
                <a:solidFill>
                  <a:srgbClr val="8F7C71"/>
                </a:solidFill>
                <a:latin typeface="맑은 고딕" charset="0"/>
                <a:ea typeface="맑은 고딕" charset="0"/>
              </a:rPr>
              <a:t>빅데이터 </a:t>
            </a:r>
            <a:r>
              <a:rPr lang="ko-KR" altLang="en-US" sz="1200">
                <a:solidFill>
                  <a:srgbClr val="8F7C71"/>
                </a:solidFill>
                <a:latin typeface="맑은 고딕" charset="0"/>
                <a:ea typeface="맑은 고딕" charset="0"/>
              </a:rPr>
              <a:t>분석 플랫폼 소개</a:t>
            </a:r>
            <a:endParaRPr lang="ko-KR" altLang="en-US" sz="1200">
              <a:solidFill>
                <a:srgbClr val="8F7C7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</a:rPr>
              <a:t>주제 </a:t>
            </a:r>
            <a:r>
              <a:rPr lang="ko-KR" altLang="ko-KR" sz="1800" b="1" dirty="0" smtClean="0">
                <a:solidFill>
                  <a:srgbClr val="615247"/>
                </a:solidFill>
              </a:rPr>
              <a:t>선정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1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>
                <a:solidFill>
                  <a:srgbClr val="00B0F0"/>
                </a:solidFill>
                <a:latin typeface="Arial" charset="0"/>
              </a:rPr>
              <a:t>선정 배경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텍스트 상자 164"/>
          <p:cNvSpPr txBox="1">
            <a:spLocks/>
          </p:cNvSpPr>
          <p:nvPr/>
        </p:nvSpPr>
        <p:spPr>
          <a:xfrm>
            <a:off x="495300" y="1449705"/>
            <a:ext cx="83515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67"/>
          <p:cNvSpPr txBox="1">
            <a:spLocks/>
          </p:cNvSpPr>
          <p:nvPr/>
        </p:nvSpPr>
        <p:spPr>
          <a:xfrm>
            <a:off x="556260" y="1403985"/>
            <a:ext cx="8154035" cy="304990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defTabSz="508000" latinLnBrk="1">
              <a:buFontTx/>
              <a:buNone/>
            </a:pPr>
            <a:r>
              <a:rPr sz="1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- 최근 몇 년간 우리나라 기후는 겨울이 생각보다 따뜻하다거나, 가을과 봄이 지나치게 짧다거나 하는 이상 기후를 겪고 있다. 평년 기온은 매년 올라가고 있는 추세이기도 하다. </a:t>
            </a: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r>
              <a:rPr sz="1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- 우리나라는 연간 기온, 강수량 등 기후변수의 변화를 겪고 있다. </a:t>
            </a: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r>
              <a:rPr sz="1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- 기록적인 최저기온 일수가 급격히 감소해 여름철 최대 강수량이 증가했다. </a:t>
            </a: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r>
              <a:rPr sz="1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- 계속되는 지구 기후 변화는 지역 기후 변화와 사회, 경제, 산업, 문화, 그리고 많은 다른 분야들에 영향을 미치는 극단적인 날씨를 만들어냈다. </a:t>
            </a: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목적 및 필요성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>
                <a:solidFill>
                  <a:srgbClr val="00B0F0"/>
                </a:solidFill>
                <a:latin typeface="Arial" charset="0"/>
              </a:rPr>
              <a:t>목적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6" name="텍스트 상자 112"/>
          <p:cNvSpPr txBox="1">
            <a:spLocks/>
          </p:cNvSpPr>
          <p:nvPr/>
        </p:nvSpPr>
        <p:spPr bwMode="auto">
          <a:xfrm>
            <a:off x="491490" y="2571750"/>
            <a:ext cx="3235960" cy="360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>
                <a:solidFill>
                  <a:srgbClr val="00B0F0"/>
                </a:solidFill>
                <a:latin typeface="Arial" charset="0"/>
              </a:rPr>
              <a:t>필요성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47" name="텍스트 상자 113"/>
          <p:cNvSpPr txBox="1">
            <a:spLocks/>
          </p:cNvSpPr>
          <p:nvPr/>
        </p:nvSpPr>
        <p:spPr>
          <a:xfrm>
            <a:off x="488950" y="1298575"/>
            <a:ext cx="775589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- 기</a:t>
            </a:r>
            <a:r>
              <a:rPr lang="ko-KR" sz="1600" b="1">
                <a:latin typeface="맑은 고딕" charset="0"/>
                <a:ea typeface="맑은 고딕" charset="0"/>
              </a:rPr>
              <a:t>후 변화의 심각성과 시급성을 환기시키는 목적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48" name="도형 114"/>
          <p:cNvSpPr>
            <a:spLocks/>
          </p:cNvSpPr>
          <p:nvPr/>
        </p:nvSpPr>
        <p:spPr>
          <a:xfrm>
            <a:off x="590550" y="2755900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9" name="텍스트 상자 115"/>
          <p:cNvSpPr txBox="1">
            <a:spLocks/>
          </p:cNvSpPr>
          <p:nvPr/>
        </p:nvSpPr>
        <p:spPr>
          <a:xfrm>
            <a:off x="462915" y="2996565"/>
            <a:ext cx="8218805" cy="586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- </a:t>
            </a:r>
            <a:r>
              <a:rPr sz="1600" b="1">
                <a:latin typeface="맑은 고딕" charset="0"/>
                <a:ea typeface="맑은 고딕" charset="0"/>
              </a:rPr>
              <a:t>시각적으</a:t>
            </a:r>
            <a:r>
              <a:rPr lang="ko-KR" sz="1600" b="1">
                <a:latin typeface="맑은 고딕" charset="0"/>
                <a:ea typeface="맑은 고딕" charset="0"/>
              </a:rPr>
              <a:t>로 보이는 자료를 통해 기후 변화를 인지하고 기후변화에 대응하는 노력을 기울이기를 원한다. 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진행 일정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3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>
                <a:solidFill>
                  <a:srgbClr val="00B0F0"/>
                </a:solidFill>
                <a:latin typeface="Arial" charset="0"/>
              </a:rPr>
              <a:t>진행 일정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6" name="텍스트 상자 283"/>
          <p:cNvSpPr txBox="1">
            <a:spLocks/>
          </p:cNvSpPr>
          <p:nvPr/>
        </p:nvSpPr>
        <p:spPr>
          <a:xfrm>
            <a:off x="570230" y="1375410"/>
            <a:ext cx="8028940" cy="2652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latinLnBrk="1"/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0 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(수) :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주제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회의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선정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11/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17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(수) 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아키텍처 회의 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11/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25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목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) 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수집 및 저장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시각화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작업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05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일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) 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재가공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6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시각화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작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업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/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12/</a:t>
            </a:r>
            <a:r>
              <a:rPr 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11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토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) 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발표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준비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기대효과 및 활용방안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6570" cy="5213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 dirty="0">
                <a:solidFill>
                  <a:srgbClr val="00B0F0"/>
                </a:solidFill>
                <a:latin typeface="Arial" charset="0"/>
              </a:rPr>
              <a:t>기대효과 및 활용 방안</a:t>
            </a:r>
            <a:endParaRPr lang="ko-KR" altLang="en-US" sz="1400" b="1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6" name="텍스트 상자 282"/>
          <p:cNvSpPr txBox="1">
            <a:spLocks/>
          </p:cNvSpPr>
          <p:nvPr/>
        </p:nvSpPr>
        <p:spPr>
          <a:xfrm>
            <a:off x="544830" y="1375410"/>
            <a:ext cx="7992745" cy="157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latinLnBrk="1">
              <a:buFontTx/>
              <a:buNone/>
            </a:pP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기후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변화의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영향이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지역에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가시화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될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정도로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현재진행중이다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latinLnBrk="1">
              <a:buFontTx/>
              <a:buNone/>
            </a:pP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각지의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사람들의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관심과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대응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노력이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활발해지고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앞으로의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편리한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생활과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과학적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의사결정에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도움을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줄 수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있을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것이라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기대한다</a:t>
            </a:r>
            <a:r>
              <a:rPr sz="1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1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아키텍처 정의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개체 2"/>
          <p:cNvSpPr txBox="1">
            <a:spLocks/>
          </p:cNvSpPr>
          <p:nvPr/>
        </p:nvSpPr>
        <p:spPr>
          <a:xfrm rot="0">
            <a:off x="289560" y="81915"/>
            <a:ext cx="553720" cy="5175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5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" y="1724025"/>
            <a:ext cx="8907780" cy="1876425"/>
          </a:xfrm>
          <a:prstGeom prst="rect"/>
          <a:noFill/>
        </p:spPr>
      </p:pic>
      <p:pic>
        <p:nvPicPr>
          <p:cNvPr id="1" name="그림 1"/>
          <p:cNvPicPr>
            <a:picLocks/>
          </p:cNvPicPr>
          <p:nvPr/>
        </p:nvPicPr>
        <p:blipFill rotWithShape="1">
          <a:blip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6000" y="1790700"/>
            <a:ext cx="7404735" cy="15627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5813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</a:rPr>
              <a:t> 데이터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6570" cy="52133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6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565" y="934085"/>
            <a:ext cx="22263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수집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5" y="1473835"/>
            <a:ext cx="1466850" cy="3385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6415" y="934085"/>
            <a:ext cx="19919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저장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50" y="1473835"/>
            <a:ext cx="5326380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시각화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45110" y="69850"/>
            <a:ext cx="497205" cy="5219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</a:t>
            </a:r>
            <a:r>
              <a:rPr lang="ko-KR" altLang="ko-KR" sz="1600">
                <a:solidFill>
                  <a:srgbClr val="4C3C2E"/>
                </a:solidFill>
                <a:latin typeface="Arial" charset="0"/>
              </a:rPr>
              <a:t>7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pic>
        <p:nvPicPr>
          <p:cNvPr id="3" name="그림 2" descr="C:/Users/yhh10/AppData/Roaming/PolarisOffice/ETemp/30992_15602168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2310" y="743585"/>
            <a:ext cx="8180070" cy="3924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80</Paragraphs>
  <Words>323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yhh10045</dc:creator>
  <cp:lastModifiedBy>yhh10045</cp:lastModifiedBy>
  <dc:title>제목</dc:title>
  <cp:version>9.103.103.45589</cp:version>
  <dcterms:modified xsi:type="dcterms:W3CDTF">2021-12-11T06:22:01Z</dcterms:modified>
</cp:coreProperties>
</file>