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8" r:id="rId15"/>
    <p:sldId id="273" r:id="rId16"/>
    <p:sldId id="277" r:id="rId17"/>
    <p:sldId id="279" r:id="rId18"/>
    <p:sldId id="274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C3ACE-5CE5-7E9E-6BED-67232C83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3C4BC-1E1E-BE5A-9DAB-086E9F7F5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1BF17-0BCF-911A-1BE7-85CF8F02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43AEF-8B03-0915-37BD-6DA41A73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84A4A-AAE6-BA4A-881F-9FCC82BD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3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D0A8-92BB-E4EF-1F89-0FC5CE4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30BFD-8CF6-910B-365B-63B2F04AA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37859-DC9A-BA3A-00B8-BBCDA7FB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7DEEE-B325-7C44-0AE5-F8607C73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5655D-23B4-AEA1-FE68-0F5C92F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1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8967F5-8B8F-C2A6-F811-58CABB05B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82F52-5FA6-9189-972F-720C0EF59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AEB64-1E3A-7276-F60C-A5D9C932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9F9B3-45BB-B4CA-3724-1BB5D55D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39DF8-529A-6D01-9DBB-8BF593BD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3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48F98-C347-C0AC-28ED-26C7CC21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7EFF8-4354-065B-4E00-91FB505A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39E9C-848A-F6BD-ED12-F6EB8019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7500E-B385-4299-B4D1-FFA259DD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4AC9A-945F-20F0-F981-FB1B635B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4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01BD-00F5-E835-5DBE-6CA106AD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37918-7725-5294-2DC9-1237CFCB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82A3A-FCB6-D1DD-CCCA-658FA604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928A9-4E23-D302-0960-8AD4335F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0B3C6-037E-45C1-11D5-DD6F01DC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7074-7B83-D7F0-BCEF-AF2FB999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9668F-FBFA-2099-90DC-B88FB759E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6EB45-BD03-C1EA-4010-BE2934A87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665C2-425C-7333-7C99-F05F07D5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F86EC-BF12-2D82-ABCF-3713F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DF36D-863E-C301-DABA-4921C81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C7C5D-C72A-303B-3BD9-AF156563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3DE65-0071-DF38-10F5-B03DE355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437E53-3B4A-6ABA-FB89-CCD7A0CE6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B14081-B2C2-1686-F6F7-75AC6B6F0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3AFC7-F148-A7E6-23F8-B5ED42E4A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7DB64-CAEC-16F1-019C-6C3580A8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24FEB2-6045-61E6-79FD-9F252B92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E6CDB5-23BD-E46A-4C0D-B66F76F2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0566-FF94-5175-8BCB-1EACB9B8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CF74D4-B94E-F827-5061-8C19B150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60AC6B-B717-638E-270C-1163278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99D45F-D478-C4B6-4C6F-C9D460CF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1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287B17-230E-1C88-30B1-5152D085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C27E3F-FBE9-0EC8-511D-3A102D8A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B6742-D1E7-EB27-9C1A-A638FB08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1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1C74B-697A-F0EC-4758-CA745350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B616E-D793-FD57-108E-CCE378B8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3D12F6-1DAC-E5E4-A120-6D2A6AA10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1E7E4-E151-7705-4506-FD58DD60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62029-A164-3C3C-84DE-11BC1D7D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2C245-3F5B-B812-8E66-FA6FE833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3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4782E-718D-0C43-7574-DBEBD0D0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0F4E98-F45E-0463-FFC1-FDBA2C736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A7EF6-E20A-7A86-D0BC-74BE4F489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4BADF-B4F7-B612-AAB5-91DC5328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EF978-549D-B026-275D-96BE649D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DE1FC-89B1-21AA-92BF-D9461A3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B36FD5-7A33-0689-31AB-39380FD9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5450F-C985-A6E1-C959-4C1ED537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258F3-765A-9A24-2534-A418CE274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4DD15-7C2D-4EAA-B986-21071BFB7C1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23E00-F8F5-EA31-9556-B3671E66B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23841-0598-6396-7734-21E53ECA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2D354-EFA4-47DA-940B-4CFCB8705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.to/juancarlospaco/tensors-for-busy-people-315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9159-E63C-373A-13FC-4E4CE8AB0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What is CNN?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684AF-02A3-CC94-ED58-7BC6A2042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Week_1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73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>
            <a:extLst>
              <a:ext uri="{FF2B5EF4-FFF2-40B4-BE49-F238E27FC236}">
                <a16:creationId xmlns:a16="http://schemas.microsoft.com/office/drawing/2014/main" id="{6D1CE132-A142-544F-EAA1-D4A53DE50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03" y="1644863"/>
            <a:ext cx="3475005" cy="3990827"/>
          </a:xfrm>
          <a:prstGeom prst="rect">
            <a:avLst/>
          </a:prstGeom>
        </p:spPr>
      </p:pic>
      <p:pic>
        <p:nvPicPr>
          <p:cNvPr id="90" name="내용 개체 틀 4">
            <a:extLst>
              <a:ext uri="{FF2B5EF4-FFF2-40B4-BE49-F238E27FC236}">
                <a16:creationId xmlns:a16="http://schemas.microsoft.com/office/drawing/2014/main" id="{1C035831-30E6-FBAC-32A0-032846E83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2084" y="1644862"/>
            <a:ext cx="3386559" cy="3990827"/>
          </a:xfr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F3330044-56B8-48A4-70C6-7EB8ED366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803" y="1644862"/>
            <a:ext cx="3523787" cy="380723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AC2B90C9-7BC5-D304-C49B-28B425CBC0B2}"/>
              </a:ext>
            </a:extLst>
          </p:cNvPr>
          <p:cNvSpPr txBox="1"/>
          <p:nvPr/>
        </p:nvSpPr>
        <p:spPr>
          <a:xfrm>
            <a:off x="1402672" y="1353793"/>
            <a:ext cx="2034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Stride size = 1</a:t>
            </a:r>
            <a:endParaRPr lang="ko-KR" alt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000D747-9EA1-4DE1-A31D-384078C05AA8}"/>
              </a:ext>
            </a:extLst>
          </p:cNvPr>
          <p:cNvSpPr txBox="1">
            <a:spLocks/>
          </p:cNvSpPr>
          <p:nvPr/>
        </p:nvSpPr>
        <p:spPr>
          <a:xfrm>
            <a:off x="838200" y="366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- Convolution Operation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432499-5CDD-4C50-B922-DB5E221C530A}"/>
              </a:ext>
            </a:extLst>
          </p:cNvPr>
          <p:cNvSpPr/>
          <p:nvPr/>
        </p:nvSpPr>
        <p:spPr>
          <a:xfrm>
            <a:off x="1056443" y="1908699"/>
            <a:ext cx="692458" cy="71021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6272E600-014A-4749-80A2-9F118CE1043F}"/>
              </a:ext>
            </a:extLst>
          </p:cNvPr>
          <p:cNvSpPr/>
          <p:nvPr/>
        </p:nvSpPr>
        <p:spPr>
          <a:xfrm>
            <a:off x="1376039" y="1692347"/>
            <a:ext cx="435006" cy="2163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3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id="{E21DF491-8795-0507-220C-74C6EB35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358" y="2730652"/>
            <a:ext cx="5166401" cy="219108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1B91B97E-F44C-7EA1-A5B6-BE9020FEF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17" y="1759202"/>
            <a:ext cx="5068763" cy="4455297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363F1F00-8580-E522-19F8-C7C92BC086A0}"/>
              </a:ext>
            </a:extLst>
          </p:cNvPr>
          <p:cNvSpPr/>
          <p:nvPr/>
        </p:nvSpPr>
        <p:spPr>
          <a:xfrm>
            <a:off x="6028887" y="2348917"/>
            <a:ext cx="5424871" cy="244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A86BF1-D2FA-3319-E7AC-391108C4D8D7}"/>
              </a:ext>
            </a:extLst>
          </p:cNvPr>
          <p:cNvSpPr txBox="1"/>
          <p:nvPr/>
        </p:nvSpPr>
        <p:spPr>
          <a:xfrm>
            <a:off x="7969540" y="1939601"/>
            <a:ext cx="21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 Layer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3544647-94FA-4DFB-BC01-37DA7CEA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784"/>
            <a:ext cx="10515600" cy="1325563"/>
          </a:xfrm>
        </p:spPr>
        <p:txBody>
          <a:bodyPr/>
          <a:lstStyle/>
          <a:p>
            <a:r>
              <a:rPr lang="en-US" altLang="ko-KR" dirty="0"/>
              <a:t>- Convolution Operation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34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4BDD2D1-0D82-94E8-84BC-EF267131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13" y="2845539"/>
            <a:ext cx="4822526" cy="204524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EE13FA-04F3-D736-217E-59B4FFC28D50}"/>
              </a:ext>
            </a:extLst>
          </p:cNvPr>
          <p:cNvSpPr/>
          <p:nvPr/>
        </p:nvSpPr>
        <p:spPr>
          <a:xfrm>
            <a:off x="4949505" y="2845540"/>
            <a:ext cx="2743250" cy="15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7B810-8950-210D-2E55-2C8F79EEBDFB}"/>
              </a:ext>
            </a:extLst>
          </p:cNvPr>
          <p:cNvSpPr txBox="1"/>
          <p:nvPr/>
        </p:nvSpPr>
        <p:spPr>
          <a:xfrm>
            <a:off x="5586368" y="2465117"/>
            <a:ext cx="149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 Layer2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9666BC9-A47A-6D4D-4B9C-2D97715A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391" y="3246749"/>
            <a:ext cx="714546" cy="6709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816309-4929-D9BD-F979-2A6AFC7CF2A7}"/>
              </a:ext>
            </a:extLst>
          </p:cNvPr>
          <p:cNvSpPr txBox="1"/>
          <p:nvPr/>
        </p:nvSpPr>
        <p:spPr>
          <a:xfrm>
            <a:off x="6115574" y="3397538"/>
            <a:ext cx="10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… =  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A6234E-F4CE-3072-B5D8-FE48EA9A4254}"/>
              </a:ext>
            </a:extLst>
          </p:cNvPr>
          <p:cNvSpPr/>
          <p:nvPr/>
        </p:nvSpPr>
        <p:spPr>
          <a:xfrm>
            <a:off x="8078659" y="2824997"/>
            <a:ext cx="1770016" cy="15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C879E0-5FA7-18E4-83B6-8979039AEF99}"/>
              </a:ext>
            </a:extLst>
          </p:cNvPr>
          <p:cNvSpPr txBox="1"/>
          <p:nvPr/>
        </p:nvSpPr>
        <p:spPr>
          <a:xfrm>
            <a:off x="8203034" y="2426836"/>
            <a:ext cx="149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 Layer3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158D7D-DABC-5978-82C5-9702AF82A88D}"/>
              </a:ext>
            </a:extLst>
          </p:cNvPr>
          <p:cNvSpPr txBox="1"/>
          <p:nvPr/>
        </p:nvSpPr>
        <p:spPr>
          <a:xfrm>
            <a:off x="8776985" y="3380599"/>
            <a:ext cx="10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… =  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E7780141-7AC0-6DD9-3D80-38739C9A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278" y="3229810"/>
            <a:ext cx="714546" cy="67091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75EBC1C-B27D-9BD1-5D28-83A3CC9E9B39}"/>
              </a:ext>
            </a:extLst>
          </p:cNvPr>
          <p:cNvSpPr txBox="1"/>
          <p:nvPr/>
        </p:nvSpPr>
        <p:spPr>
          <a:xfrm>
            <a:off x="9975246" y="3363661"/>
            <a:ext cx="10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. .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DCF0B11-5F41-560F-ECEA-E70B047ECB1E}"/>
              </a:ext>
            </a:extLst>
          </p:cNvPr>
          <p:cNvSpPr/>
          <p:nvPr/>
        </p:nvSpPr>
        <p:spPr>
          <a:xfrm>
            <a:off x="7563351" y="3397538"/>
            <a:ext cx="589316" cy="3354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B0F648-5EFE-C912-304D-8EF602981C78}"/>
              </a:ext>
            </a:extLst>
          </p:cNvPr>
          <p:cNvSpPr txBox="1"/>
          <p:nvPr/>
        </p:nvSpPr>
        <p:spPr>
          <a:xfrm>
            <a:off x="1308683" y="1888012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E2E7F98-0991-4BDD-80EB-BAA2E32A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784"/>
            <a:ext cx="10515600" cy="1325563"/>
          </a:xfrm>
        </p:spPr>
        <p:txBody>
          <a:bodyPr/>
          <a:lstStyle/>
          <a:p>
            <a:r>
              <a:rPr lang="en-US" altLang="ko-KR" dirty="0"/>
              <a:t>- Padding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13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4" grpId="0"/>
      <p:bldP spid="29" grpId="0" animBg="1"/>
      <p:bldP spid="31" grpId="0"/>
      <p:bldP spid="65" grpId="0"/>
      <p:bldP spid="73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70D2FA-682D-37E7-BA7E-B430FC94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32303"/>
            <a:ext cx="10515600" cy="1325563"/>
          </a:xfrm>
        </p:spPr>
        <p:txBody>
          <a:bodyPr/>
          <a:lstStyle/>
          <a:p>
            <a:r>
              <a:rPr lang="en-US" altLang="ko-KR" dirty="0"/>
              <a:t>- Padding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B0F648-5EFE-C912-304D-8EF602981C78}"/>
              </a:ext>
            </a:extLst>
          </p:cNvPr>
          <p:cNvSpPr txBox="1"/>
          <p:nvPr/>
        </p:nvSpPr>
        <p:spPr>
          <a:xfrm>
            <a:off x="1308683" y="1610756"/>
            <a:ext cx="315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Zero padding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5C746-AFF2-9C75-5C76-CF1B29D6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75" y="3048480"/>
            <a:ext cx="2505075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98918-9612-199D-5E97-D0ED9FEE5745}"/>
              </a:ext>
            </a:extLst>
          </p:cNvPr>
          <p:cNvSpPr txBox="1"/>
          <p:nvPr/>
        </p:nvSpPr>
        <p:spPr>
          <a:xfrm>
            <a:off x="1968345" y="2167738"/>
            <a:ext cx="271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Ex) padding size = 1</a:t>
            </a:r>
            <a:endParaRPr lang="ko-KR" alt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C3D683-B71A-C3EC-8528-D7C99E2F21E0}"/>
              </a:ext>
            </a:extLst>
          </p:cNvPr>
          <p:cNvSpPr/>
          <p:nvPr/>
        </p:nvSpPr>
        <p:spPr>
          <a:xfrm>
            <a:off x="5201175" y="2771643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F36DE5-7510-69A5-926B-CC02C6EBFB45}"/>
              </a:ext>
            </a:extLst>
          </p:cNvPr>
          <p:cNvSpPr/>
          <p:nvPr/>
        </p:nvSpPr>
        <p:spPr>
          <a:xfrm>
            <a:off x="5718495" y="2771643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14764B-CA59-30D8-44C3-D877738F7F2B}"/>
              </a:ext>
            </a:extLst>
          </p:cNvPr>
          <p:cNvSpPr/>
          <p:nvPr/>
        </p:nvSpPr>
        <p:spPr>
          <a:xfrm>
            <a:off x="6227318" y="2771643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C46E65-B0EA-349D-7272-79BDEE828A31}"/>
              </a:ext>
            </a:extLst>
          </p:cNvPr>
          <p:cNvSpPr/>
          <p:nvPr/>
        </p:nvSpPr>
        <p:spPr>
          <a:xfrm>
            <a:off x="6739046" y="2771643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F3028A-0AB4-ED3B-C6A4-906500BD8588}"/>
              </a:ext>
            </a:extLst>
          </p:cNvPr>
          <p:cNvSpPr/>
          <p:nvPr/>
        </p:nvSpPr>
        <p:spPr>
          <a:xfrm>
            <a:off x="4686378" y="2771643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41B207B-56FA-2ADC-D429-8794A61D5D16}"/>
              </a:ext>
            </a:extLst>
          </p:cNvPr>
          <p:cNvSpPr/>
          <p:nvPr/>
        </p:nvSpPr>
        <p:spPr>
          <a:xfrm>
            <a:off x="7248358" y="2771643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C75B08C-25C9-79BF-FE31-F37B53C0AE90}"/>
              </a:ext>
            </a:extLst>
          </p:cNvPr>
          <p:cNvSpPr/>
          <p:nvPr/>
        </p:nvSpPr>
        <p:spPr>
          <a:xfrm>
            <a:off x="4687086" y="3274983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38AF5F-3484-7EDB-4FE7-3D034200A8EC}"/>
              </a:ext>
            </a:extLst>
          </p:cNvPr>
          <p:cNvSpPr/>
          <p:nvPr/>
        </p:nvSpPr>
        <p:spPr>
          <a:xfrm>
            <a:off x="4691699" y="4777794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0EE8F3F-2D13-4065-F00D-196BA5C23855}"/>
              </a:ext>
            </a:extLst>
          </p:cNvPr>
          <p:cNvSpPr/>
          <p:nvPr/>
        </p:nvSpPr>
        <p:spPr>
          <a:xfrm>
            <a:off x="4686378" y="4274454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750FC50-C428-1D97-348A-4A12A85F3E49}"/>
              </a:ext>
            </a:extLst>
          </p:cNvPr>
          <p:cNvSpPr/>
          <p:nvPr/>
        </p:nvSpPr>
        <p:spPr>
          <a:xfrm>
            <a:off x="4691627" y="3771114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5DA8077-93B0-0C6B-17D1-9AF24084EEF0}"/>
              </a:ext>
            </a:extLst>
          </p:cNvPr>
          <p:cNvSpPr/>
          <p:nvPr/>
        </p:nvSpPr>
        <p:spPr>
          <a:xfrm>
            <a:off x="4684978" y="5283294"/>
            <a:ext cx="523769" cy="50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AE5B608-C6BE-E0E8-5B31-588F29F890B1}"/>
              </a:ext>
            </a:extLst>
          </p:cNvPr>
          <p:cNvSpPr/>
          <p:nvPr/>
        </p:nvSpPr>
        <p:spPr>
          <a:xfrm>
            <a:off x="5200339" y="5289097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4D13D05-E2DF-4D98-133B-3B638BF840FD}"/>
              </a:ext>
            </a:extLst>
          </p:cNvPr>
          <p:cNvSpPr/>
          <p:nvPr/>
        </p:nvSpPr>
        <p:spPr>
          <a:xfrm>
            <a:off x="6736140" y="5289097"/>
            <a:ext cx="507046" cy="49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C1886A0-9706-8812-E367-6F8E95EEA10D}"/>
              </a:ext>
            </a:extLst>
          </p:cNvPr>
          <p:cNvSpPr/>
          <p:nvPr/>
        </p:nvSpPr>
        <p:spPr>
          <a:xfrm>
            <a:off x="6227427" y="5286978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96EF2CC-400B-D999-BFAD-4635E88D4025}"/>
              </a:ext>
            </a:extLst>
          </p:cNvPr>
          <p:cNvSpPr/>
          <p:nvPr/>
        </p:nvSpPr>
        <p:spPr>
          <a:xfrm>
            <a:off x="5710106" y="5286140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3020CF6-F71F-632F-1136-F1375C517FA0}"/>
              </a:ext>
            </a:extLst>
          </p:cNvPr>
          <p:cNvSpPr/>
          <p:nvPr/>
        </p:nvSpPr>
        <p:spPr>
          <a:xfrm>
            <a:off x="7247869" y="3266594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00A1E80-FB31-E7C8-3A5A-C38588927033}"/>
              </a:ext>
            </a:extLst>
          </p:cNvPr>
          <p:cNvSpPr/>
          <p:nvPr/>
        </p:nvSpPr>
        <p:spPr>
          <a:xfrm>
            <a:off x="7252293" y="5289097"/>
            <a:ext cx="507304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76DFEAC-B35D-7903-7086-7BE7E2C16450}"/>
              </a:ext>
            </a:extLst>
          </p:cNvPr>
          <p:cNvSpPr/>
          <p:nvPr/>
        </p:nvSpPr>
        <p:spPr>
          <a:xfrm>
            <a:off x="7243186" y="4270646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D86F0-7891-CB97-D8E0-BB4FA90A624C}"/>
              </a:ext>
            </a:extLst>
          </p:cNvPr>
          <p:cNvSpPr/>
          <p:nvPr/>
        </p:nvSpPr>
        <p:spPr>
          <a:xfrm>
            <a:off x="7247869" y="4772154"/>
            <a:ext cx="511728" cy="51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281D070-05E0-B814-60EE-737D2D52BF22}"/>
              </a:ext>
            </a:extLst>
          </p:cNvPr>
          <p:cNvSpPr/>
          <p:nvPr/>
        </p:nvSpPr>
        <p:spPr>
          <a:xfrm>
            <a:off x="7247869" y="3769934"/>
            <a:ext cx="511728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03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30" grpId="0" animBg="1"/>
      <p:bldP spid="66" grpId="0" animBg="1"/>
      <p:bldP spid="68" grpId="0" animBg="1"/>
      <p:bldP spid="70" grpId="0" animBg="1"/>
      <p:bldP spid="75" grpId="0" animBg="1"/>
      <p:bldP spid="77" grpId="0" animBg="1"/>
      <p:bldP spid="79" grpId="0" animBg="1"/>
      <p:bldP spid="81" grpId="0" animBg="1"/>
      <p:bldP spid="83" grpId="0" animBg="1"/>
      <p:bldP spid="85" grpId="0" animBg="1"/>
      <p:bldP spid="87" grpId="0" animBg="1"/>
      <p:bldP spid="89" grpId="0" animBg="1"/>
      <p:bldP spid="91" grpId="0" animBg="1"/>
      <p:bldP spid="93" grpId="0" animBg="1"/>
      <p:bldP spid="95" grpId="0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70D2FA-682D-37E7-BA7E-B430FC94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32303"/>
            <a:ext cx="10515600" cy="1325563"/>
          </a:xfrm>
        </p:spPr>
        <p:txBody>
          <a:bodyPr/>
          <a:lstStyle/>
          <a:p>
            <a:r>
              <a:rPr lang="en-US" altLang="ko-KR" dirty="0"/>
              <a:t>- What is CNN?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A4828-F7A1-CB4A-F844-4DE986566BC0}"/>
              </a:ext>
            </a:extLst>
          </p:cNvPr>
          <p:cNvSpPr txBox="1"/>
          <p:nvPr/>
        </p:nvSpPr>
        <p:spPr>
          <a:xfrm>
            <a:off x="1510017" y="1557866"/>
            <a:ext cx="486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Q) What is the size of output tensor?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BDB23F-BCE9-94A0-62DB-35798B797DD5}"/>
              </a:ext>
            </a:extLst>
          </p:cNvPr>
          <p:cNvSpPr/>
          <p:nvPr/>
        </p:nvSpPr>
        <p:spPr>
          <a:xfrm>
            <a:off x="1778466" y="2684477"/>
            <a:ext cx="2072081" cy="19294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tensor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D102E6-604B-C79D-4635-64FC75E96B65}"/>
              </a:ext>
            </a:extLst>
          </p:cNvPr>
          <p:cNvSpPr/>
          <p:nvPr/>
        </p:nvSpPr>
        <p:spPr>
          <a:xfrm>
            <a:off x="4741178" y="3252761"/>
            <a:ext cx="770390" cy="66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593E94-7122-C70D-5222-2F0FFF161CC6}"/>
              </a:ext>
            </a:extLst>
          </p:cNvPr>
          <p:cNvSpPr txBox="1"/>
          <p:nvPr/>
        </p:nvSpPr>
        <p:spPr>
          <a:xfrm>
            <a:off x="4137170" y="3429000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30B22-4E69-E513-FB79-EABAEA829E31}"/>
              </a:ext>
            </a:extLst>
          </p:cNvPr>
          <p:cNvSpPr txBox="1"/>
          <p:nvPr/>
        </p:nvSpPr>
        <p:spPr>
          <a:xfrm>
            <a:off x="1914088" y="4790184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[7 x 7] 2d-tensor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63631-911C-4BAC-58BB-582CF3C40092}"/>
              </a:ext>
            </a:extLst>
          </p:cNvPr>
          <p:cNvSpPr txBox="1"/>
          <p:nvPr/>
        </p:nvSpPr>
        <p:spPr>
          <a:xfrm>
            <a:off x="4372062" y="4790184"/>
            <a:ext cx="245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 x 3] 2d-tensor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96E73B0-A949-417F-1776-3F74403BEB31}"/>
              </a:ext>
            </a:extLst>
          </p:cNvPr>
          <p:cNvSpPr/>
          <p:nvPr/>
        </p:nvSpPr>
        <p:spPr>
          <a:xfrm>
            <a:off x="6420376" y="3304441"/>
            <a:ext cx="1921079" cy="759070"/>
          </a:xfrm>
          <a:prstGeom prst="rightArrow">
            <a:avLst>
              <a:gd name="adj1" fmla="val 50000"/>
              <a:gd name="adj2" fmla="val 9545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CCB4BF-E8C8-5B4B-C9A6-822F66DE32DB}"/>
              </a:ext>
            </a:extLst>
          </p:cNvPr>
          <p:cNvSpPr txBox="1"/>
          <p:nvPr/>
        </p:nvSpPr>
        <p:spPr>
          <a:xfrm>
            <a:off x="6680434" y="2827693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C73CD8-8DC8-1394-D76B-6570DFC1C0EE}"/>
              </a:ext>
            </a:extLst>
          </p:cNvPr>
          <p:cNvSpPr txBox="1"/>
          <p:nvPr/>
        </p:nvSpPr>
        <p:spPr>
          <a:xfrm>
            <a:off x="6624509" y="4620434"/>
            <a:ext cx="239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Padding size = 1</a:t>
            </a:r>
          </a:p>
          <a:p>
            <a:r>
              <a:rPr lang="en-US" altLang="ko-KR" dirty="0"/>
              <a:t>Stride size = 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59A6FA-F433-69C3-B6B2-755A97E94856}"/>
              </a:ext>
            </a:extLst>
          </p:cNvPr>
          <p:cNvSpPr/>
          <p:nvPr/>
        </p:nvSpPr>
        <p:spPr>
          <a:xfrm>
            <a:off x="9250263" y="3044034"/>
            <a:ext cx="1593908" cy="1404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 tensor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4EB25-7E00-E990-FD33-38516D47794F}"/>
              </a:ext>
            </a:extLst>
          </p:cNvPr>
          <p:cNvSpPr txBox="1"/>
          <p:nvPr/>
        </p:nvSpPr>
        <p:spPr>
          <a:xfrm>
            <a:off x="9082483" y="4758933"/>
            <a:ext cx="239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[? x ?] 2d-tensor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4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99">
            <a:extLst>
              <a:ext uri="{FF2B5EF4-FFF2-40B4-BE49-F238E27FC236}">
                <a16:creationId xmlns:a16="http://schemas.microsoft.com/office/drawing/2014/main" id="{FA4B7CDD-74EC-86DF-8189-ACE67748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916" y="2982179"/>
            <a:ext cx="1304925" cy="128587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170D2FA-682D-37E7-BA7E-B430FC94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32303"/>
            <a:ext cx="10515600" cy="1325563"/>
          </a:xfrm>
        </p:spPr>
        <p:txBody>
          <a:bodyPr/>
          <a:lstStyle/>
          <a:p>
            <a:r>
              <a:rPr lang="en-US" altLang="ko-KR" dirty="0"/>
              <a:t>- What is CNN?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B0F648-5EFE-C912-304D-8EF602981C78}"/>
              </a:ext>
            </a:extLst>
          </p:cNvPr>
          <p:cNvSpPr txBox="1"/>
          <p:nvPr/>
        </p:nvSpPr>
        <p:spPr>
          <a:xfrm>
            <a:off x="1308683" y="1610756"/>
            <a:ext cx="315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convolution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58185-F9DB-3F4A-F66B-C4CF89B12723}"/>
              </a:ext>
            </a:extLst>
          </p:cNvPr>
          <p:cNvSpPr txBox="1"/>
          <p:nvPr/>
        </p:nvSpPr>
        <p:spPr>
          <a:xfrm>
            <a:off x="1928765" y="5297136"/>
            <a:ext cx="166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image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2AA71-9ED9-705E-290F-BF7555CB9677}"/>
              </a:ext>
            </a:extLst>
          </p:cNvPr>
          <p:cNvSpPr txBox="1"/>
          <p:nvPr/>
        </p:nvSpPr>
        <p:spPr>
          <a:xfrm>
            <a:off x="5289793" y="5309316"/>
            <a:ext cx="11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CCAAE-CC3B-104A-D4CB-15DCDF0CB55C}"/>
              </a:ext>
            </a:extLst>
          </p:cNvPr>
          <p:cNvSpPr txBox="1"/>
          <p:nvPr/>
        </p:nvSpPr>
        <p:spPr>
          <a:xfrm>
            <a:off x="4484095" y="3670492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4240775-E6BA-692C-8F02-E1BFD042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429" y="2338073"/>
            <a:ext cx="2076450" cy="20764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A8C5CD-D229-FCF1-9B1C-A940FCA8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65" y="2628175"/>
            <a:ext cx="2076450" cy="20764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5FEE20-4753-14E4-7D2B-99F254B5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04" y="3001599"/>
            <a:ext cx="2076450" cy="20764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18C30F0-2CAE-BCA7-D205-B008E1C99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339" y="2786603"/>
            <a:ext cx="1057275" cy="10668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004B1D0-7C79-0A66-8F9F-3A7069B54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024" y="3001599"/>
            <a:ext cx="1057275" cy="10668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C33F48D-FBDB-6E80-7554-02AAEE36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709" y="3376298"/>
            <a:ext cx="1057275" cy="1066800"/>
          </a:xfrm>
          <a:prstGeom prst="rect">
            <a:avLst/>
          </a:prstGeom>
        </p:spPr>
      </p:pic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8B421DAC-6F46-53FF-41C4-598BC190F0A4}"/>
              </a:ext>
            </a:extLst>
          </p:cNvPr>
          <p:cNvSpPr/>
          <p:nvPr/>
        </p:nvSpPr>
        <p:spPr>
          <a:xfrm rot="14079088">
            <a:off x="3977008" y="4337032"/>
            <a:ext cx="278622" cy="1173361"/>
          </a:xfrm>
          <a:prstGeom prst="leftBrace">
            <a:avLst>
              <a:gd name="adj1" fmla="val 47928"/>
              <a:gd name="adj2" fmla="val 500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6110B9-0CB9-152A-32BC-FEB0A71119A0}"/>
              </a:ext>
            </a:extLst>
          </p:cNvPr>
          <p:cNvSpPr txBox="1"/>
          <p:nvPr/>
        </p:nvSpPr>
        <p:spPr>
          <a:xfrm>
            <a:off x="3978671" y="5068988"/>
            <a:ext cx="18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endParaRPr lang="ko-KR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76E2D5D8-3207-2B0F-6DDB-698B80EA687B}"/>
              </a:ext>
            </a:extLst>
          </p:cNvPr>
          <p:cNvSpPr/>
          <p:nvPr/>
        </p:nvSpPr>
        <p:spPr>
          <a:xfrm rot="14079088">
            <a:off x="6441045" y="3906194"/>
            <a:ext cx="278622" cy="1173361"/>
          </a:xfrm>
          <a:prstGeom prst="leftBrace">
            <a:avLst>
              <a:gd name="adj1" fmla="val 47928"/>
              <a:gd name="adj2" fmla="val 500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0C9A4D-DA82-989A-7A6B-60DBA87AFF7A}"/>
              </a:ext>
            </a:extLst>
          </p:cNvPr>
          <p:cNvSpPr txBox="1"/>
          <p:nvPr/>
        </p:nvSpPr>
        <p:spPr>
          <a:xfrm>
            <a:off x="6580356" y="4492874"/>
            <a:ext cx="18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endParaRPr lang="ko-KR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화살표: 아래로 구부러짐 77">
            <a:extLst>
              <a:ext uri="{FF2B5EF4-FFF2-40B4-BE49-F238E27FC236}">
                <a16:creationId xmlns:a16="http://schemas.microsoft.com/office/drawing/2014/main" id="{EC512440-E7A1-31F9-6C96-C0323C392145}"/>
              </a:ext>
            </a:extLst>
          </p:cNvPr>
          <p:cNvSpPr/>
          <p:nvPr/>
        </p:nvSpPr>
        <p:spPr>
          <a:xfrm rot="533836">
            <a:off x="3312788" y="2920581"/>
            <a:ext cx="1875800" cy="449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화살표: 아래로 구부러짐 81">
            <a:extLst>
              <a:ext uri="{FF2B5EF4-FFF2-40B4-BE49-F238E27FC236}">
                <a16:creationId xmlns:a16="http://schemas.microsoft.com/office/drawing/2014/main" id="{7BCC8619-9EF0-10C0-EBFE-E9C8DD234C39}"/>
              </a:ext>
            </a:extLst>
          </p:cNvPr>
          <p:cNvSpPr/>
          <p:nvPr/>
        </p:nvSpPr>
        <p:spPr>
          <a:xfrm rot="1078870">
            <a:off x="3760195" y="2600031"/>
            <a:ext cx="1875800" cy="449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화살표: 아래로 구부러짐 85">
            <a:extLst>
              <a:ext uri="{FF2B5EF4-FFF2-40B4-BE49-F238E27FC236}">
                <a16:creationId xmlns:a16="http://schemas.microsoft.com/office/drawing/2014/main" id="{9EC5488D-AE21-2F0F-A416-9FB06F61550C}"/>
              </a:ext>
            </a:extLst>
          </p:cNvPr>
          <p:cNvSpPr/>
          <p:nvPr/>
        </p:nvSpPr>
        <p:spPr>
          <a:xfrm rot="920021">
            <a:off x="4150202" y="2242414"/>
            <a:ext cx="1875800" cy="449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ADDBCDD6-C46C-797D-AB76-6332FE55C380}"/>
              </a:ext>
            </a:extLst>
          </p:cNvPr>
          <p:cNvSpPr/>
          <p:nvPr/>
        </p:nvSpPr>
        <p:spPr>
          <a:xfrm>
            <a:off x="7394759" y="3429000"/>
            <a:ext cx="1417291" cy="64977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D00BC8-551B-C671-73AF-D439ABBBD57B}"/>
              </a:ext>
            </a:extLst>
          </p:cNvPr>
          <p:cNvSpPr txBox="1"/>
          <p:nvPr/>
        </p:nvSpPr>
        <p:spPr>
          <a:xfrm>
            <a:off x="7377620" y="3301123"/>
            <a:ext cx="260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endParaRPr lang="ko-KR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9AD70DA7-0F07-1924-C144-912BE5FE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413" y="3301123"/>
            <a:ext cx="1304925" cy="1285875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A2F4700E-F255-0700-1A2F-751E652F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184" y="3666400"/>
            <a:ext cx="1304925" cy="1285875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C8A518BC-7D18-A664-7C52-6A98D7A85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303" y="567592"/>
            <a:ext cx="1447800" cy="1533525"/>
          </a:xfrm>
          <a:prstGeom prst="rect">
            <a:avLst/>
          </a:prstGeom>
        </p:spPr>
      </p:pic>
      <p:sp>
        <p:nvSpPr>
          <p:cNvPr id="103" name="더하기 기호 102">
            <a:extLst>
              <a:ext uri="{FF2B5EF4-FFF2-40B4-BE49-F238E27FC236}">
                <a16:creationId xmlns:a16="http://schemas.microsoft.com/office/drawing/2014/main" id="{B117054E-CD8F-70F6-BDCC-3F63C41896DD}"/>
              </a:ext>
            </a:extLst>
          </p:cNvPr>
          <p:cNvSpPr/>
          <p:nvPr/>
        </p:nvSpPr>
        <p:spPr>
          <a:xfrm>
            <a:off x="9263073" y="3384687"/>
            <a:ext cx="237229" cy="232602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더하기 기호 104">
            <a:extLst>
              <a:ext uri="{FF2B5EF4-FFF2-40B4-BE49-F238E27FC236}">
                <a16:creationId xmlns:a16="http://schemas.microsoft.com/office/drawing/2014/main" id="{D719B7EB-13D0-7745-9976-040AC8B7EA11}"/>
              </a:ext>
            </a:extLst>
          </p:cNvPr>
          <p:cNvSpPr/>
          <p:nvPr/>
        </p:nvSpPr>
        <p:spPr>
          <a:xfrm>
            <a:off x="9564687" y="3039771"/>
            <a:ext cx="237229" cy="232602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ABF4EE1-470B-4B75-AC00-11D0BF6C0260}"/>
              </a:ext>
            </a:extLst>
          </p:cNvPr>
          <p:cNvSpPr/>
          <p:nvPr/>
        </p:nvSpPr>
        <p:spPr>
          <a:xfrm rot="16200000">
            <a:off x="9876182" y="2187887"/>
            <a:ext cx="659596" cy="60666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0813B-F6E6-489D-9605-A8878E714515}"/>
              </a:ext>
            </a:extLst>
          </p:cNvPr>
          <p:cNvSpPr txBox="1"/>
          <p:nvPr/>
        </p:nvSpPr>
        <p:spPr>
          <a:xfrm>
            <a:off x="8550756" y="1039412"/>
            <a:ext cx="1553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tensor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12B63-1444-466F-909B-6DEB7653E6D1}"/>
              </a:ext>
            </a:extLst>
          </p:cNvPr>
          <p:cNvSpPr txBox="1"/>
          <p:nvPr/>
        </p:nvSpPr>
        <p:spPr>
          <a:xfrm>
            <a:off x="7336069" y="2557777"/>
            <a:ext cx="316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order doesn’t matter!</a:t>
            </a:r>
            <a:endParaRPr lang="ko-KR" altLang="en-US" sz="1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381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9" grpId="0" animBg="1"/>
      <p:bldP spid="31" grpId="0"/>
      <p:bldP spid="65" grpId="0" animBg="1"/>
      <p:bldP spid="67" grpId="0"/>
      <p:bldP spid="78" grpId="0" animBg="1"/>
      <p:bldP spid="82" grpId="0" animBg="1"/>
      <p:bldP spid="86" grpId="0" animBg="1"/>
      <p:bldP spid="88" grpId="0" animBg="1"/>
      <p:bldP spid="90" grpId="0"/>
      <p:bldP spid="103" grpId="0" animBg="1"/>
      <p:bldP spid="105" grpId="0" animBg="1"/>
      <p:bldP spid="28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70D2FA-682D-37E7-BA7E-B430FC94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32303"/>
            <a:ext cx="10515600" cy="1325563"/>
          </a:xfrm>
        </p:spPr>
        <p:txBody>
          <a:bodyPr/>
          <a:lstStyle/>
          <a:p>
            <a:r>
              <a:rPr lang="en-US" altLang="ko-KR" dirty="0"/>
              <a:t>- What is CNN?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B0F648-5EFE-C912-304D-8EF602981C78}"/>
              </a:ext>
            </a:extLst>
          </p:cNvPr>
          <p:cNvSpPr txBox="1"/>
          <p:nvPr/>
        </p:nvSpPr>
        <p:spPr>
          <a:xfrm>
            <a:off x="1308683" y="1610756"/>
            <a:ext cx="315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convolution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58185-F9DB-3F4A-F66B-C4CF89B12723}"/>
              </a:ext>
            </a:extLst>
          </p:cNvPr>
          <p:cNvSpPr txBox="1"/>
          <p:nvPr/>
        </p:nvSpPr>
        <p:spPr>
          <a:xfrm>
            <a:off x="1928765" y="5297136"/>
            <a:ext cx="166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image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2AA71-9ED9-705E-290F-BF7555CB9677}"/>
              </a:ext>
            </a:extLst>
          </p:cNvPr>
          <p:cNvSpPr txBox="1"/>
          <p:nvPr/>
        </p:nvSpPr>
        <p:spPr>
          <a:xfrm>
            <a:off x="5289793" y="5309316"/>
            <a:ext cx="11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CCAAE-CC3B-104A-D4CB-15DCDF0CB55C}"/>
              </a:ext>
            </a:extLst>
          </p:cNvPr>
          <p:cNvSpPr txBox="1"/>
          <p:nvPr/>
        </p:nvSpPr>
        <p:spPr>
          <a:xfrm>
            <a:off x="4484095" y="3670492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4240775-E6BA-692C-8F02-E1BFD042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18" y="2506887"/>
            <a:ext cx="2076450" cy="20764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A8C5CD-D229-FCF1-9B1C-A940FCA8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84" y="2697769"/>
            <a:ext cx="2076450" cy="20764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5FEE20-4753-14E4-7D2B-99F254B55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46" y="2889261"/>
            <a:ext cx="2076450" cy="20764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18C30F0-2CAE-BCA7-D205-B008E1C99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2" y="2835115"/>
            <a:ext cx="1057275" cy="10668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004B1D0-7C79-0A66-8F9F-3A7069B5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024" y="3001599"/>
            <a:ext cx="1057275" cy="10668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C33F48D-FBDB-6E80-7554-02AAEE36D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88" y="3200508"/>
            <a:ext cx="1057275" cy="1066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A4EB3C-6929-9FD8-8C7B-778D598A5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445" y="1011489"/>
            <a:ext cx="1292274" cy="11985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B85ADB-E02B-0F3F-A5C5-341EBB50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389" y="2424580"/>
            <a:ext cx="1292274" cy="11985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A778ADC-5602-9646-ACE8-61DE99D73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445" y="4033649"/>
            <a:ext cx="1292274" cy="1198534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F2EECA0-C177-84B8-6065-C6409F69E844}"/>
              </a:ext>
            </a:extLst>
          </p:cNvPr>
          <p:cNvSpPr/>
          <p:nvPr/>
        </p:nvSpPr>
        <p:spPr>
          <a:xfrm rot="19056749">
            <a:off x="4237596" y="2233392"/>
            <a:ext cx="822364" cy="38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170354F-4FF9-E2E9-2B64-6F1E6BD2645F}"/>
              </a:ext>
            </a:extLst>
          </p:cNvPr>
          <p:cNvSpPr/>
          <p:nvPr/>
        </p:nvSpPr>
        <p:spPr>
          <a:xfrm>
            <a:off x="4251874" y="3351534"/>
            <a:ext cx="822364" cy="38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672B94E6-AACD-70A6-77EE-8CD8CF1791A8}"/>
              </a:ext>
            </a:extLst>
          </p:cNvPr>
          <p:cNvSpPr/>
          <p:nvPr/>
        </p:nvSpPr>
        <p:spPr>
          <a:xfrm rot="1603156">
            <a:off x="4266153" y="4487854"/>
            <a:ext cx="822364" cy="38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50EA3C8B-554C-ACDF-32D1-01BA116C738B}"/>
              </a:ext>
            </a:extLst>
          </p:cNvPr>
          <p:cNvSpPr/>
          <p:nvPr/>
        </p:nvSpPr>
        <p:spPr>
          <a:xfrm>
            <a:off x="7269960" y="3086998"/>
            <a:ext cx="1417291" cy="64977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9B1260-A121-EE55-72F4-B01B614BF4E1}"/>
              </a:ext>
            </a:extLst>
          </p:cNvPr>
          <p:cNvSpPr txBox="1"/>
          <p:nvPr/>
        </p:nvSpPr>
        <p:spPr>
          <a:xfrm>
            <a:off x="7359267" y="2612944"/>
            <a:ext cx="260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endParaRPr lang="ko-KR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10EBA483-DF09-7FAB-79FD-15019E94E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3089" y="2648651"/>
            <a:ext cx="1161302" cy="1208066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64A1476C-1641-1121-B9C8-2C70DFBE0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115" y="2832828"/>
            <a:ext cx="1161302" cy="120806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691AC86-F4FE-011B-BA3E-A8832F81F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005" y="3077685"/>
            <a:ext cx="1161302" cy="12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9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64" grpId="0" animBg="1"/>
      <p:bldP spid="66" grpId="0" animBg="1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70D2FA-682D-37E7-BA7E-B430FC94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32303"/>
            <a:ext cx="10515600" cy="1325563"/>
          </a:xfrm>
        </p:spPr>
        <p:txBody>
          <a:bodyPr/>
          <a:lstStyle/>
          <a:p>
            <a:r>
              <a:rPr lang="en-US" altLang="ko-KR" dirty="0"/>
              <a:t>- What is CNN?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A4828-F7A1-CB4A-F844-4DE986566BC0}"/>
              </a:ext>
            </a:extLst>
          </p:cNvPr>
          <p:cNvSpPr txBox="1"/>
          <p:nvPr/>
        </p:nvSpPr>
        <p:spPr>
          <a:xfrm>
            <a:off x="1510017" y="1557866"/>
            <a:ext cx="486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Q) What is the size of output tensor?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593E94-7122-C70D-5222-2F0FFF161CC6}"/>
              </a:ext>
            </a:extLst>
          </p:cNvPr>
          <p:cNvSpPr txBox="1"/>
          <p:nvPr/>
        </p:nvSpPr>
        <p:spPr>
          <a:xfrm>
            <a:off x="4137170" y="3429000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30B22-4E69-E513-FB79-EABAEA829E31}"/>
              </a:ext>
            </a:extLst>
          </p:cNvPr>
          <p:cNvSpPr txBox="1"/>
          <p:nvPr/>
        </p:nvSpPr>
        <p:spPr>
          <a:xfrm>
            <a:off x="1352026" y="4804637"/>
            <a:ext cx="365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[64 x 32 x 32] 3d-tensor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63631-911C-4BAC-58BB-582CF3C40092}"/>
              </a:ext>
            </a:extLst>
          </p:cNvPr>
          <p:cNvSpPr txBox="1"/>
          <p:nvPr/>
        </p:nvSpPr>
        <p:spPr>
          <a:xfrm>
            <a:off x="3776443" y="4820488"/>
            <a:ext cx="245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[32 x 64 x 3 x 3] 2d-tensor</a:t>
            </a:r>
            <a:endParaRPr lang="ko-KR" altLang="en-US" sz="14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96E73B0-A949-417F-1776-3F74403BEB31}"/>
              </a:ext>
            </a:extLst>
          </p:cNvPr>
          <p:cNvSpPr/>
          <p:nvPr/>
        </p:nvSpPr>
        <p:spPr>
          <a:xfrm>
            <a:off x="6420376" y="3304441"/>
            <a:ext cx="1921079" cy="759070"/>
          </a:xfrm>
          <a:prstGeom prst="rightArrow">
            <a:avLst>
              <a:gd name="adj1" fmla="val 50000"/>
              <a:gd name="adj2" fmla="val 9545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CCB4BF-E8C8-5B4B-C9A6-822F66DE32DB}"/>
              </a:ext>
            </a:extLst>
          </p:cNvPr>
          <p:cNvSpPr txBox="1"/>
          <p:nvPr/>
        </p:nvSpPr>
        <p:spPr>
          <a:xfrm>
            <a:off x="6680434" y="2827693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C73CD8-8DC8-1394-D76B-6570DFC1C0EE}"/>
              </a:ext>
            </a:extLst>
          </p:cNvPr>
          <p:cNvSpPr txBox="1"/>
          <p:nvPr/>
        </p:nvSpPr>
        <p:spPr>
          <a:xfrm>
            <a:off x="6624509" y="4620434"/>
            <a:ext cx="239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Padding size = 1</a:t>
            </a:r>
          </a:p>
          <a:p>
            <a:r>
              <a:rPr lang="en-US" altLang="ko-KR" dirty="0"/>
              <a:t>Stride size = 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4EB25-7E00-E990-FD33-38516D47794F}"/>
              </a:ext>
            </a:extLst>
          </p:cNvPr>
          <p:cNvSpPr txBox="1"/>
          <p:nvPr/>
        </p:nvSpPr>
        <p:spPr>
          <a:xfrm>
            <a:off x="9082483" y="4758933"/>
            <a:ext cx="239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[? x ? x ?] 3d-tensor</a:t>
            </a:r>
            <a:endParaRPr lang="ko-KR" altLang="en-US" dirty="0"/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73C78C5A-6CC4-E0A8-D220-20C40CF0859D}"/>
              </a:ext>
            </a:extLst>
          </p:cNvPr>
          <p:cNvSpPr/>
          <p:nvPr/>
        </p:nvSpPr>
        <p:spPr>
          <a:xfrm>
            <a:off x="1914088" y="2895776"/>
            <a:ext cx="1703664" cy="1576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tensor</a:t>
            </a:r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AC9FBFFC-410E-B2FA-D18F-952AB2AC77FD}"/>
              </a:ext>
            </a:extLst>
          </p:cNvPr>
          <p:cNvSpPr/>
          <p:nvPr/>
        </p:nvSpPr>
        <p:spPr>
          <a:xfrm>
            <a:off x="4702380" y="2272202"/>
            <a:ext cx="633368" cy="611227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filter</a:t>
            </a:r>
            <a:endParaRPr lang="ko-KR" altLang="en-US" sz="1100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2486A78E-D773-2E67-CB4E-2F345689D0AE}"/>
              </a:ext>
            </a:extLst>
          </p:cNvPr>
          <p:cNvSpPr/>
          <p:nvPr/>
        </p:nvSpPr>
        <p:spPr>
          <a:xfrm>
            <a:off x="4688746" y="2926746"/>
            <a:ext cx="633368" cy="611227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filter</a:t>
            </a:r>
            <a:endParaRPr lang="ko-KR" altLang="en-US" sz="1100" dirty="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4F2C15F0-CB6F-38DF-2909-6F5BEF1A060E}"/>
              </a:ext>
            </a:extLst>
          </p:cNvPr>
          <p:cNvSpPr/>
          <p:nvPr/>
        </p:nvSpPr>
        <p:spPr>
          <a:xfrm>
            <a:off x="4688746" y="3981418"/>
            <a:ext cx="633368" cy="611227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filter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A89F9-396E-9662-1D0F-E56893295E07}"/>
              </a:ext>
            </a:extLst>
          </p:cNvPr>
          <p:cNvSpPr txBox="1"/>
          <p:nvPr/>
        </p:nvSpPr>
        <p:spPr>
          <a:xfrm rot="5400000">
            <a:off x="4783756" y="3698311"/>
            <a:ext cx="51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488E7065-8D20-4677-E003-75270ABF786B}"/>
              </a:ext>
            </a:extLst>
          </p:cNvPr>
          <p:cNvSpPr/>
          <p:nvPr/>
        </p:nvSpPr>
        <p:spPr>
          <a:xfrm>
            <a:off x="9217407" y="2918151"/>
            <a:ext cx="1484852" cy="136888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 tensor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9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193AF-CF61-D5F8-B4A8-9EC8826E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Lab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50760-74E2-767E-D2DD-B24C087F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convolution function using C language.</a:t>
            </a:r>
          </a:p>
          <a:p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 = 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unsigned 8-bit(using uint8_t by “</a:t>
            </a:r>
            <a:r>
              <a:rPr lang="en-US" altLang="ko-K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stdint.h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file)</a:t>
            </a:r>
          </a:p>
          <a:p>
            <a:endParaRPr lang="en-US" altLang="ko-K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/>
              <a:t>Test parameter</a:t>
            </a:r>
          </a:p>
          <a:p>
            <a:pPr lvl="1"/>
            <a:r>
              <a:rPr lang="en-US" altLang="ko-KR" dirty="0"/>
              <a:t>H = 32, W = 32, C = 64</a:t>
            </a:r>
          </a:p>
          <a:p>
            <a:pPr lvl="1"/>
            <a:r>
              <a:rPr lang="en-US" altLang="ko-KR" dirty="0" err="1"/>
              <a:t>Cout</a:t>
            </a:r>
            <a:r>
              <a:rPr lang="en-US" altLang="ko-KR" dirty="0"/>
              <a:t> = 32, K = 3</a:t>
            </a:r>
          </a:p>
          <a:p>
            <a:pPr lvl="1"/>
            <a:r>
              <a:rPr lang="en-US" altLang="ko-KR" dirty="0"/>
              <a:t>Stride = 1</a:t>
            </a:r>
          </a:p>
          <a:p>
            <a:pPr lvl="1"/>
            <a:r>
              <a:rPr lang="en-US" altLang="ko-KR" dirty="0"/>
              <a:t>Padding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15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193AF-CF61-D5F8-B4A8-9EC8826E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Lab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50760-74E2-767E-D2DD-B24C087F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6"/>
            <a:ext cx="10515600" cy="543863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altLang="ko-KR" sz="2000" dirty="0"/>
              <a:t>input</a:t>
            </a:r>
            <a:r>
              <a:rPr lang="ko-KR" altLang="en-US" sz="2000" dirty="0"/>
              <a:t> </a:t>
            </a:r>
            <a:r>
              <a:rPr lang="en-US" altLang="ko-KR" sz="2000" dirty="0"/>
              <a:t>tensor</a:t>
            </a:r>
            <a:r>
              <a:rPr lang="ko-KR" altLang="en-US" sz="2000" dirty="0"/>
              <a:t>와 </a:t>
            </a:r>
            <a:r>
              <a:rPr lang="en-US" altLang="ko-KR" sz="2000" dirty="0"/>
              <a:t>filter tensor</a:t>
            </a:r>
            <a:r>
              <a:rPr lang="ko-KR" altLang="en-US" sz="2000" dirty="0"/>
              <a:t>를 생성한다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arenR"/>
            </a:pPr>
            <a:endParaRPr lang="en-US" altLang="ko-KR" sz="2000" dirty="0"/>
          </a:p>
          <a:p>
            <a:pPr marL="514350" indent="-514350">
              <a:buAutoNum type="arabicParenR"/>
            </a:pPr>
            <a:r>
              <a:rPr lang="en-US" altLang="ko-KR" sz="2000" dirty="0"/>
              <a:t>Input tensor</a:t>
            </a:r>
            <a:r>
              <a:rPr lang="ko-KR" altLang="en-US" sz="2000" dirty="0"/>
              <a:t>와 </a:t>
            </a:r>
            <a:r>
              <a:rPr lang="en-US" altLang="ko-KR" sz="2000" dirty="0"/>
              <a:t>filter tensor</a:t>
            </a:r>
            <a:r>
              <a:rPr lang="ko-KR" altLang="en-US" sz="2000" dirty="0"/>
              <a:t>의 값들을 저장할 </a:t>
            </a:r>
            <a:r>
              <a:rPr lang="en-US" altLang="ko-KR" sz="2000" dirty="0"/>
              <a:t>txt </a:t>
            </a:r>
            <a:r>
              <a:rPr lang="ko-KR" altLang="en-US" sz="2000" dirty="0"/>
              <a:t>파일의 경로를 설정하여</a:t>
            </a:r>
            <a:r>
              <a:rPr lang="en-US" altLang="ko-KR" sz="2000" dirty="0"/>
              <a:t>, file pointe</a:t>
            </a:r>
            <a:r>
              <a:rPr lang="ko-KR" altLang="en-US" sz="2000" dirty="0"/>
              <a:t>를 설정해준다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arenR"/>
            </a:pPr>
            <a:endParaRPr lang="en-US" altLang="ko-KR" sz="2000" dirty="0"/>
          </a:p>
          <a:p>
            <a:pPr marL="514350" indent="-514350">
              <a:buAutoNum type="arabicParenR"/>
            </a:pPr>
            <a:r>
              <a:rPr lang="en-US" altLang="ko-KR" sz="2000" dirty="0"/>
              <a:t>1,2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input/filter tensor</a:t>
            </a:r>
            <a:r>
              <a:rPr lang="ko-KR" altLang="en-US" sz="2000" dirty="0"/>
              <a:t>의 값을 랜덤하게 세팅하고</a:t>
            </a:r>
            <a:r>
              <a:rPr lang="en-US" altLang="ko-KR" sz="2000" dirty="0"/>
              <a:t>, txt</a:t>
            </a:r>
            <a:r>
              <a:rPr lang="ko-KR" altLang="en-US" sz="2000" dirty="0"/>
              <a:t>파일로 그 값들을 출력한다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arenR"/>
            </a:pPr>
            <a:endParaRPr lang="en-US" altLang="ko-KR" sz="2000" dirty="0"/>
          </a:p>
          <a:p>
            <a:pPr marL="514350" indent="-514350">
              <a:buAutoNum type="arabicParenR"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Convolution_2D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함수로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input/filter tensor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연산하여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tensor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구하고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값들을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txt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파일로 출력한다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sz="2000" dirty="0"/>
          </a:p>
          <a:p>
            <a:pPr marL="514350" indent="-514350">
              <a:buAutoNum type="arabicParenR"/>
            </a:pPr>
            <a:r>
              <a:rPr lang="en-US" altLang="ko-KR" sz="2000" dirty="0"/>
              <a:t>Python code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Input/filter tensor txt</a:t>
            </a:r>
            <a:r>
              <a:rPr lang="ko-KR" altLang="en-US" sz="2000" dirty="0"/>
              <a:t>파일을 읽어와 검증된 </a:t>
            </a:r>
            <a:r>
              <a:rPr lang="en-US" altLang="ko-KR" sz="2000" dirty="0"/>
              <a:t>convolution class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convolution </a:t>
            </a:r>
            <a:r>
              <a:rPr lang="ko-KR" altLang="en-US" sz="2000" dirty="0"/>
              <a:t>연산을 진행하고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결과를 </a:t>
            </a:r>
            <a:r>
              <a:rPr lang="en-US" altLang="ko-KR" sz="2000" dirty="0"/>
              <a:t>txt</a:t>
            </a:r>
            <a:r>
              <a:rPr lang="ko-KR" altLang="en-US" sz="2000" dirty="0"/>
              <a:t>파일로 출력한다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arenR"/>
            </a:pPr>
            <a:endParaRPr lang="en-US" altLang="ko-KR" sz="2000" dirty="0"/>
          </a:p>
          <a:p>
            <a:pPr marL="514350" indent="-514350">
              <a:buAutoNum type="arabicParenR"/>
            </a:pPr>
            <a:r>
              <a:rPr lang="en-US" altLang="ko-KR" sz="2000" dirty="0"/>
              <a:t>5</a:t>
            </a:r>
            <a:r>
              <a:rPr lang="ko-KR" altLang="en-US" sz="2000" dirty="0"/>
              <a:t>의 결과가 </a:t>
            </a:r>
            <a:r>
              <a:rPr lang="en-US" altLang="ko-KR" sz="2000" dirty="0"/>
              <a:t>4</a:t>
            </a:r>
            <a:r>
              <a:rPr lang="ko-KR" altLang="en-US" sz="2000" dirty="0"/>
              <a:t>의 결과와 동일한지 </a:t>
            </a:r>
            <a:r>
              <a:rPr lang="en-US" altLang="ko-KR" sz="2000" dirty="0"/>
              <a:t>txt</a:t>
            </a:r>
            <a:r>
              <a:rPr lang="ko-KR" altLang="en-US" sz="2000" dirty="0"/>
              <a:t>파일을 보고 판단한다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517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2177F-E865-C343-38E2-238FEE5D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What is DNN?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17E8F-FF72-7449-BB4E-E5F65B81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0941"/>
            <a:ext cx="4269570" cy="3902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7DF1C-56B8-0CC3-F86F-668341022969}"/>
              </a:ext>
            </a:extLst>
          </p:cNvPr>
          <p:cNvSpPr txBox="1"/>
          <p:nvPr/>
        </p:nvSpPr>
        <p:spPr>
          <a:xfrm>
            <a:off x="6096000" y="2105919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AI(</a:t>
            </a:r>
            <a:r>
              <a:rPr lang="ko-KR" altLang="en-US" dirty="0"/>
              <a:t>인공지능</a:t>
            </a:r>
            <a:r>
              <a:rPr lang="en-US" altLang="ko-KR" dirty="0"/>
              <a:t>) – </a:t>
            </a:r>
            <a:r>
              <a:rPr lang="ko-KR" altLang="en-US" dirty="0"/>
              <a:t>인간의 지능을 구현한 컴퓨터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6742-7552-9B43-6844-CCE7BEE7B5FF}"/>
              </a:ext>
            </a:extLst>
          </p:cNvPr>
          <p:cNvSpPr txBox="1"/>
          <p:nvPr/>
        </p:nvSpPr>
        <p:spPr>
          <a:xfrm>
            <a:off x="6096000" y="3429000"/>
            <a:ext cx="493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Machine Learning(</a:t>
            </a:r>
            <a:r>
              <a:rPr lang="ko-KR" altLang="en-US" dirty="0" err="1"/>
              <a:t>머신러닝</a:t>
            </a:r>
            <a:r>
              <a:rPr lang="en-US" altLang="ko-KR" dirty="0"/>
              <a:t>) – </a:t>
            </a:r>
            <a:r>
              <a:rPr lang="ko-KR" altLang="en-US" dirty="0"/>
              <a:t>인공지능의 한 분야</a:t>
            </a:r>
            <a:r>
              <a:rPr lang="en-US" altLang="ko-KR" dirty="0"/>
              <a:t>, </a:t>
            </a:r>
            <a:r>
              <a:rPr lang="ko-KR" altLang="en-US" dirty="0"/>
              <a:t>컴퓨터가 학습할 수 있는 알고리즘</a:t>
            </a:r>
            <a:r>
              <a:rPr lang="en-US" altLang="ko-KR" dirty="0"/>
              <a:t>/</a:t>
            </a:r>
            <a:r>
              <a:rPr lang="ko-KR" altLang="en-US" dirty="0"/>
              <a:t>환경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5FD53-1AE6-0DC4-9A95-A74304080BBD}"/>
              </a:ext>
            </a:extLst>
          </p:cNvPr>
          <p:cNvSpPr txBox="1"/>
          <p:nvPr/>
        </p:nvSpPr>
        <p:spPr>
          <a:xfrm>
            <a:off x="6096000" y="5128470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 Learning(</a:t>
            </a:r>
            <a:r>
              <a:rPr lang="ko-KR" altLang="en-US" dirty="0"/>
              <a:t>딥러닝</a:t>
            </a:r>
            <a:r>
              <a:rPr lang="en-US" altLang="ko-KR" dirty="0"/>
              <a:t>) – </a:t>
            </a:r>
            <a:r>
              <a:rPr lang="ko-KR" altLang="en-US" dirty="0"/>
              <a:t>여러 비선형 변환기법의 조합을 통한 기계학습 알고리즘 집합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3EDC452-D8F1-1346-601B-1B1B74AABEE2}"/>
              </a:ext>
            </a:extLst>
          </p:cNvPr>
          <p:cNvSpPr/>
          <p:nvPr/>
        </p:nvSpPr>
        <p:spPr>
          <a:xfrm>
            <a:off x="8162488" y="2752250"/>
            <a:ext cx="494950" cy="527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9BF7271-5EE6-E906-39BE-4DC2CBF34727}"/>
              </a:ext>
            </a:extLst>
          </p:cNvPr>
          <p:cNvSpPr/>
          <p:nvPr/>
        </p:nvSpPr>
        <p:spPr>
          <a:xfrm>
            <a:off x="8162488" y="4451310"/>
            <a:ext cx="494950" cy="527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3AB2F7-33AD-D699-A981-4AA3547B4198}"/>
              </a:ext>
            </a:extLst>
          </p:cNvPr>
          <p:cNvSpPr/>
          <p:nvPr/>
        </p:nvSpPr>
        <p:spPr>
          <a:xfrm>
            <a:off x="6087611" y="5111692"/>
            <a:ext cx="4933950" cy="7186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7994E-9A69-4D81-7389-D59C32370F26}"/>
              </a:ext>
            </a:extLst>
          </p:cNvPr>
          <p:cNvSpPr txBox="1"/>
          <p:nvPr/>
        </p:nvSpPr>
        <p:spPr>
          <a:xfrm>
            <a:off x="9314484" y="5847127"/>
            <a:ext cx="221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/>
              <a:t>Main Theme we will focus on!</a:t>
            </a:r>
            <a:endParaRPr lang="ko-KR" alt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1009094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2177F-E865-C343-38E2-238FEE5D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What is DNN?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1C91-E0D3-A156-643E-73DEC4ECCB2A}"/>
              </a:ext>
            </a:extLst>
          </p:cNvPr>
          <p:cNvSpPr txBox="1"/>
          <p:nvPr/>
        </p:nvSpPr>
        <p:spPr>
          <a:xfrm>
            <a:off x="1423359" y="1631857"/>
            <a:ext cx="934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 Learning(</a:t>
            </a:r>
            <a:r>
              <a:rPr lang="ko-KR" altLang="en-US" dirty="0"/>
              <a:t>딥러닝</a:t>
            </a:r>
            <a:r>
              <a:rPr lang="en-US" altLang="ko-KR" dirty="0"/>
              <a:t>) – </a:t>
            </a:r>
            <a:r>
              <a:rPr lang="ko-KR" altLang="en-US" dirty="0"/>
              <a:t>여러 비선형 변환기법의 조합을 통한 기계학습 알고리즘 집합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E55DBF-EBED-0D52-D882-4A7E4DAED312}"/>
              </a:ext>
            </a:extLst>
          </p:cNvPr>
          <p:cNvSpPr/>
          <p:nvPr/>
        </p:nvSpPr>
        <p:spPr>
          <a:xfrm>
            <a:off x="4664279" y="1665521"/>
            <a:ext cx="1686187" cy="3105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B58EF4-914C-BF8F-2756-B5738EDAA361}"/>
              </a:ext>
            </a:extLst>
          </p:cNvPr>
          <p:cNvCxnSpPr>
            <a:cxnSpLocks/>
          </p:cNvCxnSpPr>
          <p:nvPr/>
        </p:nvCxnSpPr>
        <p:spPr>
          <a:xfrm>
            <a:off x="5503178" y="2063692"/>
            <a:ext cx="0" cy="8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CA21BF5-4955-24DB-47EB-EA9C6AC730E6}"/>
              </a:ext>
            </a:extLst>
          </p:cNvPr>
          <p:cNvSpPr/>
          <p:nvPr/>
        </p:nvSpPr>
        <p:spPr>
          <a:xfrm>
            <a:off x="5269440" y="3063340"/>
            <a:ext cx="503336" cy="22167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60F95-72F5-9ABC-DDBD-0454FE1B65F1}"/>
              </a:ext>
            </a:extLst>
          </p:cNvPr>
          <p:cNvSpPr txBox="1"/>
          <p:nvPr/>
        </p:nvSpPr>
        <p:spPr>
          <a:xfrm>
            <a:off x="5831500" y="3866585"/>
            <a:ext cx="84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174042-C0AD-6DF6-921E-E7F9751DCBC2}"/>
              </a:ext>
            </a:extLst>
          </p:cNvPr>
          <p:cNvSpPr/>
          <p:nvPr/>
        </p:nvSpPr>
        <p:spPr>
          <a:xfrm>
            <a:off x="4077050" y="1631857"/>
            <a:ext cx="305359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2AEE1B-CBA9-DD80-03A9-ADAEB92E3CC7}"/>
              </a:ext>
            </a:extLst>
          </p:cNvPr>
          <p:cNvSpPr/>
          <p:nvPr/>
        </p:nvSpPr>
        <p:spPr>
          <a:xfrm rot="5400000">
            <a:off x="1425136" y="3972085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0DC393-2482-6484-68AA-D5D60E8C24A1}"/>
              </a:ext>
            </a:extLst>
          </p:cNvPr>
          <p:cNvSpPr/>
          <p:nvPr/>
        </p:nvSpPr>
        <p:spPr>
          <a:xfrm rot="5400000">
            <a:off x="2418943" y="3972083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BAE717-BEA0-F923-B605-8EB4912460AB}"/>
              </a:ext>
            </a:extLst>
          </p:cNvPr>
          <p:cNvSpPr/>
          <p:nvPr/>
        </p:nvSpPr>
        <p:spPr>
          <a:xfrm rot="5400000">
            <a:off x="3425613" y="3963497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0495AB-5849-D5D4-B7A7-11D29EEEB3DB}"/>
              </a:ext>
            </a:extLst>
          </p:cNvPr>
          <p:cNvSpPr/>
          <p:nvPr/>
        </p:nvSpPr>
        <p:spPr>
          <a:xfrm rot="5400000">
            <a:off x="5090532" y="3963497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3B5D00-0FD4-0F3C-2D2B-272342A90764}"/>
              </a:ext>
            </a:extLst>
          </p:cNvPr>
          <p:cNvSpPr/>
          <p:nvPr/>
        </p:nvSpPr>
        <p:spPr>
          <a:xfrm rot="5400000">
            <a:off x="6011651" y="3963498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4402EBB-3955-2EF4-53A0-7F6BAD428814}"/>
              </a:ext>
            </a:extLst>
          </p:cNvPr>
          <p:cNvSpPr/>
          <p:nvPr/>
        </p:nvSpPr>
        <p:spPr>
          <a:xfrm rot="5400000">
            <a:off x="7018321" y="3963119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2E7D49-3B1B-74C1-64D4-F0D31453878F}"/>
              </a:ext>
            </a:extLst>
          </p:cNvPr>
          <p:cNvSpPr txBox="1"/>
          <p:nvPr/>
        </p:nvSpPr>
        <p:spPr>
          <a:xfrm>
            <a:off x="5101664" y="3927156"/>
            <a:ext cx="74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 . .</a:t>
            </a:r>
            <a:endParaRPr lang="ko-KR" altLang="en-US" sz="2000" b="1" dirty="0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30C95D08-CE49-B58D-7AD7-EFEB5FDC0F7C}"/>
              </a:ext>
            </a:extLst>
          </p:cNvPr>
          <p:cNvSpPr/>
          <p:nvPr/>
        </p:nvSpPr>
        <p:spPr>
          <a:xfrm>
            <a:off x="897099" y="3866584"/>
            <a:ext cx="654342" cy="6627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B28290E-E48C-675E-1632-632ED63A2799}"/>
              </a:ext>
            </a:extLst>
          </p:cNvPr>
          <p:cNvSpPr/>
          <p:nvPr/>
        </p:nvSpPr>
        <p:spPr>
          <a:xfrm>
            <a:off x="1678950" y="4059640"/>
            <a:ext cx="50333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C2325BD2-2DCE-9D6A-2C16-C33A0A9B2272}"/>
              </a:ext>
            </a:extLst>
          </p:cNvPr>
          <p:cNvSpPr/>
          <p:nvPr/>
        </p:nvSpPr>
        <p:spPr>
          <a:xfrm>
            <a:off x="9440989" y="3866584"/>
            <a:ext cx="654342" cy="6627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E007647-5AF1-B73B-97C8-A1B20FE5006E}"/>
              </a:ext>
            </a:extLst>
          </p:cNvPr>
          <p:cNvSpPr/>
          <p:nvPr/>
        </p:nvSpPr>
        <p:spPr>
          <a:xfrm>
            <a:off x="8711711" y="4131417"/>
            <a:ext cx="50333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1B90EB8-7858-B153-6FF7-991A6EC89440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V="1">
            <a:off x="2837213" y="4223751"/>
            <a:ext cx="4904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4A0017F-2141-B7D7-F6E0-7415930DD3B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3831020" y="4215165"/>
            <a:ext cx="503336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E86100B-DF9C-EBE2-C862-DCA9F40DA002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>
            <a:off x="6502609" y="4215165"/>
            <a:ext cx="4177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93D8061-7CF2-A3F4-7B31-CBBEA0E3078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423728" y="4214787"/>
            <a:ext cx="503336" cy="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화살표: 위쪽/아래쪽 40">
            <a:extLst>
              <a:ext uri="{FF2B5EF4-FFF2-40B4-BE49-F238E27FC236}">
                <a16:creationId xmlns:a16="http://schemas.microsoft.com/office/drawing/2014/main" id="{3D1B2E78-7828-5BE8-F5F0-0E08161C6295}"/>
              </a:ext>
            </a:extLst>
          </p:cNvPr>
          <p:cNvSpPr/>
          <p:nvPr/>
        </p:nvSpPr>
        <p:spPr>
          <a:xfrm rot="16200000">
            <a:off x="5255500" y="2739682"/>
            <a:ext cx="304800" cy="62888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07B177-CC28-0F99-AD27-9728F441A00B}"/>
              </a:ext>
            </a:extLst>
          </p:cNvPr>
          <p:cNvSpPr txBox="1"/>
          <p:nvPr/>
        </p:nvSpPr>
        <p:spPr>
          <a:xfrm>
            <a:off x="3798358" y="6096197"/>
            <a:ext cx="4771487" cy="373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Neural Network(DNN)</a:t>
            </a:r>
            <a:endParaRPr lang="ko-KR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61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7" grpId="1" animBg="1"/>
      <p:bldP spid="12" grpId="0" animBg="1"/>
      <p:bldP spid="12" grpId="1" animBg="1"/>
      <p:bldP spid="13" grpId="0"/>
      <p:bldP spid="13" grpId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 animBg="1"/>
      <p:bldP spid="25" grpId="0" animBg="1"/>
      <p:bldP spid="26" grpId="0" animBg="1"/>
      <p:bldP spid="27" grpId="0" animBg="1"/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2177F-E865-C343-38E2-238FEE5D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 Layer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0B1DF-1EB6-5D54-AFD1-9169B715EB3A}"/>
              </a:ext>
            </a:extLst>
          </p:cNvPr>
          <p:cNvSpPr txBox="1"/>
          <p:nvPr/>
        </p:nvSpPr>
        <p:spPr>
          <a:xfrm>
            <a:off x="1465320" y="1712601"/>
            <a:ext cx="485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 : </a:t>
            </a:r>
            <a:r>
              <a:rPr lang="ko-KR" altLang="en-US" dirty="0"/>
              <a:t>산술적 </a:t>
            </a:r>
            <a:r>
              <a:rPr lang="en-US" altLang="ko-KR" dirty="0"/>
              <a:t>or </a:t>
            </a:r>
            <a:r>
              <a:rPr lang="ko-KR" altLang="en-US" dirty="0"/>
              <a:t>수학적</a:t>
            </a:r>
            <a:r>
              <a:rPr lang="en-US" altLang="ko-KR" dirty="0"/>
              <a:t>/</a:t>
            </a:r>
            <a:r>
              <a:rPr lang="ko-KR" altLang="en-US" dirty="0"/>
              <a:t>통계적 계산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B0C6C7-1879-24AB-2017-B4004F76A6EA}"/>
              </a:ext>
            </a:extLst>
          </p:cNvPr>
          <p:cNvSpPr/>
          <p:nvPr/>
        </p:nvSpPr>
        <p:spPr>
          <a:xfrm rot="5400000">
            <a:off x="3260091" y="4356811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79BE50-1615-0033-1AE1-77EF16988ECB}"/>
              </a:ext>
            </a:extLst>
          </p:cNvPr>
          <p:cNvSpPr/>
          <p:nvPr/>
        </p:nvSpPr>
        <p:spPr>
          <a:xfrm rot="5400000">
            <a:off x="4767860" y="4346326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Layer2 [4,5,6]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8A4462-D7B1-7889-8B03-725187644E4A}"/>
              </a:ext>
            </a:extLst>
          </p:cNvPr>
          <p:cNvSpPr/>
          <p:nvPr/>
        </p:nvSpPr>
        <p:spPr>
          <a:xfrm rot="5400000">
            <a:off x="6285511" y="4337742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AD67B488-7EC3-0FDE-1119-3FDF7A05F2DD}"/>
              </a:ext>
            </a:extLst>
          </p:cNvPr>
          <p:cNvSpPr/>
          <p:nvPr/>
        </p:nvSpPr>
        <p:spPr>
          <a:xfrm>
            <a:off x="2624954" y="4287183"/>
            <a:ext cx="654342" cy="6627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4982CFD-AB46-4E89-D1F5-8A96C886AF02}"/>
              </a:ext>
            </a:extLst>
          </p:cNvPr>
          <p:cNvSpPr/>
          <p:nvPr/>
        </p:nvSpPr>
        <p:spPr>
          <a:xfrm>
            <a:off x="3530962" y="4524534"/>
            <a:ext cx="50333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0BF1E23B-EC66-98E7-889C-DA9A467C5D11}"/>
              </a:ext>
            </a:extLst>
          </p:cNvPr>
          <p:cNvSpPr/>
          <p:nvPr/>
        </p:nvSpPr>
        <p:spPr>
          <a:xfrm>
            <a:off x="8521637" y="4189467"/>
            <a:ext cx="654342" cy="6627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DB51D2-382D-E63F-30BA-B354855F82F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4672168" y="4597994"/>
            <a:ext cx="1004435" cy="1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1E4A91-5B02-A927-FF31-C1CA004D394A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6179937" y="4589410"/>
            <a:ext cx="1014317" cy="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A02E074-1D65-E1D2-7763-7B587719387A}"/>
              </a:ext>
            </a:extLst>
          </p:cNvPr>
          <p:cNvSpPr/>
          <p:nvPr/>
        </p:nvSpPr>
        <p:spPr>
          <a:xfrm>
            <a:off x="7835258" y="4497076"/>
            <a:ext cx="50333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BBADE9-2A84-3F11-4F65-B636B7CFCBEF}"/>
              </a:ext>
            </a:extLst>
          </p:cNvPr>
          <p:cNvSpPr txBox="1"/>
          <p:nvPr/>
        </p:nvSpPr>
        <p:spPr>
          <a:xfrm>
            <a:off x="2341416" y="2308238"/>
            <a:ext cx="260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Layer1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input + 3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2909C4-0F4E-535B-5DDF-66421CD82C7D}"/>
              </a:ext>
            </a:extLst>
          </p:cNvPr>
          <p:cNvSpPr txBox="1"/>
          <p:nvPr/>
        </p:nvSpPr>
        <p:spPr>
          <a:xfrm>
            <a:off x="4432779" y="2300643"/>
            <a:ext cx="3306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Layer2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input + Layer’s data</a:t>
            </a:r>
          </a:p>
          <a:p>
            <a:r>
              <a:rPr lang="en-US" altLang="ko-KR" sz="1600" dirty="0"/>
              <a:t>	(Layer’s data = [4,5,6])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EF3F40-12CA-A9D2-BA07-A24A66FB06E1}"/>
              </a:ext>
            </a:extLst>
          </p:cNvPr>
          <p:cNvSpPr txBox="1"/>
          <p:nvPr/>
        </p:nvSpPr>
        <p:spPr>
          <a:xfrm>
            <a:off x="7646508" y="2292097"/>
            <a:ext cx="486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Layer3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F(input), (F(x) = average(x))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3E981E-B81B-7B88-FF04-77D8338D65D9}"/>
              </a:ext>
            </a:extLst>
          </p:cNvPr>
          <p:cNvSpPr txBox="1"/>
          <p:nvPr/>
        </p:nvSpPr>
        <p:spPr>
          <a:xfrm>
            <a:off x="3344312" y="4151501"/>
            <a:ext cx="12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[1,2,3]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2EF007-0378-3723-DD80-40EA6D367592}"/>
              </a:ext>
            </a:extLst>
          </p:cNvPr>
          <p:cNvSpPr txBox="1"/>
          <p:nvPr/>
        </p:nvSpPr>
        <p:spPr>
          <a:xfrm>
            <a:off x="4804691" y="4155202"/>
            <a:ext cx="12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[4,5,6]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004DA2-03D6-0557-4CA1-9C9AD5845D5B}"/>
              </a:ext>
            </a:extLst>
          </p:cNvPr>
          <p:cNvSpPr txBox="1"/>
          <p:nvPr/>
        </p:nvSpPr>
        <p:spPr>
          <a:xfrm>
            <a:off x="6167251" y="4146813"/>
            <a:ext cx="12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[8,10,12]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0E1942-E74E-B91E-5608-64A15760DD83}"/>
              </a:ext>
            </a:extLst>
          </p:cNvPr>
          <p:cNvSpPr txBox="1"/>
          <p:nvPr/>
        </p:nvSpPr>
        <p:spPr>
          <a:xfrm>
            <a:off x="7835258" y="4127744"/>
            <a:ext cx="12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B2520B8-C2FD-02CB-9542-F8B6ACFDE59D}"/>
              </a:ext>
            </a:extLst>
          </p:cNvPr>
          <p:cNvSpPr/>
          <p:nvPr/>
        </p:nvSpPr>
        <p:spPr>
          <a:xfrm rot="10800000">
            <a:off x="7835257" y="5008173"/>
            <a:ext cx="503335" cy="1846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8C80D-DDD1-6C8F-CCD7-5A3B195C644F}"/>
              </a:ext>
            </a:extLst>
          </p:cNvPr>
          <p:cNvSpPr txBox="1"/>
          <p:nvPr/>
        </p:nvSpPr>
        <p:spPr>
          <a:xfrm>
            <a:off x="8567759" y="4404743"/>
            <a:ext cx="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9D6464C-5192-C39A-B051-ED2CC2444DE3}"/>
              </a:ext>
            </a:extLst>
          </p:cNvPr>
          <p:cNvCxnSpPr>
            <a:cxnSpLocks/>
          </p:cNvCxnSpPr>
          <p:nvPr/>
        </p:nvCxnSpPr>
        <p:spPr>
          <a:xfrm flipH="1">
            <a:off x="6179937" y="5100506"/>
            <a:ext cx="10143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48BA344-5919-B52F-43C7-49575BF2B104}"/>
              </a:ext>
            </a:extLst>
          </p:cNvPr>
          <p:cNvCxnSpPr>
            <a:cxnSpLocks/>
          </p:cNvCxnSpPr>
          <p:nvPr/>
        </p:nvCxnSpPr>
        <p:spPr>
          <a:xfrm flipH="1">
            <a:off x="4660467" y="5116573"/>
            <a:ext cx="10161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F7B4BB-1E53-25A5-366A-37A38818800A}"/>
              </a:ext>
            </a:extLst>
          </p:cNvPr>
          <p:cNvSpPr txBox="1"/>
          <p:nvPr/>
        </p:nvSpPr>
        <p:spPr>
          <a:xfrm>
            <a:off x="8152472" y="5192839"/>
            <a:ext cx="213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Backpropagation</a:t>
            </a:r>
            <a:endParaRPr lang="ko-KR" altLang="en-US" sz="1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FBA8ED-ACF9-8C34-EAB8-0CE9780FA6FC}"/>
                  </a:ext>
                </a:extLst>
              </p:cNvPr>
              <p:cNvSpPr txBox="1"/>
              <p:nvPr/>
            </p:nvSpPr>
            <p:spPr>
              <a:xfrm>
                <a:off x="5685769" y="5180868"/>
                <a:ext cx="2080653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 ∗ …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FBA8ED-ACF9-8C34-EAB8-0CE9780F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769" y="5180868"/>
                <a:ext cx="2080653" cy="37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09073-4D59-58CB-55D3-DE76C45FD9B1}"/>
                  </a:ext>
                </a:extLst>
              </p:cNvPr>
              <p:cNvSpPr txBox="1"/>
              <p:nvPr/>
            </p:nvSpPr>
            <p:spPr>
              <a:xfrm>
                <a:off x="4168833" y="5205723"/>
                <a:ext cx="2080653" cy="387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 ∗ …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09073-4D59-58CB-55D3-DE76C45FD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833" y="5205723"/>
                <a:ext cx="2080653" cy="387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5572E96-9CF7-81B0-7A2A-45EF1D950556}"/>
              </a:ext>
            </a:extLst>
          </p:cNvPr>
          <p:cNvSpPr txBox="1"/>
          <p:nvPr/>
        </p:nvSpPr>
        <p:spPr>
          <a:xfrm rot="5400000">
            <a:off x="5219200" y="4428716"/>
            <a:ext cx="141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Layer2</a:t>
            </a:r>
            <a:r>
              <a:rPr lang="en-US" altLang="ko-KR" sz="1600" dirty="0">
                <a:solidFill>
                  <a:srgbClr val="FF0000"/>
                </a:solidFill>
              </a:rPr>
              <a:t> [6,7,8]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676B40-9A24-EAC4-3BE3-152619CC8657}"/>
              </a:ext>
            </a:extLst>
          </p:cNvPr>
          <p:cNvSpPr txBox="1"/>
          <p:nvPr/>
        </p:nvSpPr>
        <p:spPr>
          <a:xfrm>
            <a:off x="4809838" y="4097321"/>
            <a:ext cx="96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[4,5,6]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C586D8-721E-6272-74BC-6EDBFA5426EC}"/>
              </a:ext>
            </a:extLst>
          </p:cNvPr>
          <p:cNvSpPr txBox="1"/>
          <p:nvPr/>
        </p:nvSpPr>
        <p:spPr>
          <a:xfrm>
            <a:off x="6140116" y="4059864"/>
            <a:ext cx="126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sz="1600" dirty="0"/>
              <a:t>10,12,14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095D9C-9E4A-D833-E6C9-A1038E60D618}"/>
              </a:ext>
            </a:extLst>
          </p:cNvPr>
          <p:cNvSpPr txBox="1"/>
          <p:nvPr/>
        </p:nvSpPr>
        <p:spPr>
          <a:xfrm>
            <a:off x="7835256" y="4077740"/>
            <a:ext cx="95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6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6" grpId="0"/>
      <p:bldP spid="27" grpId="0"/>
      <p:bldP spid="30" grpId="0"/>
      <p:bldP spid="30" grpId="1"/>
      <p:bldP spid="31" grpId="0"/>
      <p:bldP spid="31" grpId="1"/>
      <p:bldP spid="32" grpId="0"/>
      <p:bldP spid="32" grpId="1"/>
      <p:bldP spid="5" grpId="0" animBg="1"/>
      <p:bldP spid="5" grpId="1" animBg="1"/>
      <p:bldP spid="6" grpId="0"/>
      <p:bldP spid="35" grpId="0"/>
      <p:bldP spid="35" grpId="1"/>
      <p:bldP spid="36" grpId="0"/>
      <p:bldP spid="36" grpId="1"/>
      <p:bldP spid="37" grpId="0"/>
      <p:bldP spid="37" grpId="1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70D2FA-682D-37E7-BA7E-B430FC94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784"/>
            <a:ext cx="10515600" cy="1325563"/>
          </a:xfrm>
        </p:spPr>
        <p:txBody>
          <a:bodyPr/>
          <a:lstStyle/>
          <a:p>
            <a:r>
              <a:rPr lang="en-US" altLang="ko-KR" dirty="0"/>
              <a:t>- What is CNN?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5AC95-2814-4067-40AB-ED33ED4E8A99}"/>
              </a:ext>
            </a:extLst>
          </p:cNvPr>
          <p:cNvSpPr txBox="1"/>
          <p:nvPr/>
        </p:nvSpPr>
        <p:spPr>
          <a:xfrm>
            <a:off x="1532389" y="1812022"/>
            <a:ext cx="456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 = </a:t>
            </a:r>
            <a:r>
              <a:rPr lang="en-US" altLang="ko-KR" b="1" i="1" dirty="0"/>
              <a:t>Convolution</a:t>
            </a:r>
            <a:r>
              <a:rPr lang="en-US" altLang="ko-KR" dirty="0"/>
              <a:t> Neural Network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9E0167-5D33-2C58-E0A1-287AAB8300D0}"/>
              </a:ext>
            </a:extLst>
          </p:cNvPr>
          <p:cNvSpPr/>
          <p:nvPr/>
        </p:nvSpPr>
        <p:spPr>
          <a:xfrm rot="5400000">
            <a:off x="1777475" y="3695249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0A33954-9468-E609-6E2F-0CA78A28B051}"/>
              </a:ext>
            </a:extLst>
          </p:cNvPr>
          <p:cNvSpPr/>
          <p:nvPr/>
        </p:nvSpPr>
        <p:spPr>
          <a:xfrm rot="5400000">
            <a:off x="2771282" y="3695247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F9D64-F745-3C3D-BBF0-5712B38AD926}"/>
              </a:ext>
            </a:extLst>
          </p:cNvPr>
          <p:cNvSpPr/>
          <p:nvPr/>
        </p:nvSpPr>
        <p:spPr>
          <a:xfrm rot="5400000">
            <a:off x="3777952" y="3686661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339F2EA-0CB9-B2F1-B3EF-AA2D592B6879}"/>
              </a:ext>
            </a:extLst>
          </p:cNvPr>
          <p:cNvSpPr/>
          <p:nvPr/>
        </p:nvSpPr>
        <p:spPr>
          <a:xfrm rot="5400000">
            <a:off x="5442871" y="3686661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F50B1F-5F8A-6F10-9511-F23343F45D5E}"/>
              </a:ext>
            </a:extLst>
          </p:cNvPr>
          <p:cNvSpPr/>
          <p:nvPr/>
        </p:nvSpPr>
        <p:spPr>
          <a:xfrm rot="5400000">
            <a:off x="6363990" y="3686662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2035C4-A1EA-8675-F2C1-E3D3F1F3B449}"/>
              </a:ext>
            </a:extLst>
          </p:cNvPr>
          <p:cNvSpPr/>
          <p:nvPr/>
        </p:nvSpPr>
        <p:spPr>
          <a:xfrm rot="5400000">
            <a:off x="7370660" y="3686283"/>
            <a:ext cx="2320819" cy="5033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Layer10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D4A2B-3987-4DE0-275A-8525FE2BF427}"/>
              </a:ext>
            </a:extLst>
          </p:cNvPr>
          <p:cNvSpPr txBox="1"/>
          <p:nvPr/>
        </p:nvSpPr>
        <p:spPr>
          <a:xfrm>
            <a:off x="5454003" y="3650320"/>
            <a:ext cx="74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 . .</a:t>
            </a:r>
            <a:endParaRPr lang="ko-KR" altLang="en-US" sz="2000" b="1" dirty="0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791BBB79-B1F6-8B43-491E-F56E4944A81F}"/>
              </a:ext>
            </a:extLst>
          </p:cNvPr>
          <p:cNvSpPr/>
          <p:nvPr/>
        </p:nvSpPr>
        <p:spPr>
          <a:xfrm>
            <a:off x="1249438" y="3589748"/>
            <a:ext cx="654342" cy="6627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8BD4ABC-2D87-4099-E254-8652067C90ED}"/>
              </a:ext>
            </a:extLst>
          </p:cNvPr>
          <p:cNvSpPr/>
          <p:nvPr/>
        </p:nvSpPr>
        <p:spPr>
          <a:xfrm>
            <a:off x="2031289" y="3782804"/>
            <a:ext cx="50333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B894CDA2-5D1D-BBC8-7132-17D2A7EBE5B6}"/>
              </a:ext>
            </a:extLst>
          </p:cNvPr>
          <p:cNvSpPr/>
          <p:nvPr/>
        </p:nvSpPr>
        <p:spPr>
          <a:xfrm>
            <a:off x="9793328" y="3589748"/>
            <a:ext cx="654342" cy="6627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44C06C8-BC28-E2B0-50CB-607246AEBD5F}"/>
              </a:ext>
            </a:extLst>
          </p:cNvPr>
          <p:cNvSpPr/>
          <p:nvPr/>
        </p:nvSpPr>
        <p:spPr>
          <a:xfrm>
            <a:off x="9064050" y="3854581"/>
            <a:ext cx="50333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8CC78A-0098-B2F2-1006-37B3B2229694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3189552" y="3946915"/>
            <a:ext cx="4904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952E12-6542-8903-29B0-0F5421494D03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183359" y="3938329"/>
            <a:ext cx="503336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B46B55-FEA5-AC15-7DE5-10E5239F8F1A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>
            <a:off x="6854948" y="3938329"/>
            <a:ext cx="4177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959346-1657-3CAD-92D4-CFFEF1B6A7C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776067" y="3937951"/>
            <a:ext cx="503336" cy="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C0CEF6FC-EB5B-2A1A-C895-1A170BE8433E}"/>
              </a:ext>
            </a:extLst>
          </p:cNvPr>
          <p:cNvSpPr/>
          <p:nvPr/>
        </p:nvSpPr>
        <p:spPr>
          <a:xfrm rot="16200000">
            <a:off x="5607839" y="2462846"/>
            <a:ext cx="304800" cy="62888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47322F-4FB3-BEAC-D29F-3E8561E76448}"/>
              </a:ext>
            </a:extLst>
          </p:cNvPr>
          <p:cNvSpPr txBox="1"/>
          <p:nvPr/>
        </p:nvSpPr>
        <p:spPr>
          <a:xfrm>
            <a:off x="4150697" y="5819361"/>
            <a:ext cx="4771487" cy="373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Neural Network(DNN)</a:t>
            </a:r>
            <a:endParaRPr lang="ko-KR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A15FEC7-2BE2-FFC9-3869-8303682278D1}"/>
              </a:ext>
            </a:extLst>
          </p:cNvPr>
          <p:cNvSpPr/>
          <p:nvPr/>
        </p:nvSpPr>
        <p:spPr>
          <a:xfrm rot="5400000">
            <a:off x="2771281" y="3695248"/>
            <a:ext cx="2320819" cy="50333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Conv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4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21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70D2FA-682D-37E7-BA7E-B430FC94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784"/>
            <a:ext cx="10515600" cy="1325563"/>
          </a:xfrm>
        </p:spPr>
        <p:txBody>
          <a:bodyPr/>
          <a:lstStyle/>
          <a:p>
            <a:r>
              <a:rPr lang="en-US" altLang="ko-KR" dirty="0"/>
              <a:t>- Data type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37C4C-05A9-9854-234B-5F5EA76B2D03}"/>
              </a:ext>
            </a:extLst>
          </p:cNvPr>
          <p:cNvSpPr txBox="1"/>
          <p:nvPr/>
        </p:nvSpPr>
        <p:spPr>
          <a:xfrm>
            <a:off x="1392572" y="1692347"/>
            <a:ext cx="47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Vector,</a:t>
            </a:r>
            <a:r>
              <a:rPr lang="ko-KR" altLang="en-US" dirty="0"/>
              <a:t> </a:t>
            </a:r>
            <a:r>
              <a:rPr lang="en-US" altLang="ko-KR" dirty="0"/>
              <a:t>Matrix,</a:t>
            </a:r>
            <a:r>
              <a:rPr lang="ko-KR" altLang="en-US" dirty="0"/>
              <a:t> </a:t>
            </a:r>
            <a:r>
              <a:rPr lang="en-US" altLang="ko-KR" b="1" dirty="0"/>
              <a:t>Tensor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CF3E71-EB8C-2225-C197-E40366EC392F}"/>
              </a:ext>
            </a:extLst>
          </p:cNvPr>
          <p:cNvSpPr txBox="1"/>
          <p:nvPr/>
        </p:nvSpPr>
        <p:spPr>
          <a:xfrm>
            <a:off x="146494" y="6360411"/>
            <a:ext cx="49075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0" i="0" dirty="0">
                <a:solidFill>
                  <a:srgbClr val="555555"/>
                </a:solidFill>
                <a:effectLst/>
                <a:latin typeface="se-nanumgothic"/>
              </a:rPr>
              <a:t>출처</a:t>
            </a:r>
            <a:r>
              <a:rPr lang="en-US" altLang="ko-KR" sz="1050" b="0" i="0" dirty="0">
                <a:solidFill>
                  <a:srgbClr val="555555"/>
                </a:solidFill>
                <a:effectLst/>
                <a:latin typeface="se-nanumgothic"/>
              </a:rPr>
              <a:t>: </a:t>
            </a:r>
            <a:r>
              <a:rPr lang="en-US" altLang="ko-KR" sz="1050" b="0" i="0" u="sng" dirty="0">
                <a:solidFill>
                  <a:srgbClr val="608CBA"/>
                </a:solidFill>
                <a:effectLst/>
                <a:latin typeface="se-nanumgothic"/>
                <a:hlinkClick r:id="rId2"/>
              </a:rPr>
              <a:t>https://dev.to/juancarlospaco/tensors-for-busy-people-315k</a:t>
            </a:r>
            <a:endParaRPr lang="ko-KR" altLang="en-US" sz="105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6B860B8-F3DD-0C9E-10BB-6C92262C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38" y="2758869"/>
            <a:ext cx="6633232" cy="25612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2A294C-1658-5D81-05C9-C270F26FD1B0}"/>
              </a:ext>
            </a:extLst>
          </p:cNvPr>
          <p:cNvSpPr txBox="1"/>
          <p:nvPr/>
        </p:nvSpPr>
        <p:spPr>
          <a:xfrm>
            <a:off x="1644931" y="2197026"/>
            <a:ext cx="490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Tensor : </a:t>
            </a:r>
            <a:r>
              <a:rPr lang="ko-KR" altLang="en-US" dirty="0"/>
              <a:t>다차원 배열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D316F37-02ED-3068-BAB7-46A35A6C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44" y="2440933"/>
            <a:ext cx="689596" cy="61671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674C7F2-15AA-C03F-27B4-A095A3EB7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917" y="2432544"/>
            <a:ext cx="689596" cy="61671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3BCDC09-7570-4102-7AA4-2B1E07B07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790" y="2415766"/>
            <a:ext cx="689596" cy="61671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19A08AF-BB10-0362-3F26-D13302E8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44" y="3063117"/>
            <a:ext cx="689596" cy="61671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C4F2F45-AEAC-75EA-53A9-141D1D6ED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917" y="3054728"/>
            <a:ext cx="689596" cy="61671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76BDCFC-5E1D-EB3E-7D18-CDC5045D6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790" y="3037950"/>
            <a:ext cx="689596" cy="61671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D9200E4-7E9E-D4B7-5F7D-70C41BBC1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44" y="3704996"/>
            <a:ext cx="689596" cy="6167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8B9270C-DEEE-7036-516C-E5920F75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917" y="3696607"/>
            <a:ext cx="689596" cy="61671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6C4E81D-4538-F880-88D9-BD3265291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790" y="3679829"/>
            <a:ext cx="689596" cy="61671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547034B-BD0E-A7CF-F5E5-ACD48CBC2D63}"/>
              </a:ext>
            </a:extLst>
          </p:cNvPr>
          <p:cNvSpPr txBox="1"/>
          <p:nvPr/>
        </p:nvSpPr>
        <p:spPr>
          <a:xfrm>
            <a:off x="9146699" y="4526392"/>
            <a:ext cx="16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4-D Tensor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9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70D2FA-682D-37E7-BA7E-B430FC94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784"/>
            <a:ext cx="10515600" cy="1325563"/>
          </a:xfrm>
        </p:spPr>
        <p:txBody>
          <a:bodyPr/>
          <a:lstStyle/>
          <a:p>
            <a:r>
              <a:rPr lang="en-US" altLang="ko-KR" dirty="0"/>
              <a:t>- Channel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37C4C-05A9-9854-234B-5F5EA76B2D03}"/>
              </a:ext>
            </a:extLst>
          </p:cNvPr>
          <p:cNvSpPr txBox="1"/>
          <p:nvPr/>
        </p:nvSpPr>
        <p:spPr>
          <a:xfrm>
            <a:off x="1392572" y="1692347"/>
            <a:ext cx="47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Input image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DB2F8B-ED0B-0C89-82B4-E292DE3F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72" y="2562094"/>
            <a:ext cx="1714500" cy="2790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4B18FF-97B0-7531-B8E1-9E0191B8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872" y="2543044"/>
            <a:ext cx="5172075" cy="28098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CED2F49-4E30-C800-B3C5-C6D77959F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6" y="2824100"/>
            <a:ext cx="1904764" cy="21493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E1F333E-F233-17CA-1443-D529C9A04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404" y="2619240"/>
            <a:ext cx="2305050" cy="2657475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3B8DA2D-29A9-884A-E75F-633D5B3D9C1D}"/>
              </a:ext>
            </a:extLst>
          </p:cNvPr>
          <p:cNvSpPr/>
          <p:nvPr/>
        </p:nvSpPr>
        <p:spPr>
          <a:xfrm>
            <a:off x="2800864" y="3429000"/>
            <a:ext cx="939567" cy="69628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93BFEEF-366A-5E50-1B5F-F7E52E464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573" y="2944545"/>
            <a:ext cx="4997902" cy="2006863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04213C4-3936-3F9D-C020-09A6F629CB91}"/>
              </a:ext>
            </a:extLst>
          </p:cNvPr>
          <p:cNvSpPr/>
          <p:nvPr/>
        </p:nvSpPr>
        <p:spPr>
          <a:xfrm>
            <a:off x="5931322" y="3628238"/>
            <a:ext cx="689767" cy="270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EBB823-1B35-6A3D-7932-0161CC8BE53E}"/>
              </a:ext>
            </a:extLst>
          </p:cNvPr>
          <p:cNvSpPr txBox="1"/>
          <p:nvPr/>
        </p:nvSpPr>
        <p:spPr>
          <a:xfrm>
            <a:off x="176168" y="6408468"/>
            <a:ext cx="8909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https://towardsdatascience.com/how-convolution-neural-networks-interpret-images-1f99913070b2</a:t>
            </a:r>
            <a:endParaRPr lang="ko-KR" altLang="en-US" sz="1050" dirty="0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A0B8E25E-F0E5-480F-9FE7-8B5A0EAE52E0}"/>
              </a:ext>
            </a:extLst>
          </p:cNvPr>
          <p:cNvSpPr/>
          <p:nvPr/>
        </p:nvSpPr>
        <p:spPr>
          <a:xfrm rot="3109564">
            <a:off x="4942011" y="2591211"/>
            <a:ext cx="417250" cy="882562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EFFB2-CB0C-4E9D-A630-3A17F2EE3AB1}"/>
              </a:ext>
            </a:extLst>
          </p:cNvPr>
          <p:cNvSpPr txBox="1"/>
          <p:nvPr/>
        </p:nvSpPr>
        <p:spPr>
          <a:xfrm rot="19366679">
            <a:off x="4310557" y="2455870"/>
            <a:ext cx="129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2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33" grpId="0" animBg="1"/>
      <p:bldP spid="2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6DD4BAF-7A9D-3CB8-8803-E7AED1A9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55" y="2262639"/>
            <a:ext cx="2735437" cy="359769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170D2FA-682D-37E7-BA7E-B430FC94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784"/>
            <a:ext cx="10515600" cy="1325563"/>
          </a:xfrm>
        </p:spPr>
        <p:txBody>
          <a:bodyPr/>
          <a:lstStyle/>
          <a:p>
            <a:r>
              <a:rPr lang="en-US" altLang="ko-KR" dirty="0"/>
              <a:t>- Edge Detection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37C4C-05A9-9854-234B-5F5EA76B2D03}"/>
              </a:ext>
            </a:extLst>
          </p:cNvPr>
          <p:cNvSpPr txBox="1"/>
          <p:nvPr/>
        </p:nvSpPr>
        <p:spPr>
          <a:xfrm>
            <a:off x="1392572" y="1692347"/>
            <a:ext cx="47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2D Convolution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8A9B4E-5B2C-742D-CCF6-67CB11878F54}"/>
              </a:ext>
            </a:extLst>
          </p:cNvPr>
          <p:cNvSpPr/>
          <p:nvPr/>
        </p:nvSpPr>
        <p:spPr>
          <a:xfrm>
            <a:off x="2591856" y="3843288"/>
            <a:ext cx="328541" cy="28383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E65552-AFAE-673B-218D-8E43CD8BA6B1}"/>
              </a:ext>
            </a:extLst>
          </p:cNvPr>
          <p:cNvSpPr/>
          <p:nvPr/>
        </p:nvSpPr>
        <p:spPr>
          <a:xfrm>
            <a:off x="2915202" y="3470731"/>
            <a:ext cx="328541" cy="28383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0B5ACC-EBC1-2303-A997-922AE2437226}"/>
              </a:ext>
            </a:extLst>
          </p:cNvPr>
          <p:cNvSpPr/>
          <p:nvPr/>
        </p:nvSpPr>
        <p:spPr>
          <a:xfrm>
            <a:off x="2756125" y="2318516"/>
            <a:ext cx="978003" cy="5806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0DB062-17B8-A47B-5A0E-5FBAF1D4DEFD}"/>
              </a:ext>
            </a:extLst>
          </p:cNvPr>
          <p:cNvSpPr/>
          <p:nvPr/>
        </p:nvSpPr>
        <p:spPr>
          <a:xfrm>
            <a:off x="1885069" y="5163782"/>
            <a:ext cx="607490" cy="59080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2AF3D8-4FDD-5CAB-C29A-51AEB7BD7DAC}"/>
              </a:ext>
            </a:extLst>
          </p:cNvPr>
          <p:cNvSpPr txBox="1"/>
          <p:nvPr/>
        </p:nvSpPr>
        <p:spPr>
          <a:xfrm>
            <a:off x="243280" y="6430626"/>
            <a:ext cx="9731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https://www.goodhousekeeping.com/life/pets/g4531/cutest-dog-breeds/</a:t>
            </a:r>
            <a:endParaRPr lang="ko-KR" altLang="en-US" sz="105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F44D4E4-865A-D673-7A57-F5FC548EE6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935960" y="2262639"/>
            <a:ext cx="2499915" cy="3597694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435771E-7BC8-6054-C0D6-AF2DD33ED232}"/>
              </a:ext>
            </a:extLst>
          </p:cNvPr>
          <p:cNvCxnSpPr>
            <a:cxnSpLocks/>
          </p:cNvCxnSpPr>
          <p:nvPr/>
        </p:nvCxnSpPr>
        <p:spPr>
          <a:xfrm>
            <a:off x="7306098" y="2262639"/>
            <a:ext cx="0" cy="3597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8ED873-44BB-ADD8-E821-4C60CE094D1E}"/>
              </a:ext>
            </a:extLst>
          </p:cNvPr>
          <p:cNvCxnSpPr>
            <a:cxnSpLocks/>
          </p:cNvCxnSpPr>
          <p:nvPr/>
        </p:nvCxnSpPr>
        <p:spPr>
          <a:xfrm>
            <a:off x="7726946" y="2262639"/>
            <a:ext cx="0" cy="3597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1B11A91-63CE-0E5C-6B56-6FA9D39C95EC}"/>
              </a:ext>
            </a:extLst>
          </p:cNvPr>
          <p:cNvCxnSpPr>
            <a:cxnSpLocks/>
          </p:cNvCxnSpPr>
          <p:nvPr/>
        </p:nvCxnSpPr>
        <p:spPr>
          <a:xfrm>
            <a:off x="8156182" y="2262639"/>
            <a:ext cx="0" cy="3597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1848E76-58FB-D825-5B99-73F066AB731D}"/>
              </a:ext>
            </a:extLst>
          </p:cNvPr>
          <p:cNvCxnSpPr>
            <a:cxnSpLocks/>
          </p:cNvCxnSpPr>
          <p:nvPr/>
        </p:nvCxnSpPr>
        <p:spPr>
          <a:xfrm>
            <a:off x="8584021" y="2262639"/>
            <a:ext cx="0" cy="3597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1CE6F4E-4067-7153-B29A-B598F5A0B729}"/>
              </a:ext>
            </a:extLst>
          </p:cNvPr>
          <p:cNvCxnSpPr>
            <a:cxnSpLocks/>
          </p:cNvCxnSpPr>
          <p:nvPr/>
        </p:nvCxnSpPr>
        <p:spPr>
          <a:xfrm>
            <a:off x="9011859" y="2262639"/>
            <a:ext cx="0" cy="3597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C536E7A-ED6B-DB16-FB2B-247B89F7F334}"/>
              </a:ext>
            </a:extLst>
          </p:cNvPr>
          <p:cNvCxnSpPr>
            <a:cxnSpLocks/>
          </p:cNvCxnSpPr>
          <p:nvPr/>
        </p:nvCxnSpPr>
        <p:spPr>
          <a:xfrm flipH="1">
            <a:off x="6935960" y="2581636"/>
            <a:ext cx="2499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0D53E4F-010A-4510-91F1-C11A7AC9F092}"/>
              </a:ext>
            </a:extLst>
          </p:cNvPr>
          <p:cNvCxnSpPr>
            <a:cxnSpLocks/>
          </p:cNvCxnSpPr>
          <p:nvPr/>
        </p:nvCxnSpPr>
        <p:spPr>
          <a:xfrm flipH="1">
            <a:off x="6935960" y="2898373"/>
            <a:ext cx="2499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434FA8B-FF12-369F-39C5-CB5760DDF3A0}"/>
              </a:ext>
            </a:extLst>
          </p:cNvPr>
          <p:cNvCxnSpPr>
            <a:cxnSpLocks/>
          </p:cNvCxnSpPr>
          <p:nvPr/>
        </p:nvCxnSpPr>
        <p:spPr>
          <a:xfrm flipH="1">
            <a:off x="6935960" y="3228986"/>
            <a:ext cx="2499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1E991C1-654D-63E1-F158-305C177C5217}"/>
              </a:ext>
            </a:extLst>
          </p:cNvPr>
          <p:cNvCxnSpPr>
            <a:cxnSpLocks/>
          </p:cNvCxnSpPr>
          <p:nvPr/>
        </p:nvCxnSpPr>
        <p:spPr>
          <a:xfrm flipH="1">
            <a:off x="6935960" y="3606491"/>
            <a:ext cx="2499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8E065EF-E30D-DBCA-71F5-935D27C9344A}"/>
              </a:ext>
            </a:extLst>
          </p:cNvPr>
          <p:cNvCxnSpPr>
            <a:cxnSpLocks/>
          </p:cNvCxnSpPr>
          <p:nvPr/>
        </p:nvCxnSpPr>
        <p:spPr>
          <a:xfrm flipH="1">
            <a:off x="6935960" y="3992385"/>
            <a:ext cx="2499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2599A3D-A022-7EF4-1DAE-7923CAD9BC61}"/>
              </a:ext>
            </a:extLst>
          </p:cNvPr>
          <p:cNvCxnSpPr>
            <a:cxnSpLocks/>
          </p:cNvCxnSpPr>
          <p:nvPr/>
        </p:nvCxnSpPr>
        <p:spPr>
          <a:xfrm flipH="1">
            <a:off x="6935960" y="4344722"/>
            <a:ext cx="2499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60A7807-A6E3-057C-0829-4067EC3201B5}"/>
              </a:ext>
            </a:extLst>
          </p:cNvPr>
          <p:cNvCxnSpPr>
            <a:cxnSpLocks/>
          </p:cNvCxnSpPr>
          <p:nvPr/>
        </p:nvCxnSpPr>
        <p:spPr>
          <a:xfrm flipH="1">
            <a:off x="6935960" y="4705449"/>
            <a:ext cx="2499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1D2B07B-F06E-64A4-1B71-B21E30B9E1F9}"/>
              </a:ext>
            </a:extLst>
          </p:cNvPr>
          <p:cNvCxnSpPr>
            <a:cxnSpLocks/>
          </p:cNvCxnSpPr>
          <p:nvPr/>
        </p:nvCxnSpPr>
        <p:spPr>
          <a:xfrm flipH="1">
            <a:off x="6935960" y="5099730"/>
            <a:ext cx="2499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84973F1-EBE2-404A-369D-1AB216ACECB7}"/>
              </a:ext>
            </a:extLst>
          </p:cNvPr>
          <p:cNvCxnSpPr>
            <a:cxnSpLocks/>
          </p:cNvCxnSpPr>
          <p:nvPr/>
        </p:nvCxnSpPr>
        <p:spPr>
          <a:xfrm flipH="1">
            <a:off x="6935960" y="5460458"/>
            <a:ext cx="2499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43BC48D-CB2F-378E-466B-5EC5007B1EEF}"/>
              </a:ext>
            </a:extLst>
          </p:cNvPr>
          <p:cNvSpPr txBox="1"/>
          <p:nvPr/>
        </p:nvSpPr>
        <p:spPr>
          <a:xfrm>
            <a:off x="6927571" y="2239117"/>
            <a:ext cx="250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13  13   23   9     3    2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1B153B-6E6D-0717-A3E2-B1643C23F347}"/>
              </a:ext>
            </a:extLst>
          </p:cNvPr>
          <p:cNvSpPr txBox="1"/>
          <p:nvPr/>
        </p:nvSpPr>
        <p:spPr>
          <a:xfrm>
            <a:off x="6935960" y="2559497"/>
            <a:ext cx="250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21   1    3    4    13    3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9E4F79-9FF7-EEC3-45B4-7A8C95997539}"/>
              </a:ext>
            </a:extLst>
          </p:cNvPr>
          <p:cNvSpPr txBox="1"/>
          <p:nvPr/>
        </p:nvSpPr>
        <p:spPr>
          <a:xfrm>
            <a:off x="6935959" y="2879877"/>
            <a:ext cx="2652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1    34  91   24   33   11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27BC8E-4638-FE65-8163-72B362DF701E}"/>
              </a:ext>
            </a:extLst>
          </p:cNvPr>
          <p:cNvSpPr txBox="1"/>
          <p:nvPr/>
        </p:nvSpPr>
        <p:spPr>
          <a:xfrm>
            <a:off x="6935960" y="3232213"/>
            <a:ext cx="250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21   1    3    4    13    3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4E9D0A-5726-85B9-12E0-91BDB223A4F3}"/>
              </a:ext>
            </a:extLst>
          </p:cNvPr>
          <p:cNvSpPr txBox="1"/>
          <p:nvPr/>
        </p:nvSpPr>
        <p:spPr>
          <a:xfrm>
            <a:off x="6935960" y="3617976"/>
            <a:ext cx="250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21   3    2    1    12    9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ED45AA-EC42-5810-A015-5ACEED157AE6}"/>
              </a:ext>
            </a:extLst>
          </p:cNvPr>
          <p:cNvSpPr txBox="1"/>
          <p:nvPr/>
        </p:nvSpPr>
        <p:spPr>
          <a:xfrm>
            <a:off x="6947487" y="3980052"/>
            <a:ext cx="2652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1    34  91   24   33   11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11241D-A903-1E8E-B2DA-0BE66710005D}"/>
              </a:ext>
            </a:extLst>
          </p:cNvPr>
          <p:cNvSpPr txBox="1"/>
          <p:nvPr/>
        </p:nvSpPr>
        <p:spPr>
          <a:xfrm>
            <a:off x="6945746" y="4365815"/>
            <a:ext cx="2652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1    34  91   24   63   11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3EA88E-C171-E234-0C47-2ADD41EDEB21}"/>
              </a:ext>
            </a:extLst>
          </p:cNvPr>
          <p:cNvSpPr txBox="1"/>
          <p:nvPr/>
        </p:nvSpPr>
        <p:spPr>
          <a:xfrm>
            <a:off x="6927571" y="4721602"/>
            <a:ext cx="250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77  89    2    9    14    2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EE62795-C16A-5642-BEA6-8ECF01F859CB}"/>
              </a:ext>
            </a:extLst>
          </p:cNvPr>
          <p:cNvSpPr txBox="1"/>
          <p:nvPr/>
        </p:nvSpPr>
        <p:spPr>
          <a:xfrm>
            <a:off x="6927571" y="5099107"/>
            <a:ext cx="250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1   12    42   2    59    0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0F1253-F078-5E8E-56F1-1F5E2389F4AD}"/>
              </a:ext>
            </a:extLst>
          </p:cNvPr>
          <p:cNvSpPr txBox="1"/>
          <p:nvPr/>
        </p:nvSpPr>
        <p:spPr>
          <a:xfrm>
            <a:off x="6927571" y="5476832"/>
            <a:ext cx="250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77   0    2    9    14    2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9F68901-2F1A-2B6C-F6BC-FE47B92F5A76}"/>
              </a:ext>
            </a:extLst>
          </p:cNvPr>
          <p:cNvSpPr/>
          <p:nvPr/>
        </p:nvSpPr>
        <p:spPr>
          <a:xfrm>
            <a:off x="7764896" y="2292013"/>
            <a:ext cx="1246963" cy="5806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2A2AA41-BA15-AA8D-8C18-371ADFAE7B6F}"/>
              </a:ext>
            </a:extLst>
          </p:cNvPr>
          <p:cNvSpPr/>
          <p:nvPr/>
        </p:nvSpPr>
        <p:spPr>
          <a:xfrm>
            <a:off x="8181723" y="3674300"/>
            <a:ext cx="328541" cy="28383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97E5DB-10AC-B808-4A27-9B51CC143C37}"/>
              </a:ext>
            </a:extLst>
          </p:cNvPr>
          <p:cNvSpPr/>
          <p:nvPr/>
        </p:nvSpPr>
        <p:spPr>
          <a:xfrm>
            <a:off x="7767777" y="4022978"/>
            <a:ext cx="328541" cy="28383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CA833F6-889E-772A-3381-E15B4E9291C7}"/>
              </a:ext>
            </a:extLst>
          </p:cNvPr>
          <p:cNvSpPr/>
          <p:nvPr/>
        </p:nvSpPr>
        <p:spPr>
          <a:xfrm>
            <a:off x="6974464" y="5142516"/>
            <a:ext cx="663267" cy="62946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B2F0CDD5-7F97-3A56-84B0-CCED85B59E86}"/>
              </a:ext>
            </a:extLst>
          </p:cNvPr>
          <p:cNvSpPr/>
          <p:nvPr/>
        </p:nvSpPr>
        <p:spPr>
          <a:xfrm>
            <a:off x="4932727" y="3413107"/>
            <a:ext cx="1753299" cy="108684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4" grpId="0" animBg="1"/>
      <p:bldP spid="16" grpId="0" animBg="1"/>
      <p:bldP spid="18" grpId="0" animBg="1"/>
      <p:bldP spid="61" grpId="0"/>
      <p:bldP spid="63" grpId="0"/>
      <p:bldP spid="65" grpId="0"/>
      <p:bldP spid="67" grpId="0"/>
      <p:bldP spid="69" grpId="0"/>
      <p:bldP spid="71" grpId="0"/>
      <p:bldP spid="73" grpId="0"/>
      <p:bldP spid="75" grpId="0"/>
      <p:bldP spid="77" grpId="0"/>
      <p:bldP spid="79" grpId="0"/>
      <p:bldP spid="81" grpId="0" animBg="1"/>
      <p:bldP spid="83" grpId="0" animBg="1"/>
      <p:bldP spid="85" grpId="0" animBg="1"/>
      <p:bldP spid="87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70D2FA-682D-37E7-BA7E-B430FC94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784"/>
            <a:ext cx="10515600" cy="1325563"/>
          </a:xfrm>
        </p:spPr>
        <p:txBody>
          <a:bodyPr/>
          <a:lstStyle/>
          <a:p>
            <a:r>
              <a:rPr lang="en-US" altLang="ko-KR" dirty="0"/>
              <a:t>- Convolution Operation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37C4C-05A9-9854-234B-5F5EA76B2D03}"/>
              </a:ext>
            </a:extLst>
          </p:cNvPr>
          <p:cNvSpPr txBox="1"/>
          <p:nvPr/>
        </p:nvSpPr>
        <p:spPr>
          <a:xfrm>
            <a:off x="1392572" y="1692347"/>
            <a:ext cx="47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2D Convolution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F2317-A52D-2BF6-0560-B4C64BF1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69" y="2860021"/>
            <a:ext cx="2343150" cy="2105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1E489-FD03-4669-1DBE-80D11D77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282" y="3335924"/>
            <a:ext cx="1333500" cy="1190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AD1654-1555-3E02-434E-6576A7B01966}"/>
              </a:ext>
            </a:extLst>
          </p:cNvPr>
          <p:cNvSpPr txBox="1"/>
          <p:nvPr/>
        </p:nvSpPr>
        <p:spPr>
          <a:xfrm>
            <a:off x="1541974" y="4929670"/>
            <a:ext cx="166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image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E393A-1A5D-69D6-166F-77C9BAF537CE}"/>
              </a:ext>
            </a:extLst>
          </p:cNvPr>
          <p:cNvSpPr txBox="1"/>
          <p:nvPr/>
        </p:nvSpPr>
        <p:spPr>
          <a:xfrm>
            <a:off x="4549896" y="4425882"/>
            <a:ext cx="113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E1A9D-D9AC-FC34-820B-8AC02C43B643}"/>
              </a:ext>
            </a:extLst>
          </p:cNvPr>
          <p:cNvSpPr txBox="1"/>
          <p:nvPr/>
        </p:nvSpPr>
        <p:spPr>
          <a:xfrm>
            <a:off x="3611640" y="3722250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625F96-2BB2-DDF0-E30E-B035F94BB8E3}"/>
              </a:ext>
            </a:extLst>
          </p:cNvPr>
          <p:cNvSpPr txBox="1"/>
          <p:nvPr/>
        </p:nvSpPr>
        <p:spPr>
          <a:xfrm>
            <a:off x="6150329" y="1319913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074C556-F0A6-DD02-6BA1-BF4B8A01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20" y="1396448"/>
            <a:ext cx="2343150" cy="21050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E09DDC-F2E3-50A2-CFFF-C1046F7C2ECC}"/>
              </a:ext>
            </a:extLst>
          </p:cNvPr>
          <p:cNvSpPr/>
          <p:nvPr/>
        </p:nvSpPr>
        <p:spPr>
          <a:xfrm>
            <a:off x="6958152" y="1550396"/>
            <a:ext cx="893329" cy="896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F28B55-9BD9-F2D4-A509-D3903397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776" y="1851379"/>
            <a:ext cx="1333500" cy="11906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2C2CE9-72DC-525C-8C47-0DEE45D59FF3}"/>
              </a:ext>
            </a:extLst>
          </p:cNvPr>
          <p:cNvSpPr txBox="1"/>
          <p:nvPr/>
        </p:nvSpPr>
        <p:spPr>
          <a:xfrm>
            <a:off x="9012743" y="2163628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85AB2D-F7AF-30F0-9B77-E78F89543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900" y="4555200"/>
            <a:ext cx="1619250" cy="1695450"/>
          </a:xfrm>
          <a:prstGeom prst="rect">
            <a:avLst/>
          </a:prstGeom>
        </p:spPr>
      </p:pic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67546928-365E-CF07-5840-A9494EAEBC66}"/>
              </a:ext>
            </a:extLst>
          </p:cNvPr>
          <p:cNvSpPr/>
          <p:nvPr/>
        </p:nvSpPr>
        <p:spPr>
          <a:xfrm>
            <a:off x="8898879" y="3513285"/>
            <a:ext cx="604008" cy="1015067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4FD078-8186-CA67-4465-28AC53F786FB}"/>
              </a:ext>
            </a:extLst>
          </p:cNvPr>
          <p:cNvSpPr txBox="1"/>
          <p:nvPr/>
        </p:nvSpPr>
        <p:spPr>
          <a:xfrm>
            <a:off x="9502887" y="3751337"/>
            <a:ext cx="2066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Elementwise  product</a:t>
            </a:r>
            <a:endParaRPr lang="ko-KR" alt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78CA25CD-6448-A8D6-8995-B19942F764D7}"/>
              </a:ext>
            </a:extLst>
          </p:cNvPr>
          <p:cNvSpPr/>
          <p:nvPr/>
        </p:nvSpPr>
        <p:spPr>
          <a:xfrm rot="5400000">
            <a:off x="7079198" y="1507634"/>
            <a:ext cx="205602" cy="9879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104A61E2-B227-E65D-CBC6-A6E56CF0082B}"/>
              </a:ext>
            </a:extLst>
          </p:cNvPr>
          <p:cNvSpPr/>
          <p:nvPr/>
        </p:nvSpPr>
        <p:spPr>
          <a:xfrm rot="5400000">
            <a:off x="9706350" y="1894816"/>
            <a:ext cx="205602" cy="9879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F95701C5-CA01-7F2E-0095-9D86064F47C9}"/>
              </a:ext>
            </a:extLst>
          </p:cNvPr>
          <p:cNvSpPr/>
          <p:nvPr/>
        </p:nvSpPr>
        <p:spPr>
          <a:xfrm rot="5400000">
            <a:off x="7533922" y="1489188"/>
            <a:ext cx="205602" cy="9879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23A6B8-7702-11AB-BEA2-47830CD97E7A}"/>
              </a:ext>
            </a:extLst>
          </p:cNvPr>
          <p:cNvSpPr txBox="1"/>
          <p:nvPr/>
        </p:nvSpPr>
        <p:spPr>
          <a:xfrm>
            <a:off x="9759754" y="4028336"/>
            <a:ext cx="71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= </a:t>
            </a:r>
            <a:endParaRPr lang="ko-KR" alt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CEEE77-BBA8-5EEF-14D1-10C0EC370436}"/>
              </a:ext>
            </a:extLst>
          </p:cNvPr>
          <p:cNvSpPr txBox="1"/>
          <p:nvPr/>
        </p:nvSpPr>
        <p:spPr>
          <a:xfrm>
            <a:off x="10257894" y="4012429"/>
            <a:ext cx="56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6D3DD771-5D1A-57D1-ABC2-12CD61B8CD42}"/>
              </a:ext>
            </a:extLst>
          </p:cNvPr>
          <p:cNvSpPr/>
          <p:nvPr/>
        </p:nvSpPr>
        <p:spPr>
          <a:xfrm rot="5400000">
            <a:off x="10163482" y="1892959"/>
            <a:ext cx="205602" cy="9879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421F894B-C91F-92AF-135E-62E96BF8B2C4}"/>
              </a:ext>
            </a:extLst>
          </p:cNvPr>
          <p:cNvSpPr/>
          <p:nvPr/>
        </p:nvSpPr>
        <p:spPr>
          <a:xfrm rot="5400000">
            <a:off x="7089470" y="1964212"/>
            <a:ext cx="205602" cy="9879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3F6AAA9C-01B6-E726-A3EE-FDBE8040A9CF}"/>
              </a:ext>
            </a:extLst>
          </p:cNvPr>
          <p:cNvSpPr/>
          <p:nvPr/>
        </p:nvSpPr>
        <p:spPr>
          <a:xfrm rot="5400000">
            <a:off x="7522899" y="1967270"/>
            <a:ext cx="205602" cy="9879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D042BDD6-5B63-04FF-D61A-BA9577EBB525}"/>
              </a:ext>
            </a:extLst>
          </p:cNvPr>
          <p:cNvSpPr/>
          <p:nvPr/>
        </p:nvSpPr>
        <p:spPr>
          <a:xfrm rot="5400000">
            <a:off x="9706350" y="2377417"/>
            <a:ext cx="205602" cy="9879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B4113304-7FFC-D5C9-71FC-C4CFA4174178}"/>
              </a:ext>
            </a:extLst>
          </p:cNvPr>
          <p:cNvSpPr/>
          <p:nvPr/>
        </p:nvSpPr>
        <p:spPr>
          <a:xfrm rot="5400000">
            <a:off x="10163482" y="2378722"/>
            <a:ext cx="205602" cy="9879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B3AE9B7-A56A-22A1-FD3D-48090953AE03}"/>
              </a:ext>
            </a:extLst>
          </p:cNvPr>
          <p:cNvSpPr txBox="1"/>
          <p:nvPr/>
        </p:nvSpPr>
        <p:spPr>
          <a:xfrm>
            <a:off x="10266283" y="4004994"/>
            <a:ext cx="56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88EB8D-7826-5082-4F3B-27582339C7FD}"/>
              </a:ext>
            </a:extLst>
          </p:cNvPr>
          <p:cNvSpPr txBox="1"/>
          <p:nvPr/>
        </p:nvSpPr>
        <p:spPr>
          <a:xfrm>
            <a:off x="10257894" y="4004994"/>
            <a:ext cx="691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7D5C416-0855-4651-C571-D0A7A2734D0C}"/>
              </a:ext>
            </a:extLst>
          </p:cNvPr>
          <p:cNvSpPr txBox="1"/>
          <p:nvPr/>
        </p:nvSpPr>
        <p:spPr>
          <a:xfrm>
            <a:off x="10216887" y="4005499"/>
            <a:ext cx="691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0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2" grpId="0"/>
      <p:bldP spid="25" grpId="0" animBg="1"/>
      <p:bldP spid="28" grpId="0"/>
      <p:bldP spid="62" grpId="0" animBg="1"/>
      <p:bldP spid="70" grpId="0"/>
      <p:bldP spid="72" grpId="0" animBg="1"/>
      <p:bldP spid="72" grpId="1" animBg="1"/>
      <p:bldP spid="76" grpId="0" animBg="1"/>
      <p:bldP spid="76" grpId="1" animBg="1"/>
      <p:bldP spid="80" grpId="0" animBg="1"/>
      <p:bldP spid="80" grpId="1" animBg="1"/>
      <p:bldP spid="82" grpId="0"/>
      <p:bldP spid="84" grpId="0"/>
      <p:bldP spid="84" grpId="1"/>
      <p:bldP spid="89" grpId="0" animBg="1"/>
      <p:bldP spid="89" grpId="1" animBg="1"/>
      <p:bldP spid="91" grpId="0" animBg="1"/>
      <p:bldP spid="91" grpId="1" animBg="1"/>
      <p:bldP spid="93" grpId="0" animBg="1"/>
      <p:bldP spid="95" grpId="0" animBg="1"/>
      <p:bldP spid="95" grpId="1" animBg="1"/>
      <p:bldP spid="97" grpId="0" animBg="1"/>
      <p:bldP spid="99" grpId="0"/>
      <p:bldP spid="99" grpId="1"/>
      <p:bldP spid="100" grpId="0"/>
      <p:bldP spid="100" grpId="1"/>
      <p:bldP spid="10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702</Words>
  <Application>Microsoft Office PowerPoint</Application>
  <PresentationFormat>와이드스크린</PresentationFormat>
  <Paragraphs>184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se-nanumgothic</vt:lpstr>
      <vt:lpstr>맑은 고딕</vt:lpstr>
      <vt:lpstr>Arial</vt:lpstr>
      <vt:lpstr>Cambria Math</vt:lpstr>
      <vt:lpstr>Wingdings</vt:lpstr>
      <vt:lpstr>Office 테마</vt:lpstr>
      <vt:lpstr>What is CNN?</vt:lpstr>
      <vt:lpstr>- What is DNN?</vt:lpstr>
      <vt:lpstr>- What is DNN?</vt:lpstr>
      <vt:lpstr>- Layer</vt:lpstr>
      <vt:lpstr>- What is CNN?</vt:lpstr>
      <vt:lpstr>- Data type</vt:lpstr>
      <vt:lpstr>- Channel</vt:lpstr>
      <vt:lpstr>- Edge Detection</vt:lpstr>
      <vt:lpstr>- Convolution Operation</vt:lpstr>
      <vt:lpstr>PowerPoint 프레젠테이션</vt:lpstr>
      <vt:lpstr>- Convolution Operation</vt:lpstr>
      <vt:lpstr>- Padding</vt:lpstr>
      <vt:lpstr>- Padding</vt:lpstr>
      <vt:lpstr>- What is CNN?</vt:lpstr>
      <vt:lpstr>- What is CNN?</vt:lpstr>
      <vt:lpstr>- What is CNN?</vt:lpstr>
      <vt:lpstr>- What is CNN?</vt:lpstr>
      <vt:lpstr>- Lab </vt:lpstr>
      <vt:lpstr>- Lab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CNN?</dc:title>
  <dc:creator>박 상현</dc:creator>
  <cp:lastModifiedBy>user</cp:lastModifiedBy>
  <cp:revision>35</cp:revision>
  <dcterms:created xsi:type="dcterms:W3CDTF">2022-08-29T13:58:07Z</dcterms:created>
  <dcterms:modified xsi:type="dcterms:W3CDTF">2022-09-06T10:54:32Z</dcterms:modified>
</cp:coreProperties>
</file>