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08E7B0-641D-4A1D-BD02-6BBE612E4EDD}">
  <a:tblStyle styleId="{2708E7B0-641D-4A1D-BD02-6BBE612E4ED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aacb6eed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aacb6eedc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baacb6eed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aa45dbd2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aa45dbd21_0_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baa45dbd2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1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4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6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6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6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9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0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0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m/FEETECH-Continuous-Rotation-Matching-Helicopter/dp/B0B42KLJ9G?th=1" TargetMode="External"/><Relationship Id="rId4" Type="http://schemas.openxmlformats.org/officeDocument/2006/relationships/hyperlink" Target="https://www.amazon.com/Microphone-Calling-Conferencing-Streaming-Computer/dp/B09TKCBWZ2" TargetMode="External"/><Relationship Id="rId5" Type="http://schemas.openxmlformats.org/officeDocument/2006/relationships/hyperlink" Target="https://bit.ly/49IwA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Sixth Finger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3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Ben Leebron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14"/>
          <p:cNvSpPr txBox="1"/>
          <p:nvPr>
            <p:ph idx="1" type="body"/>
          </p:nvPr>
        </p:nvSpPr>
        <p:spPr>
          <a:xfrm>
            <a:off x="609600" y="1295400"/>
            <a:ext cx="6682500" cy="5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 robotic sixth finger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am missing tip of my </a:t>
            </a:r>
            <a:r>
              <a:rPr lang="en-US"/>
              <a:t>pinky</a:t>
            </a:r>
            <a:r>
              <a:rPr lang="en-US"/>
              <a:t> so this is interesting to me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Top picture is manually controlled by force sensors under toes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Bottom picture is controlled by reading electric signals from muscles 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Innovation: Assistive control with camera (much cheaper and still autonomous)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Controlled by microprocessor with camera inputs to determine best position for finger to hold object when shown to camera (see next slide)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motors for finger, one pulling a cable for flexion and one for rotation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0" name="Google Shape;400;p14"/>
          <p:cNvPicPr preferRelativeResize="0"/>
          <p:nvPr/>
        </p:nvPicPr>
        <p:blipFill rotWithShape="1">
          <a:blip r:embed="rId3">
            <a:alphaModFix/>
          </a:blip>
          <a:srcRect b="4144" l="0" r="9950" t="10392"/>
          <a:stretch/>
        </p:blipFill>
        <p:spPr>
          <a:xfrm>
            <a:off x="7704275" y="560500"/>
            <a:ext cx="4137900" cy="2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4900" y="3825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Improvements/Additions</a:t>
            </a:r>
            <a:endParaRPr/>
          </a:p>
        </p:txBody>
      </p:sp>
      <p:sp>
        <p:nvSpPr>
          <p:cNvPr id="408" name="Google Shape;408;p15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Wrist mounted camera (Hardware addition)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Autonomous Grasping (Software Addition/Improvement)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 Electronic Myography (Cost Improvement)</a:t>
            </a:r>
            <a:endParaRPr sz="2400"/>
          </a:p>
        </p:txBody>
      </p:sp>
      <p:pic>
        <p:nvPicPr>
          <p:cNvPr id="409" name="Google Shape;4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50" y="2607772"/>
            <a:ext cx="5829300" cy="31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"/>
          <p:cNvSpPr/>
          <p:nvPr/>
        </p:nvSpPr>
        <p:spPr>
          <a:xfrm>
            <a:off x="5473250" y="4885800"/>
            <a:ext cx="2239200" cy="13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AM3358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9082725" y="4923600"/>
            <a:ext cx="2239200" cy="123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Servo Motors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FSR90</a:t>
            </a:r>
            <a:endParaRPr/>
          </a:p>
        </p:txBody>
      </p:sp>
      <p:sp>
        <p:nvSpPr>
          <p:cNvPr id="417" name="Google Shape;417;p16"/>
          <p:cNvSpPr/>
          <p:nvPr/>
        </p:nvSpPr>
        <p:spPr>
          <a:xfrm>
            <a:off x="7662350" y="5370400"/>
            <a:ext cx="14205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2610200" y="4919225"/>
            <a:ext cx="1604100" cy="11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</a:t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4197700" y="5253425"/>
            <a:ext cx="12756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500" y="946050"/>
            <a:ext cx="8750713" cy="37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16"/>
          <p:cNvCxnSpPr>
            <a:stCxn id="420" idx="0"/>
          </p:cNvCxnSpPr>
          <p:nvPr/>
        </p:nvCxnSpPr>
        <p:spPr>
          <a:xfrm>
            <a:off x="6592857" y="946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16"/>
          <p:cNvSpPr/>
          <p:nvPr/>
        </p:nvSpPr>
        <p:spPr>
          <a:xfrm>
            <a:off x="6412088" y="1071775"/>
            <a:ext cx="1743125" cy="605200"/>
          </a:xfrm>
          <a:custGeom>
            <a:rect b="b" l="l" r="r" t="t"/>
            <a:pathLst>
              <a:path extrusionOk="0" h="24208" w="69725">
                <a:moveTo>
                  <a:pt x="0" y="4070"/>
                </a:moveTo>
                <a:cubicBezTo>
                  <a:pt x="13900" y="-563"/>
                  <a:pt x="29417" y="2253"/>
                  <a:pt x="43956" y="4070"/>
                </a:cubicBezTo>
                <a:cubicBezTo>
                  <a:pt x="49401" y="4751"/>
                  <a:pt x="54855" y="5436"/>
                  <a:pt x="60236" y="6512"/>
                </a:cubicBezTo>
                <a:cubicBezTo>
                  <a:pt x="61854" y="6836"/>
                  <a:pt x="64382" y="5850"/>
                  <a:pt x="65120" y="7326"/>
                </a:cubicBezTo>
                <a:cubicBezTo>
                  <a:pt x="66924" y="10934"/>
                  <a:pt x="70994" y="15114"/>
                  <a:pt x="69190" y="18722"/>
                </a:cubicBezTo>
                <a:cubicBezTo>
                  <a:pt x="64674" y="27754"/>
                  <a:pt x="49120" y="22983"/>
                  <a:pt x="39072" y="21978"/>
                </a:cubicBezTo>
                <a:cubicBezTo>
                  <a:pt x="30685" y="21139"/>
                  <a:pt x="22267" y="20350"/>
                  <a:pt x="13838" y="20350"/>
                </a:cubicBezTo>
                <a:cubicBezTo>
                  <a:pt x="9732" y="20350"/>
                  <a:pt x="4531" y="21625"/>
                  <a:pt x="1628" y="18722"/>
                </a:cubicBezTo>
                <a:cubicBezTo>
                  <a:pt x="-1536" y="15558"/>
                  <a:pt x="639" y="7113"/>
                  <a:pt x="4884" y="5698"/>
                </a:cubicBezTo>
                <a:cubicBezTo>
                  <a:pt x="13819" y="2720"/>
                  <a:pt x="23141" y="0"/>
                  <a:pt x="3256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Google Shape;423;p16"/>
          <p:cNvSpPr/>
          <p:nvPr/>
        </p:nvSpPr>
        <p:spPr>
          <a:xfrm>
            <a:off x="2077513" y="1336325"/>
            <a:ext cx="2455575" cy="1547875"/>
          </a:xfrm>
          <a:custGeom>
            <a:rect b="b" l="l" r="r" t="t"/>
            <a:pathLst>
              <a:path extrusionOk="0" h="61915" w="98223">
                <a:moveTo>
                  <a:pt x="7326" y="814"/>
                </a:moveTo>
                <a:cubicBezTo>
                  <a:pt x="22963" y="-1141"/>
                  <a:pt x="38901" y="1301"/>
                  <a:pt x="54538" y="3256"/>
                </a:cubicBezTo>
                <a:cubicBezTo>
                  <a:pt x="67905" y="4927"/>
                  <a:pt x="82375" y="3743"/>
                  <a:pt x="94424" y="9768"/>
                </a:cubicBezTo>
                <a:cubicBezTo>
                  <a:pt x="99851" y="12481"/>
                  <a:pt x="97680" y="21609"/>
                  <a:pt x="97680" y="27676"/>
                </a:cubicBezTo>
                <a:cubicBezTo>
                  <a:pt x="97680" y="37774"/>
                  <a:pt x="98940" y="48762"/>
                  <a:pt x="94424" y="57794"/>
                </a:cubicBezTo>
                <a:cubicBezTo>
                  <a:pt x="90175" y="66292"/>
                  <a:pt x="75305" y="58542"/>
                  <a:pt x="65934" y="56980"/>
                </a:cubicBezTo>
                <a:cubicBezTo>
                  <a:pt x="51588" y="54589"/>
                  <a:pt x="36722" y="54647"/>
                  <a:pt x="22792" y="50468"/>
                </a:cubicBezTo>
                <a:cubicBezTo>
                  <a:pt x="17434" y="48861"/>
                  <a:pt x="11281" y="47911"/>
                  <a:pt x="7326" y="43956"/>
                </a:cubicBezTo>
                <a:cubicBezTo>
                  <a:pt x="20" y="36650"/>
                  <a:pt x="0" y="24170"/>
                  <a:pt x="0" y="13838"/>
                </a:cubicBezTo>
                <a:cubicBezTo>
                  <a:pt x="0" y="8850"/>
                  <a:pt x="710" y="0"/>
                  <a:pt x="569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Google Shape;424;p16"/>
          <p:cNvSpPr/>
          <p:nvPr/>
        </p:nvSpPr>
        <p:spPr>
          <a:xfrm>
            <a:off x="7917988" y="1173525"/>
            <a:ext cx="990150" cy="495900"/>
          </a:xfrm>
          <a:custGeom>
            <a:rect b="b" l="l" r="r" t="t"/>
            <a:pathLst>
              <a:path extrusionOk="0" h="19836" w="39606">
                <a:moveTo>
                  <a:pt x="3256" y="0"/>
                </a:moveTo>
                <a:cubicBezTo>
                  <a:pt x="16091" y="1284"/>
                  <a:pt x="43152" y="2415"/>
                  <a:pt x="39073" y="14652"/>
                </a:cubicBezTo>
                <a:cubicBezTo>
                  <a:pt x="38381" y="16727"/>
                  <a:pt x="35332" y="16930"/>
                  <a:pt x="33375" y="17908"/>
                </a:cubicBezTo>
                <a:cubicBezTo>
                  <a:pt x="23413" y="22889"/>
                  <a:pt x="11138" y="16280"/>
                  <a:pt x="0" y="162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Google Shape;425;p16"/>
          <p:cNvSpPr/>
          <p:nvPr/>
        </p:nvSpPr>
        <p:spPr>
          <a:xfrm rot="10800000">
            <a:off x="8670963" y="1173525"/>
            <a:ext cx="2014800" cy="495900"/>
          </a:xfrm>
          <a:prstGeom prst="rightArrow">
            <a:avLst>
              <a:gd fmla="val 50000" name="adj1"/>
              <a:gd fmla="val 78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"/>
          <p:cNvSpPr txBox="1"/>
          <p:nvPr/>
        </p:nvSpPr>
        <p:spPr>
          <a:xfrm>
            <a:off x="9082738" y="1223925"/>
            <a:ext cx="1743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Motor PWM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1141388" y="1377025"/>
            <a:ext cx="9360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"/>
          <p:cNvSpPr txBox="1"/>
          <p:nvPr/>
        </p:nvSpPr>
        <p:spPr>
          <a:xfrm>
            <a:off x="870063" y="1946825"/>
            <a:ext cx="1187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Camera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2082500" y="237425"/>
            <a:ext cx="7611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66F8B"/>
                </a:solidFill>
              </a:rPr>
              <a:t>System Block Diagram</a:t>
            </a:r>
            <a:endParaRPr b="1" sz="3200">
              <a:solidFill>
                <a:srgbClr val="266F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35" name="Google Shape;435;p17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Power Block Diagram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Label voltages / currents of components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4687325" y="2882925"/>
            <a:ext cx="1770300" cy="25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1736550" y="3493450"/>
            <a:ext cx="1607700" cy="10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USB Power Bank (5V)</a:t>
            </a:r>
            <a:endParaRPr/>
          </a:p>
        </p:txBody>
      </p:sp>
      <p:cxnSp>
        <p:nvCxnSpPr>
          <p:cNvPr id="438" name="Google Shape;438;p17"/>
          <p:cNvCxnSpPr>
            <a:stCxn id="437" idx="2"/>
            <a:endCxn id="436" idx="2"/>
          </p:cNvCxnSpPr>
          <p:nvPr/>
        </p:nvCxnSpPr>
        <p:spPr>
          <a:xfrm flipH="1" rot="-5400000">
            <a:off x="3659550" y="3473200"/>
            <a:ext cx="793800" cy="3032100"/>
          </a:xfrm>
          <a:prstGeom prst="bentConnector3">
            <a:avLst>
              <a:gd fmla="val 12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7108975" y="2882925"/>
            <a:ext cx="2014800" cy="5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 1 (120-650mA) (4.8 V)</a:t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7108975" y="3861525"/>
            <a:ext cx="2014800" cy="5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 2 (120-650mA) (4.8 V)</a:t>
            </a:r>
            <a:endParaRPr/>
          </a:p>
        </p:txBody>
      </p:sp>
      <p:cxnSp>
        <p:nvCxnSpPr>
          <p:cNvPr id="441" name="Google Shape;441;p17"/>
          <p:cNvCxnSpPr>
            <a:stCxn id="436" idx="3"/>
            <a:endCxn id="440" idx="1"/>
          </p:cNvCxnSpPr>
          <p:nvPr/>
        </p:nvCxnSpPr>
        <p:spPr>
          <a:xfrm>
            <a:off x="6457625" y="4134525"/>
            <a:ext cx="651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7"/>
          <p:cNvCxnSpPr>
            <a:stCxn id="436" idx="3"/>
            <a:endCxn id="439" idx="1"/>
          </p:cNvCxnSpPr>
          <p:nvPr/>
        </p:nvCxnSpPr>
        <p:spPr>
          <a:xfrm flipH="1" rot="10800000">
            <a:off x="6457625" y="3155925"/>
            <a:ext cx="651300" cy="978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17"/>
          <p:cNvSpPr/>
          <p:nvPr/>
        </p:nvSpPr>
        <p:spPr>
          <a:xfrm>
            <a:off x="7210725" y="4795850"/>
            <a:ext cx="19131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over USB-A</a:t>
            </a:r>
            <a:endParaRPr/>
          </a:p>
        </p:txBody>
      </p:sp>
      <p:cxnSp>
        <p:nvCxnSpPr>
          <p:cNvPr id="444" name="Google Shape;444;p17"/>
          <p:cNvCxnSpPr>
            <a:stCxn id="436" idx="3"/>
            <a:endCxn id="443" idx="1"/>
          </p:cNvCxnSpPr>
          <p:nvPr/>
        </p:nvCxnSpPr>
        <p:spPr>
          <a:xfrm>
            <a:off x="6457625" y="4134525"/>
            <a:ext cx="753000" cy="1075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50" name="Google Shape;450;p18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{2708E7B0-641D-4A1D-BD02-6BBE612E4EDD}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https://www.amazon.com/FEETECH-Continuous-Rotation-Matching-Helicopter/dp/B0B42KLJ9G?th=1</a:t>
                      </a:r>
                      <a:r>
                        <a:rPr lang="en-US" sz="1800"/>
                        <a:t>, Servo x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5.40 x 2 = 10.80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https://www.amazon.com/Microphone-Calling-Conferencing-Streaming-Computer/dp/B09TKCBWZ2</a:t>
                      </a:r>
                      <a:r>
                        <a:rPr lang="en-US" sz="1800"/>
                        <a:t>, Camera x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https://bit.ly/49IwAxt</a:t>
                      </a:r>
                      <a:r>
                        <a:rPr lang="en-US" sz="1800"/>
                        <a:t>, USB Breakout x 1 (10 pcs)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1" name="Google Shape;451;p18"/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Next Slide for Instructions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