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7" r:id="rId3"/>
    <p:sldId id="266" r:id="rId4"/>
    <p:sldId id="265" r:id="rId5"/>
    <p:sldId id="259" r:id="rId6"/>
    <p:sldId id="264" r:id="rId7"/>
    <p:sldId id="260" r:id="rId8"/>
    <p:sldId id="262" r:id="rId9"/>
    <p:sldId id="263" r:id="rId10"/>
    <p:sldId id="272" r:id="rId11"/>
    <p:sldId id="261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1" initials="0" lastIdx="3" clrIdx="0">
    <p:extLst>
      <p:ext uri="{19B8F6BF-5375-455C-9EA6-DF929625EA0E}">
        <p15:presenceInfo xmlns:p15="http://schemas.microsoft.com/office/powerpoint/2012/main" userId="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1"/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 smtClean="0">
                <a:effectLst/>
              </a:rPr>
              <a:t>Global vs. Mobile Ad Spending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9016442968812861"/>
          <c:y val="0.891581341586460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983021653543306E-2"/>
          <c:y val="1.5627639916047848E-3"/>
          <c:w val="0.91601697834645668"/>
          <c:h val="0.836750045023623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2013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31.5</c:v>
                </c:pt>
                <c:pt idx="1">
                  <c:v>17.899999999999999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2013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119</c:v>
                </c:pt>
                <c:pt idx="1">
                  <c:v>106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00"/>
        <c:overlap val="100"/>
        <c:axId val="212783232"/>
        <c:axId val="255123648"/>
      </c:barChart>
      <c:catAx>
        <c:axId val="212783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23648"/>
        <c:crosses val="autoZero"/>
        <c:auto val="1"/>
        <c:lblAlgn val="ctr"/>
        <c:lblOffset val="100"/>
        <c:noMultiLvlLbl val="0"/>
      </c:catAx>
      <c:valAx>
        <c:axId val="255123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78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229212237812799"/>
          <c:y val="2.5228682609611915E-2"/>
          <c:w val="0.16952000983754389"/>
          <c:h val="9.45121446753095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657ED-15A1-4E3C-A8DC-EB751B7B5DA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BEB05-7613-4F82-8188-55568A28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بعض</a:t>
            </a:r>
            <a:r>
              <a:rPr lang="ar-SY" baseline="0" dirty="0" smtClean="0"/>
              <a:t> الإحصاءات عن تجارة الإعلانات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EB05-7613-4F82-8188-55568A28E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التحدث عن سبب</a:t>
            </a:r>
            <a:r>
              <a:rPr lang="ar-SY" baseline="0" dirty="0" smtClean="0"/>
              <a:t> اختيارنا لهذه المشروع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EB05-7613-4F82-8188-55568A28E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4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التحدث عن الميزات</a:t>
            </a:r>
            <a:r>
              <a:rPr lang="ar-SY" baseline="0" dirty="0" smtClean="0"/>
              <a:t> الإضافية في مشروعنا والتي تميزه عن المشاريع المشابها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EB05-7613-4F82-8188-55568A28E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 يجب التحدث</a:t>
            </a:r>
            <a:r>
              <a:rPr lang="ar-SY" baseline="0" dirty="0" smtClean="0"/>
              <a:t> هنا عن </a:t>
            </a:r>
            <a:r>
              <a:rPr lang="ar-SY" dirty="0" smtClean="0"/>
              <a:t>انواع المستخدمين و صلاحيات كل مستخدم</a:t>
            </a:r>
            <a:r>
              <a:rPr lang="ar-SY" baseline="0" dirty="0" smtClean="0"/>
              <a:t> و خصائص المشروع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EB05-7613-4F82-8188-55568A28E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ar-SY" dirty="0" smtClean="0"/>
              <a:t>شرح جداول</a:t>
            </a:r>
            <a:r>
              <a:rPr lang="ar-SY" baseline="0" dirty="0" smtClean="0"/>
              <a:t> المخطط بالتفصيل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EB05-7613-4F82-8188-55568A28E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التحدث عن تقسيم</a:t>
            </a:r>
            <a:r>
              <a:rPr lang="ar-SY" baseline="0" dirty="0" smtClean="0"/>
              <a:t> المشروع إلى مجموعة من الطبقات لسهولة تعديل وإصلاح والتحكم بالمشروع لاحقا, و شرح عن معنى كل طبقة في هذا المخطط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EB05-7613-4F82-8188-55568A28E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أيضا</a:t>
            </a:r>
            <a:r>
              <a:rPr lang="ar-SY" baseline="0" dirty="0" smtClean="0"/>
              <a:t> شرح معنى كل طبقى ومهام كل طبقة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EB05-7613-4F82-8188-55568A28E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مثال عن عملية تسجيل الدخول كيف</a:t>
            </a:r>
            <a:r>
              <a:rPr lang="ar-SY" baseline="0" dirty="0" smtClean="0"/>
              <a:t> تمر بالطبقات التي تحدثنا عنها سابقا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EB05-7613-4F82-8188-55568A28E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النهاية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EB05-7613-4F82-8188-55568A28E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3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6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8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0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1A11-D5AA-42FA-94B1-AB02FEBF5A1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8363-2F65-473A-8798-C4D8B354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9417" y="0"/>
            <a:ext cx="1922584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406309" y="-727277"/>
            <a:ext cx="1379377" cy="8346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5575" y="5781452"/>
            <a:ext cx="2515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Mohamd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Bahaa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Alsharif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Altm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Abdullah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Queder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904" y="5455381"/>
            <a:ext cx="88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Team: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637" y="649165"/>
            <a:ext cx="6063176" cy="3416320"/>
          </a:xfrm>
          <a:prstGeom prst="rect">
            <a:avLst/>
          </a:prstGeom>
          <a:noFill/>
          <a:effectLst>
            <a:outerShdw dir="4200000" sx="98000" sy="98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SOCT3" panose="00000400000000000000" pitchFamily="2" charset="0"/>
                <a:cs typeface="ISOCT3" panose="00000400000000000000" pitchFamily="2" charset="0"/>
              </a:rPr>
              <a:t>SERVICES </a:t>
            </a:r>
          </a:p>
          <a:p>
            <a:r>
              <a:rPr lang="en-US" sz="72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SOCT3" panose="00000400000000000000" pitchFamily="2" charset="0"/>
                <a:cs typeface="ISOCT3" panose="00000400000000000000" pitchFamily="2" charset="0"/>
              </a:rPr>
              <a:t>Over </a:t>
            </a:r>
          </a:p>
          <a:p>
            <a:r>
              <a:rPr lang="en-US" sz="72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SOCT3" panose="00000400000000000000" pitchFamily="2" charset="0"/>
                <a:cs typeface="ISOCT3" panose="00000400000000000000" pitchFamily="2" charset="0"/>
              </a:rPr>
              <a:t>LOCATION</a:t>
            </a:r>
            <a:endParaRPr lang="en-US" sz="72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ISOCT3" panose="00000400000000000000" pitchFamily="2" charset="0"/>
              <a:cs typeface="ISOCT3" panose="000004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2592" y="5873785"/>
            <a:ext cx="251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Eng. Maher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Sareem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2988" y="5541105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Supervisor: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4012504" cy="58685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Implementation :</a:t>
            </a:r>
            <a:endParaRPr lang="en-US" sz="40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5971" y="1892612"/>
            <a:ext cx="86227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Asp </a:t>
            </a:r>
            <a:r>
              <a:rPr lang="en-US" sz="2400" dirty="0" err="1" smtClean="0"/>
              <a:t>.Net</a:t>
            </a:r>
            <a:r>
              <a:rPr lang="en-US" sz="2400" dirty="0" smtClean="0"/>
              <a:t> &amp; C#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Entity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MS SQL Server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Android with java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Hosting on Real Server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50878" y="1514901"/>
            <a:ext cx="10549719" cy="2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04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13" y="1908314"/>
            <a:ext cx="7137592" cy="219989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Hope u </a:t>
            </a:r>
            <a:r>
              <a:rPr lang="en-US" sz="6000" b="1" dirty="0" smtClean="0">
                <a:solidFill>
                  <a:srgbClr val="FF8601"/>
                </a:solidFill>
              </a:rPr>
              <a:t>Enjoy </a:t>
            </a:r>
            <a:r>
              <a:rPr lang="en-US" sz="6000" b="1" dirty="0" smtClean="0"/>
              <a:t>it !</a:t>
            </a:r>
            <a:endParaRPr lang="en-US" sz="105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308035" y="3988905"/>
            <a:ext cx="5106488" cy="934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see </a:t>
            </a:r>
            <a:r>
              <a:rPr lang="en-US" sz="4000" b="1" dirty="0" smtClean="0">
                <a:solidFill>
                  <a:srgbClr val="FF0000"/>
                </a:solidFill>
              </a:rPr>
              <a:t>Demo</a:t>
            </a:r>
            <a:r>
              <a:rPr lang="en-US" sz="4000" b="1" dirty="0" smtClean="0"/>
              <a:t>?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328415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825625"/>
            <a:ext cx="97155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eMarketer.com </a:t>
            </a:r>
          </a:p>
          <a:p>
            <a:r>
              <a:rPr lang="en-US" dirty="0" smtClean="0"/>
              <a:t>comScoreDataMine.com</a:t>
            </a:r>
          </a:p>
          <a:p>
            <a:r>
              <a:rPr lang="en-US" dirty="0" smtClean="0"/>
              <a:t>mdgAdvertising.com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Stackoverflow.com</a:t>
            </a:r>
          </a:p>
          <a:p>
            <a:r>
              <a:rPr lang="en-US" dirty="0" smtClean="0"/>
              <a:t>Androidhive.com</a:t>
            </a:r>
          </a:p>
          <a:p>
            <a:r>
              <a:rPr lang="en-US" dirty="0" smtClean="0"/>
              <a:t>msdn.com</a:t>
            </a:r>
          </a:p>
          <a:p>
            <a:r>
              <a:rPr lang="en-US" dirty="0"/>
              <a:t>youtube.com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50878" y="1514901"/>
            <a:ext cx="10549719" cy="2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1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9600" y="749438"/>
            <a:ext cx="9906452" cy="586853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Some Statistics :</a:t>
            </a:r>
            <a:endParaRPr 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8324" y="2060071"/>
            <a:ext cx="5508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95% </a:t>
            </a:r>
            <a:r>
              <a:rPr lang="en-US" sz="2000" dirty="0"/>
              <a:t>of Google’s </a:t>
            </a:r>
            <a:r>
              <a:rPr lang="en-US" sz="2000" dirty="0" smtClean="0"/>
              <a:t>revenue from advertising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38 Billions $ </a:t>
            </a:r>
            <a:r>
              <a:rPr lang="en-US" sz="2000" dirty="0" smtClean="0"/>
              <a:t>Google revenue in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06016" y="6291680"/>
            <a:ext cx="12192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Source: eMarketer.com, comScoreDataMine.com, mdgAdvertising.com</a:t>
            </a: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1353045941"/>
              </p:ext>
            </p:extLst>
          </p:nvPr>
        </p:nvGraphicFramePr>
        <p:xfrm>
          <a:off x="7425104" y="1064159"/>
          <a:ext cx="3952206" cy="549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37"/>
          <p:cNvSpPr/>
          <p:nvPr/>
        </p:nvSpPr>
        <p:spPr>
          <a:xfrm>
            <a:off x="1238324" y="3490820"/>
            <a:ext cx="580225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Mobile Ads </a:t>
            </a:r>
            <a:r>
              <a:rPr lang="en-US" sz="2000" dirty="0"/>
              <a:t>spend  </a:t>
            </a:r>
            <a:r>
              <a:rPr lang="en-US" sz="2400" b="1" dirty="0" smtClean="0">
                <a:solidFill>
                  <a:srgbClr val="FF0000"/>
                </a:solidFill>
              </a:rPr>
              <a:t>45 Billions </a:t>
            </a:r>
            <a:r>
              <a:rPr lang="en-US" sz="2400" b="1" dirty="0">
                <a:solidFill>
                  <a:srgbClr val="FF0000"/>
                </a:solidFill>
              </a:rPr>
              <a:t>$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 </a:t>
            </a:r>
            <a:r>
              <a:rPr lang="en-US" sz="2000" dirty="0" smtClean="0"/>
              <a:t>2015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50878" y="1501254"/>
            <a:ext cx="5841241" cy="4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178581" y="3693040"/>
            <a:ext cx="931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In Billion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2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9600" y="749438"/>
            <a:ext cx="9906452" cy="586853"/>
          </a:xfrm>
        </p:spPr>
        <p:txBody>
          <a:bodyPr>
            <a:noAutofit/>
          </a:bodyPr>
          <a:lstStyle/>
          <a:p>
            <a:r>
              <a:rPr 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Our Project’s </a:t>
            </a:r>
            <a:r>
              <a:rPr lang="en-US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idea :</a:t>
            </a:r>
            <a:endParaRPr 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5971" y="1892612"/>
            <a:ext cx="86227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Almost </a:t>
            </a:r>
            <a:r>
              <a:rPr lang="en-US" sz="2400" dirty="0" smtClean="0"/>
              <a:t>Everyone </a:t>
            </a:r>
            <a:r>
              <a:rPr lang="en-US" sz="2400" dirty="0"/>
              <a:t>have phones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Almost Every phones have GPS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Almost Every </a:t>
            </a:r>
            <a:r>
              <a:rPr lang="en-US" sz="2400" dirty="0" smtClean="0"/>
              <a:t>One use Internet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Advertising is Huge Industry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50878" y="1514901"/>
            <a:ext cx="10549719" cy="2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9600" y="749438"/>
            <a:ext cx="9906452" cy="586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New </a:t>
            </a:r>
            <a:r>
              <a:rPr lang="en-US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5971" y="1892612"/>
            <a:ext cx="55350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Advertising 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Service Has Offers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Search </a:t>
            </a:r>
            <a:r>
              <a:rPr lang="en-US" sz="2400" dirty="0"/>
              <a:t>By Budget or Distance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Request Offers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Like Services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050878" y="1514901"/>
            <a:ext cx="10549719" cy="2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8" y="658551"/>
            <a:ext cx="11383618" cy="57637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9358" y="365125"/>
            <a:ext cx="3972746" cy="58685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Use cases:</a:t>
            </a:r>
            <a:endParaRPr lang="en-US" sz="40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5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11" y="889363"/>
            <a:ext cx="10514293" cy="5789733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8870" y="365125"/>
            <a:ext cx="3893234" cy="58685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ERD:</a:t>
            </a:r>
            <a:endParaRPr lang="en-US" sz="40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8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04" y="951978"/>
            <a:ext cx="6729285" cy="59060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8" y="365125"/>
            <a:ext cx="4025756" cy="58685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How Client Works ?</a:t>
            </a:r>
            <a:endParaRPr lang="en-US" sz="40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3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4012504" cy="58685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How Server Works ?</a:t>
            </a:r>
            <a:endParaRPr lang="en-US" sz="40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04" y="651353"/>
            <a:ext cx="7385124" cy="62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0800000">
            <a:off x="3367135" y="1222271"/>
            <a:ext cx="5193767" cy="540381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  <a:lumMod val="79000"/>
                  <a:alpha val="28000"/>
                </a:schemeClr>
              </a:gs>
              <a:gs pos="27000">
                <a:schemeClr val="bg2">
                  <a:shade val="100000"/>
                  <a:satMod val="115000"/>
                  <a:alpha val="18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3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0505" y="365125"/>
            <a:ext cx="7220579" cy="58685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ex. Login Process</a:t>
            </a:r>
            <a:r>
              <a:rPr 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3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373" y="1926004"/>
            <a:ext cx="10449453" cy="4342280"/>
            <a:chOff x="463825" y="1475424"/>
            <a:chExt cx="11023628" cy="4580879"/>
          </a:xfrm>
        </p:grpSpPr>
        <p:sp>
          <p:nvSpPr>
            <p:cNvPr id="5" name="Oval 4"/>
            <p:cNvSpPr/>
            <p:nvPr/>
          </p:nvSpPr>
          <p:spPr>
            <a:xfrm>
              <a:off x="10137427" y="1775779"/>
              <a:ext cx="413521" cy="4135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4"/>
              <a:endCxn id="8" idx="0"/>
            </p:cNvCxnSpPr>
            <p:nvPr/>
          </p:nvCxnSpPr>
          <p:spPr>
            <a:xfrm>
              <a:off x="10344188" y="2189299"/>
              <a:ext cx="1" cy="34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200923" y="2535021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Click Login Button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00923" y="3532336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Collect and </a:t>
              </a:r>
              <a:r>
                <a:rPr lang="en-US" dirty="0"/>
                <a:t>Validate </a:t>
              </a:r>
              <a:r>
                <a:rPr lang="en-US" dirty="0" smtClean="0"/>
                <a:t>Input Data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00923" y="5526970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Request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00923" y="4530593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and Validate URL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00213" y="5526970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Receive Request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00213" y="4529652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 Data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51293" y="2535021"/>
              <a:ext cx="5035449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new Session for user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00213" y="3532337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Data from DATABASE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51291" y="3532337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Result data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3825" y="2535020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Show Result</a:t>
              </a:r>
              <a:endParaRPr lang="en-US" dirty="0"/>
            </a:p>
          </p:txBody>
        </p:sp>
        <p:cxnSp>
          <p:nvCxnSpPr>
            <p:cNvPr id="32" name="Elbow Connector 31"/>
            <p:cNvCxnSpPr>
              <a:stCxn id="17" idx="2"/>
              <a:endCxn id="20" idx="2"/>
            </p:cNvCxnSpPr>
            <p:nvPr/>
          </p:nvCxnSpPr>
          <p:spPr>
            <a:xfrm rot="5400000">
              <a:off x="8843833" y="4549598"/>
              <a:ext cx="12700" cy="3000710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451290" y="4529652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Convert Result to </a:t>
              </a:r>
              <a:r>
                <a:rPr lang="en-US" dirty="0" err="1" smtClean="0"/>
                <a:t>Json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51290" y="5526969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 Response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3828" y="5526969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Receive Response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3827" y="4529651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Extract Data from </a:t>
              </a:r>
              <a:r>
                <a:rPr lang="en-US" dirty="0" err="1" smtClean="0"/>
                <a:t>Json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3826" y="3532336"/>
              <a:ext cx="2286530" cy="522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Result Type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8" idx="2"/>
              <a:endCxn id="15" idx="0"/>
            </p:cNvCxnSpPr>
            <p:nvPr/>
          </p:nvCxnSpPr>
          <p:spPr>
            <a:xfrm>
              <a:off x="10344188" y="3058004"/>
              <a:ext cx="0" cy="474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2"/>
              <a:endCxn id="18" idx="0"/>
            </p:cNvCxnSpPr>
            <p:nvPr/>
          </p:nvCxnSpPr>
          <p:spPr>
            <a:xfrm>
              <a:off x="10344188" y="4055319"/>
              <a:ext cx="0" cy="475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2"/>
              <a:endCxn id="17" idx="0"/>
            </p:cNvCxnSpPr>
            <p:nvPr/>
          </p:nvCxnSpPr>
          <p:spPr>
            <a:xfrm>
              <a:off x="10344188" y="5053576"/>
              <a:ext cx="0" cy="473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0" idx="0"/>
              <a:endCxn id="21" idx="2"/>
            </p:cNvCxnSpPr>
            <p:nvPr/>
          </p:nvCxnSpPr>
          <p:spPr>
            <a:xfrm flipV="1">
              <a:off x="7343478" y="5052635"/>
              <a:ext cx="0" cy="474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0"/>
              <a:endCxn id="23" idx="2"/>
            </p:cNvCxnSpPr>
            <p:nvPr/>
          </p:nvCxnSpPr>
          <p:spPr>
            <a:xfrm flipV="1">
              <a:off x="7343478" y="4055320"/>
              <a:ext cx="0" cy="474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3" idx="0"/>
            </p:cNvCxnSpPr>
            <p:nvPr/>
          </p:nvCxnSpPr>
          <p:spPr>
            <a:xfrm flipH="1" flipV="1">
              <a:off x="7343477" y="3058003"/>
              <a:ext cx="1" cy="474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25" idx="0"/>
            </p:cNvCxnSpPr>
            <p:nvPr/>
          </p:nvCxnSpPr>
          <p:spPr>
            <a:xfrm>
              <a:off x="4594555" y="3058003"/>
              <a:ext cx="2" cy="474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5" idx="2"/>
              <a:endCxn id="37" idx="0"/>
            </p:cNvCxnSpPr>
            <p:nvPr/>
          </p:nvCxnSpPr>
          <p:spPr>
            <a:xfrm flipH="1">
              <a:off x="4594556" y="4055320"/>
              <a:ext cx="1" cy="474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7" idx="2"/>
              <a:endCxn id="38" idx="0"/>
            </p:cNvCxnSpPr>
            <p:nvPr/>
          </p:nvCxnSpPr>
          <p:spPr>
            <a:xfrm>
              <a:off x="4594556" y="5052635"/>
              <a:ext cx="0" cy="4743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8" idx="2"/>
              <a:endCxn id="39" idx="2"/>
            </p:cNvCxnSpPr>
            <p:nvPr/>
          </p:nvCxnSpPr>
          <p:spPr>
            <a:xfrm rot="5400000">
              <a:off x="3100824" y="4556221"/>
              <a:ext cx="12700" cy="298746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9" idx="0"/>
              <a:endCxn id="40" idx="2"/>
            </p:cNvCxnSpPr>
            <p:nvPr/>
          </p:nvCxnSpPr>
          <p:spPr>
            <a:xfrm flipH="1" flipV="1">
              <a:off x="1607092" y="5052634"/>
              <a:ext cx="1" cy="474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0" idx="0"/>
              <a:endCxn id="41" idx="2"/>
            </p:cNvCxnSpPr>
            <p:nvPr/>
          </p:nvCxnSpPr>
          <p:spPr>
            <a:xfrm flipH="1" flipV="1">
              <a:off x="1607091" y="4055319"/>
              <a:ext cx="1" cy="474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1" idx="0"/>
              <a:endCxn id="26" idx="2"/>
            </p:cNvCxnSpPr>
            <p:nvPr/>
          </p:nvCxnSpPr>
          <p:spPr>
            <a:xfrm flipH="1" flipV="1">
              <a:off x="1607090" y="3058003"/>
              <a:ext cx="1" cy="4743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406499" y="1775779"/>
              <a:ext cx="413521" cy="4135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26" idx="0"/>
              <a:endCxn id="68" idx="4"/>
            </p:cNvCxnSpPr>
            <p:nvPr/>
          </p:nvCxnSpPr>
          <p:spPr>
            <a:xfrm flipV="1">
              <a:off x="1607090" y="2189299"/>
              <a:ext cx="6169" cy="345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9996945" y="1475424"/>
              <a:ext cx="729298" cy="358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33453" y="1475424"/>
              <a:ext cx="571535" cy="35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96532" y="1297575"/>
            <a:ext cx="23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Server Side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93184" y="1222272"/>
            <a:ext cx="23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Client Side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6136" y="1242671"/>
            <a:ext cx="23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Client Side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40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300</Words>
  <Application>Microsoft Office PowerPoint</Application>
  <PresentationFormat>Widescreen</PresentationFormat>
  <Paragraphs>95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ISOCT3</vt:lpstr>
      <vt:lpstr>Office Theme</vt:lpstr>
      <vt:lpstr>PowerPoint Presentation</vt:lpstr>
      <vt:lpstr>Some Statistics :</vt:lpstr>
      <vt:lpstr>Our Project’s idea :</vt:lpstr>
      <vt:lpstr>PowerPoint Presentation</vt:lpstr>
      <vt:lpstr>Use cases:</vt:lpstr>
      <vt:lpstr>ERD:</vt:lpstr>
      <vt:lpstr>How Client Works ?</vt:lpstr>
      <vt:lpstr>How Server Works ?</vt:lpstr>
      <vt:lpstr>ex. Login Process :</vt:lpstr>
      <vt:lpstr>Implementation :</vt:lpstr>
      <vt:lpstr>Hope u Enjoy it !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01</dc:creator>
  <cp:lastModifiedBy>01</cp:lastModifiedBy>
  <cp:revision>61</cp:revision>
  <dcterms:created xsi:type="dcterms:W3CDTF">2015-06-04T18:28:20Z</dcterms:created>
  <dcterms:modified xsi:type="dcterms:W3CDTF">2017-10-10T10:11:27Z</dcterms:modified>
</cp:coreProperties>
</file>