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62" r:id="rId2"/>
    <p:sldId id="257" r:id="rId3"/>
    <p:sldId id="279" r:id="rId4"/>
    <p:sldId id="272" r:id="rId5"/>
    <p:sldId id="285" r:id="rId6"/>
    <p:sldId id="283" r:id="rId7"/>
    <p:sldId id="261" r:id="rId8"/>
    <p:sldId id="282" r:id="rId9"/>
    <p:sldId id="280" r:id="rId10"/>
    <p:sldId id="281" r:id="rId11"/>
    <p:sldId id="284" r:id="rId12"/>
    <p:sldId id="286" r:id="rId13"/>
    <p:sldId id="271" r:id="rId14"/>
    <p:sldId id="28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Speed 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Diet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Generics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291715" y="1405890"/>
          <a:ext cx="1718310" cy="1718310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Speed </a:t>
          </a:r>
        </a:p>
      </dsp:txBody>
      <dsp:txXfrm>
        <a:off x="2637172" y="1808396"/>
        <a:ext cx="1027396" cy="883247"/>
      </dsp:txXfrm>
    </dsp:sp>
    <dsp:sp modelId="{1CA3202A-9CD1-47F7-9D42-23E46A72BBFC}">
      <dsp:nvSpPr>
        <dsp:cNvPr id="0" name=""/>
        <dsp:cNvSpPr/>
      </dsp:nvSpPr>
      <dsp:spPr>
        <a:xfrm>
          <a:off x="1291971" y="999744"/>
          <a:ext cx="1249680" cy="124968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Diet</a:t>
          </a:r>
        </a:p>
      </dsp:txBody>
      <dsp:txXfrm>
        <a:off x="1606582" y="1316256"/>
        <a:ext cx="620458" cy="616656"/>
      </dsp:txXfrm>
    </dsp:sp>
    <dsp:sp modelId="{11E70583-C9D9-4A1B-9215-04DC48DCBD8D}">
      <dsp:nvSpPr>
        <dsp:cNvPr id="0" name=""/>
        <dsp:cNvSpPr/>
      </dsp:nvSpPr>
      <dsp:spPr>
        <a:xfrm rot="20700000">
          <a:off x="1991919" y="137592"/>
          <a:ext cx="1224431" cy="122443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Generics</a:t>
          </a:r>
        </a:p>
      </dsp:txBody>
      <dsp:txXfrm rot="-20700000">
        <a:off x="2260473" y="406146"/>
        <a:ext cx="687324" cy="687324"/>
      </dsp:txXfrm>
    </dsp:sp>
    <dsp:sp modelId="{1E72715E-7366-4E78-A512-24F37F5D23DC}">
      <dsp:nvSpPr>
        <dsp:cNvPr id="0" name=""/>
        <dsp:cNvSpPr/>
      </dsp:nvSpPr>
      <dsp:spPr>
        <a:xfrm>
          <a:off x="2148206" y="1153010"/>
          <a:ext cx="2199436" cy="2199436"/>
        </a:xfrm>
        <a:prstGeom prst="circularArrow">
          <a:avLst>
            <a:gd name="adj1" fmla="val 4688"/>
            <a:gd name="adj2" fmla="val 299029"/>
            <a:gd name="adj3" fmla="val 2483756"/>
            <a:gd name="adj4" fmla="val 1593294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1070655" y="727829"/>
          <a:ext cx="1598028" cy="15980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708695" y="-126011"/>
          <a:ext cx="1722996" cy="17229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0147E-740B-4D6A-8631-CD422126796E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9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97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9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12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5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456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7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58E18-B11A-47C3-BE15-170A86BC47F8}"/>
              </a:ext>
            </a:extLst>
          </p:cNvPr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CC0096-1860-4642-9CD2-0079EA5E7CD1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3F797-A3B4-47F4-9CEB-58CA31065A0F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2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656" r:id="rId19"/>
    <p:sldLayoutId id="2147483657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4240DE2-765C-4EED-949B-E5E3D6B6A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AC978CE4-F1AA-42EC-BA3D-5542AFE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260BF53F-5738-47D5-9A23-FD9BFBA09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23664FF2-5FE8-4470-B930-0441ADB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69900171-AF58-4928-8438-77B77CB6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0BA263F-2493-4307-B833-A4B930E4A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ECDCDF00-BBE2-420D-A267-1D55E7A77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826F2B97-2843-42A7-BA5A-E40FAB21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5636FF5-ADCF-4A5E-814F-A701BEE5D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69616" y="-4763"/>
            <a:ext cx="5014912" cy="6862763"/>
            <a:chOff x="2928938" y="-4763"/>
            <a:chExt cx="5014912" cy="6862763"/>
          </a:xfrm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2179932C-521D-4BDB-BFBE-994FB4510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DD8E18F6-2CB8-454C-9294-FA96C0019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E8E6467F-E19D-45FE-B5BD-603B0243B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1B9B9071-8125-40B1-A90C-7D264A44F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A6D480D3-BE22-4DC3-A413-CB23F1199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8EEF6C2-5576-4EA3-90C4-DC3BDC431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40" name="Freeform 44">
            <a:extLst>
              <a:ext uri="{FF2B5EF4-FFF2-40B4-BE49-F238E27FC236}">
                <a16:creationId xmlns:a16="http://schemas.microsoft.com/office/drawing/2014/main" id="{C5EA58EE-1332-4FC7-94C2-CA70E1D9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-15835"/>
            <a:ext cx="6629183" cy="6881482"/>
          </a:xfrm>
          <a:custGeom>
            <a:avLst/>
            <a:gdLst>
              <a:gd name="connsiteX0" fmla="*/ 0 w 6629183"/>
              <a:gd name="connsiteY0" fmla="*/ 0 h 6881482"/>
              <a:gd name="connsiteX1" fmla="*/ 4715716 w 6629183"/>
              <a:gd name="connsiteY1" fmla="*/ 7368 h 6881482"/>
              <a:gd name="connsiteX2" fmla="*/ 4072249 w 6629183"/>
              <a:gd name="connsiteY2" fmla="*/ 2572768 h 6881482"/>
              <a:gd name="connsiteX3" fmla="*/ 6629183 w 6629183"/>
              <a:gd name="connsiteY3" fmla="*/ 6873835 h 6881482"/>
              <a:gd name="connsiteX4" fmla="*/ 0 w 6629183"/>
              <a:gd name="connsiteY4" fmla="*/ 6881482 h 68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183" h="6881482">
                <a:moveTo>
                  <a:pt x="0" y="0"/>
                </a:moveTo>
                <a:lnTo>
                  <a:pt x="4715716" y="7368"/>
                </a:lnTo>
                <a:lnTo>
                  <a:pt x="4072249" y="2572768"/>
                </a:lnTo>
                <a:lnTo>
                  <a:pt x="6629183" y="6873835"/>
                </a:lnTo>
                <a:lnTo>
                  <a:pt x="0" y="688148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778125"/>
            <a:ext cx="3189173" cy="2164510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Marathon Runners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942635"/>
            <a:ext cx="3189175" cy="940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2100" cap="none" dirty="0"/>
              <a:t>Brian, Sonal, Amit, and Olga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FB0A9-AEF1-4417-81CA-EA6FAB951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3" r="26292" b="-2"/>
          <a:stretch/>
        </p:blipFill>
        <p:spPr>
          <a:xfrm>
            <a:off x="8532598" y="10"/>
            <a:ext cx="3659403" cy="4602992"/>
          </a:xfrm>
          <a:custGeom>
            <a:avLst/>
            <a:gdLst>
              <a:gd name="connsiteX0" fmla="*/ 929360 w 3659403"/>
              <a:gd name="connsiteY0" fmla="*/ 0 h 4603002"/>
              <a:gd name="connsiteX1" fmla="*/ 3659403 w 3659403"/>
              <a:gd name="connsiteY1" fmla="*/ 0 h 4603002"/>
              <a:gd name="connsiteX2" fmla="*/ 3659403 w 3659403"/>
              <a:gd name="connsiteY2" fmla="*/ 4603002 h 4603002"/>
              <a:gd name="connsiteX3" fmla="*/ 0 w 3659403"/>
              <a:gd name="connsiteY3" fmla="*/ 3678455 h 460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403" h="4603002">
                <a:moveTo>
                  <a:pt x="929360" y="0"/>
                </a:moveTo>
                <a:lnTo>
                  <a:pt x="3659403" y="0"/>
                </a:lnTo>
                <a:lnTo>
                  <a:pt x="3659403" y="4603002"/>
                </a:lnTo>
                <a:lnTo>
                  <a:pt x="0" y="3678455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B8B1C0-E478-451E-9942-A21C15216D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26" r="3" b="3"/>
          <a:stretch/>
        </p:blipFill>
        <p:spPr>
          <a:xfrm>
            <a:off x="5082886" y="1"/>
            <a:ext cx="4379070" cy="3678455"/>
          </a:xfrm>
          <a:custGeom>
            <a:avLst/>
            <a:gdLst>
              <a:gd name="connsiteX0" fmla="*/ 709159 w 4379070"/>
              <a:gd name="connsiteY0" fmla="*/ 0 h 3678455"/>
              <a:gd name="connsiteX1" fmla="*/ 4379070 w 4379070"/>
              <a:gd name="connsiteY1" fmla="*/ 0 h 3678455"/>
              <a:gd name="connsiteX2" fmla="*/ 3449710 w 4379070"/>
              <a:gd name="connsiteY2" fmla="*/ 3678455 h 3678455"/>
              <a:gd name="connsiteX3" fmla="*/ 0 w 4379070"/>
              <a:gd name="connsiteY3" fmla="*/ 2806887 h 367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9070" h="3678455">
                <a:moveTo>
                  <a:pt x="709159" y="0"/>
                </a:moveTo>
                <a:lnTo>
                  <a:pt x="4379070" y="0"/>
                </a:lnTo>
                <a:lnTo>
                  <a:pt x="3449710" y="3678455"/>
                </a:lnTo>
                <a:lnTo>
                  <a:pt x="0" y="2806887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2AE49-7A3F-4181-B841-BF437ADCF9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31" r="2" b="2"/>
          <a:stretch/>
        </p:blipFill>
        <p:spPr>
          <a:xfrm>
            <a:off x="5080788" y="2806888"/>
            <a:ext cx="7111213" cy="4051112"/>
          </a:xfrm>
          <a:custGeom>
            <a:avLst/>
            <a:gdLst>
              <a:gd name="connsiteX0" fmla="*/ 2098 w 7111213"/>
              <a:gd name="connsiteY0" fmla="*/ 0 h 4051112"/>
              <a:gd name="connsiteX1" fmla="*/ 7111213 w 7111213"/>
              <a:gd name="connsiteY1" fmla="*/ 1796115 h 4051112"/>
              <a:gd name="connsiteX2" fmla="*/ 7111213 w 7111213"/>
              <a:gd name="connsiteY2" fmla="*/ 4051112 h 4051112"/>
              <a:gd name="connsiteX3" fmla="*/ 4355968 w 7111213"/>
              <a:gd name="connsiteY3" fmla="*/ 4051112 h 4051112"/>
              <a:gd name="connsiteX4" fmla="*/ 0 w 7111213"/>
              <a:gd name="connsiteY4" fmla="*/ 8302 h 405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1213" h="4051112">
                <a:moveTo>
                  <a:pt x="2098" y="0"/>
                </a:moveTo>
                <a:lnTo>
                  <a:pt x="7111213" y="1796115"/>
                </a:lnTo>
                <a:lnTo>
                  <a:pt x="7111213" y="4051112"/>
                </a:lnTo>
                <a:lnTo>
                  <a:pt x="4355968" y="4051112"/>
                </a:lnTo>
                <a:lnTo>
                  <a:pt x="0" y="8302"/>
                </a:lnTo>
                <a:close/>
              </a:path>
            </a:pathLst>
          </a:cu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E39B86E-E3C5-45D8-BD80-0A885A71C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788" y="2806887"/>
            <a:ext cx="7111213" cy="1796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FFCCD8E-DB1F-4E21-911A-8DE93D7C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532599" y="0"/>
            <a:ext cx="929359" cy="36784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GDP per capita has no effect in marathon winners over time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endParaRPr lang="en-US" sz="1500" dirty="0"/>
          </a:p>
          <a:p>
            <a:pPr algn="ctr">
              <a:lnSpc>
                <a:spcPct val="90000"/>
              </a:lnSpc>
            </a:pPr>
            <a:r>
              <a:rPr lang="en-US" sz="1500" dirty="0"/>
              <a:t>Null Hypothesis:</a:t>
            </a:r>
          </a:p>
          <a:p>
            <a:pPr algn="ctr">
              <a:lnSpc>
                <a:spcPct val="90000"/>
              </a:lnSpc>
            </a:pPr>
            <a:r>
              <a:rPr lang="en-US" sz="1500" dirty="0"/>
              <a:t> </a:t>
            </a:r>
          </a:p>
          <a:p>
            <a:pPr algn="ctr"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049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02BAF0-D494-4814-BA3C-977372BD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611" y="2152917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GDP …</a:t>
            </a:r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645316-D3DD-48C5-AE4F-EDB4D862F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2" t="897" r="20228" b="1667"/>
          <a:stretch/>
        </p:blipFill>
        <p:spPr>
          <a:xfrm>
            <a:off x="4727525" y="977105"/>
            <a:ext cx="6638008" cy="4409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FCC84A-D44B-4673-9D1F-70F4CA6C6E0E}"/>
              </a:ext>
            </a:extLst>
          </p:cNvPr>
          <p:cNvSpPr/>
          <p:nvPr/>
        </p:nvSpPr>
        <p:spPr>
          <a:xfrm>
            <a:off x="5241279" y="6213947"/>
            <a:ext cx="44328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P=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4.6165677252211675e-27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02BAF0-D494-4814-BA3C-977372BD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452" y="2219178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GINI …</a:t>
            </a:r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634AE-2A4D-431C-AC1A-7D11D9DC2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" r="5532"/>
          <a:stretch/>
        </p:blipFill>
        <p:spPr>
          <a:xfrm>
            <a:off x="4957959" y="977105"/>
            <a:ext cx="6326990" cy="43521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204164-E4CF-4CF2-87A4-CD787F9331F7}"/>
              </a:ext>
            </a:extLst>
          </p:cNvPr>
          <p:cNvSpPr/>
          <p:nvPr/>
        </p:nvSpPr>
        <p:spPr>
          <a:xfrm>
            <a:off x="4386470" y="6209069"/>
            <a:ext cx="3167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= 0.5542831615073762 </a:t>
            </a:r>
          </a:p>
        </p:txBody>
      </p:sp>
    </p:spTree>
    <p:extLst>
      <p:ext uri="{BB962C8B-B14F-4D97-AF65-F5344CB8AC3E}">
        <p14:creationId xmlns:p14="http://schemas.microsoft.com/office/powerpoint/2010/main" val="311282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we would have liked to explore: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117" y="2438400"/>
            <a:ext cx="6392448" cy="41379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Country’s diet </a:t>
            </a:r>
          </a:p>
          <a:p>
            <a:r>
              <a:rPr lang="en-US" sz="3200" dirty="0"/>
              <a:t>Generics </a:t>
            </a:r>
          </a:p>
          <a:p>
            <a:r>
              <a:rPr lang="en-US" sz="3200" dirty="0"/>
              <a:t>Runner’s heights</a:t>
            </a:r>
          </a:p>
          <a:p>
            <a:r>
              <a:rPr lang="en-US" sz="3200" dirty="0"/>
              <a:t>Add other events </a:t>
            </a:r>
          </a:p>
          <a:p>
            <a:r>
              <a:rPr lang="en-US" sz="3200" dirty="0"/>
              <a:t> Look at the countries that participated in the races</a:t>
            </a:r>
          </a:p>
          <a:p>
            <a:r>
              <a:rPr lang="en-US" sz="3200" dirty="0"/>
              <a:t>What’s Kenya’s secret? 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0670499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8612" y="2202766"/>
            <a:ext cx="9731997" cy="3190870"/>
          </a:xfrm>
        </p:spPr>
        <p:txBody>
          <a:bodyPr>
            <a:normAutofit/>
          </a:bodyPr>
          <a:lstStyle/>
          <a:p>
            <a:r>
              <a:rPr lang="en-US" sz="3600" dirty="0"/>
              <a:t>Finding the datasets sooner would have been helpful  </a:t>
            </a:r>
          </a:p>
          <a:p>
            <a:r>
              <a:rPr lang="en-US" sz="3600" dirty="0"/>
              <a:t>GitHub was a bit of challenge</a:t>
            </a:r>
          </a:p>
        </p:txBody>
      </p:sp>
    </p:spTree>
    <p:extLst>
      <p:ext uri="{BB962C8B-B14F-4D97-AF65-F5344CB8AC3E}">
        <p14:creationId xmlns:p14="http://schemas.microsoft.com/office/powerpoint/2010/main" val="461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4798" y="1762540"/>
            <a:ext cx="10018713" cy="380337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Marathon Data?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82686"/>
            <a:ext cx="10018713" cy="3124201"/>
          </a:xfrm>
        </p:spPr>
        <p:txBody>
          <a:bodyPr/>
          <a:lstStyle/>
          <a:p>
            <a:r>
              <a:rPr lang="en-US" dirty="0"/>
              <a:t>We like running, we are runners!</a:t>
            </a:r>
          </a:p>
          <a:p>
            <a:r>
              <a:rPr lang="en-US" dirty="0"/>
              <a:t>We are curious about trends in running</a:t>
            </a:r>
          </a:p>
          <a:p>
            <a:r>
              <a:rPr lang="en-US" dirty="0"/>
              <a:t>Running  == FUN!!!!!!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and sources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/>
              <a:t>Lists of Marathon Winners since 1970 to 2019 for: </a:t>
            </a:r>
          </a:p>
          <a:p>
            <a:pPr marL="0" indent="0">
              <a:buNone/>
            </a:pPr>
            <a:r>
              <a:rPr lang="en-US" dirty="0"/>
              <a:t>	London, New York, and Chicago Marathons  </a:t>
            </a:r>
            <a:r>
              <a:rPr lang="en-US" sz="1400" dirty="0"/>
              <a:t>(Source: Wikipedia </a:t>
            </a:r>
            <a:r>
              <a:rPr lang="en-US" sz="1100" dirty="0"/>
              <a:t>)</a:t>
            </a:r>
            <a:endParaRPr lang="en-US" dirty="0"/>
          </a:p>
          <a:p>
            <a:r>
              <a:rPr lang="en-US" dirty="0"/>
              <a:t>GDP per capita </a:t>
            </a:r>
            <a:r>
              <a:rPr lang="en-US" sz="1400" dirty="0"/>
              <a:t>(Source: World Bank)</a:t>
            </a:r>
          </a:p>
          <a:p>
            <a:r>
              <a:rPr lang="en-US" dirty="0"/>
              <a:t>Country Obesity rate </a:t>
            </a:r>
            <a:r>
              <a:rPr lang="en-US" sz="1400" dirty="0"/>
              <a:t>(Source: The World Factbook)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1809" y="2213113"/>
            <a:ext cx="9621214" cy="1783154"/>
          </a:xfrm>
        </p:spPr>
        <p:txBody>
          <a:bodyPr>
            <a:normAutofit/>
          </a:bodyPr>
          <a:lstStyle/>
          <a:p>
            <a:r>
              <a:rPr lang="en-US" dirty="0"/>
              <a:t>Interesting things we noticed: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02BAF0-D494-4814-BA3C-977372BD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452" y="2219178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What country has the most wins since 1970?</a:t>
            </a:r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8EAEA-D2C8-4325-9D58-31467438D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4" r="5606"/>
          <a:stretch/>
        </p:blipFill>
        <p:spPr>
          <a:xfrm>
            <a:off x="4727524" y="1111348"/>
            <a:ext cx="6725623" cy="43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02BAF0-D494-4814-BA3C-977372BD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452" y="2219178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Obesity rates seemed promising at first…</a:t>
            </a:r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7A063-FA4A-4081-825E-1669D1237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2" r="10364" b="-2"/>
          <a:stretch/>
        </p:blipFill>
        <p:spPr>
          <a:xfrm>
            <a:off x="4994224" y="803404"/>
            <a:ext cx="6084607" cy="49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4296697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Male runners  have become faster over time </a:t>
            </a: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7CF40C-7D79-46C9-BA69-63FDF99479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379" r="5909" b="1"/>
          <a:stretch/>
        </p:blipFill>
        <p:spPr>
          <a:xfrm>
            <a:off x="4699073" y="977106"/>
            <a:ext cx="6803951" cy="40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4296697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Female runners have become faster over time.</a:t>
            </a: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D5452-D635-47D8-A239-937780BFB3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06" t="1849" r="4916"/>
          <a:stretch/>
        </p:blipFill>
        <p:spPr>
          <a:xfrm>
            <a:off x="4723728" y="1344988"/>
            <a:ext cx="6699238" cy="3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10547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The data seems to indicate that Males runners have been able to run a marathon  faster than Females runners since 1970.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6EFD0F-951A-4410-9F1A-D8A12298C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E7B8C-5DB6-4095-97FC-FE925E1E8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44" y="1863146"/>
            <a:ext cx="5250756" cy="31242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D5452-D635-47D8-A239-937780BFB3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6" t="1849" r="4916"/>
          <a:stretch/>
        </p:blipFill>
        <p:spPr>
          <a:xfrm>
            <a:off x="6293059" y="2456120"/>
            <a:ext cx="5744196" cy="33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222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Parallax</vt:lpstr>
      <vt:lpstr>Marathon Runners   </vt:lpstr>
      <vt:lpstr>Why Marathon Data? </vt:lpstr>
      <vt:lpstr>Data used and sources  </vt:lpstr>
      <vt:lpstr>Interesting things we noticed:</vt:lpstr>
      <vt:lpstr>What country has the most wins since 1970?</vt:lpstr>
      <vt:lpstr>Obesity rates seemed promising at first…</vt:lpstr>
      <vt:lpstr>Male runners  have become faster over time </vt:lpstr>
      <vt:lpstr>Female runners have become faster over time.</vt:lpstr>
      <vt:lpstr>The data seems to indicate that Males runners have been able to run a marathon  faster than Females runners since 1970.</vt:lpstr>
      <vt:lpstr>GDP per capita has no effect in marathon winners over time</vt:lpstr>
      <vt:lpstr>GDP …</vt:lpstr>
      <vt:lpstr>GINI …</vt:lpstr>
      <vt:lpstr>Other factors we would have liked to explore:</vt:lpstr>
      <vt:lpstr>Learnings:</vt:lpstr>
      <vt:lpstr>Thank you! 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Marathon Runners   </dc:title>
  <dc:creator>Olga Ornelas</dc:creator>
  <cp:lastModifiedBy>Olga Ornelas</cp:lastModifiedBy>
  <cp:revision>5</cp:revision>
  <dcterms:created xsi:type="dcterms:W3CDTF">2020-01-30T04:53:10Z</dcterms:created>
  <dcterms:modified xsi:type="dcterms:W3CDTF">2020-01-31T00:48:38Z</dcterms:modified>
</cp:coreProperties>
</file>