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  <p:sldId id="272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CA1"/>
    <a:srgbClr val="88A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0F92B-63FD-47D0-9892-7F0EF57D16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C7D9F-F121-479A-AD16-D20682E6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7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C7D9F-F121-479A-AD16-D20682E62CA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7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C7D9F-F121-479A-AD16-D20682E62CA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0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C7D9F-F121-479A-AD16-D20682E62CA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5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C7D9F-F121-479A-AD16-D20682E62CA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3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C7D9F-F121-479A-AD16-D20682E62CA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5E9E9-0001-41B0-91E3-CD59E41B8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68A805-81B9-4BA7-AF49-B8C6118A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C747F-37D3-48D8-ADC6-4D6803FE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905CC9-42F6-49AE-90DD-5A61BAC5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59112-6289-40A7-9D7A-1AE4F8E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7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20CDD-B184-4696-B683-6F2E58CE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92C891-AE2F-4F3A-87F1-69A36194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26C40-6E83-442B-9573-1636E317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62AFD-D373-4FA5-8E3B-8CBBCA20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CBD44-DA2E-4195-A053-78D70F11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4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EECEEA-9FCE-456D-9AC0-04EE0DEDC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88C59-EE38-41F6-BF0D-89EC81B8D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6C46E-723A-4269-95A3-D7C7ED26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48C812-5BC9-49C0-8F29-FFBAD615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773B1-3279-4C4D-A08C-A85DA0E1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3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25A98-AB28-4463-8E12-A343B250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EA689-EEA5-4EBF-A81C-621DF29A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F697E-DC25-4A95-8BAC-CE17672C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42511-6A9D-4839-A7B0-9864A0D5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722AD-CB5C-4D12-A904-1951EC44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39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B49F9-8AF2-4478-BEB4-0F64DA3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91FD76-B76E-46E6-AF3E-FC83BEB8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D308B-6629-400A-B39E-73BEE2BB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A709F-3717-4922-AFFF-A539EABC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61B7B-350A-495E-9AE8-2024CB52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31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605FF-B236-45F0-8967-0A36FE5B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C186F-3877-4C19-940F-84A435873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7DEEA4-4D48-4EF0-9532-CA0F68E5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B16A26-0856-404E-BD30-0043DC83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2A2A2-ED8B-43F3-8F7D-3644F6D9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38C10C-149B-42B8-820F-9D97D4F2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1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6FC13-D20E-49E2-ADA6-91214194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2871AB-FDF9-40A7-B2B4-6FFECC71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D04263-1704-4DF7-B728-A291899A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348A5D-6475-43FB-B873-1109CC53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3C046-F5C0-4ADD-9520-BFBBE594A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19ED32-0988-43C2-8354-DD874528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BA90F5-5EC9-4648-9496-DD9A5377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0AEF98-2883-4F31-91E6-79ED3913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2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0B9D7-2EEC-48A8-B4FB-F7211004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84CDBA-DAE1-4C83-A2CE-88AAB924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E865AA-309B-4A13-A1E5-728D477A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B414E-5341-4C01-B3CE-9310D0C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2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568658-8B45-40D0-8E7C-846971D3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3264AA-93DA-44E3-9891-6D37FEC6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73523-C523-4B7A-B68F-A0D62F46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F59C9-4E33-4084-9A87-4F782DD0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5C363-0677-4D99-A101-6FD636AD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8ECDAC-7B8A-41F6-BBB8-6337E225D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D2A676-B3B8-4D99-B610-9598CEE6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0BA7-233B-4B8C-9432-36F19891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8BA0C-74DE-4C1A-A107-90CE8E77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1218A-3830-40C5-A95B-406AC178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8F18D7-E154-4358-AAD7-0FEFCB31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4C75BF-AD29-4FD0-A518-687E58B17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09D531-C70C-44D6-AAD1-63B53452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E7F7E9-045E-4A6E-8943-F50C4648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48A2D1-DC48-4C6A-95E4-CFCFCF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6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C5125-0F75-4F39-AC3A-B522CCDF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F3ED5A-B584-4E03-847E-03B4101C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69762-C616-4EB1-9FDA-5AA5CCB82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FD12-7684-4A08-997C-9814F45E8BF8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472E51-A681-477F-B375-E134867A1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14130-1475-4081-99F8-B0F7F2440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0479-FC7D-47CB-8CC4-0E93212C2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75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F60F-1A84-4E5A-97C4-4B17C096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050" y="2519154"/>
            <a:ext cx="4632830" cy="899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84CA1"/>
                </a:solidFill>
              </a:rPr>
              <a:t>МЕТОД ГАУССА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2FAF8-CDC8-426B-B7C1-1924D369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359" y="3585928"/>
            <a:ext cx="5724211" cy="36933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Решение систем линейных уравнений</a:t>
            </a:r>
          </a:p>
        </p:txBody>
      </p:sp>
      <p:pic>
        <p:nvPicPr>
          <p:cNvPr id="1026" name="Picture 2" descr="Логотипы и фирменный стиль">
            <a:extLst>
              <a:ext uri="{FF2B5EF4-FFF2-40B4-BE49-F238E27FC236}">
                <a16:creationId xmlns:a16="http://schemas.microsoft.com/office/drawing/2014/main" id="{E034536C-42AD-4C90-8CC4-DC73673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721352"/>
            <a:ext cx="2773345" cy="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59E8-4BE0-407D-AD76-90D677B66963}"/>
              </a:ext>
            </a:extLst>
          </p:cNvPr>
          <p:cNvSpPr txBox="1"/>
          <p:nvPr/>
        </p:nvSpPr>
        <p:spPr>
          <a:xfrm>
            <a:off x="5771535" y="6363617"/>
            <a:ext cx="64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55824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56304-50A8-4497-AF3B-EAD85880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2766218"/>
            <a:ext cx="699073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84CA1"/>
                </a:solidFill>
              </a:rPr>
              <a:t>https://github.com/bhmaa/gauss_method</a:t>
            </a:r>
            <a:endParaRPr lang="ru-RU" sz="3200" b="1" dirty="0">
              <a:solidFill>
                <a:srgbClr val="184CA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2BC5145-E83F-4895-9D81-C1434BA05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62" y="146183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3245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4155D-BB85-4D4A-81BC-5AC4EC30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84CA1"/>
                </a:solidFill>
              </a:rPr>
              <a:t>Проверяем…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D51642-5637-432F-BCE7-E0155B944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3" t="43154" r="79516" b="28172"/>
          <a:stretch/>
        </p:blipFill>
        <p:spPr>
          <a:xfrm>
            <a:off x="1209366" y="1612490"/>
            <a:ext cx="3873911" cy="4143217"/>
          </a:xfrm>
          <a:prstGeom prst="rect">
            <a:avLst/>
          </a:prstGeom>
        </p:spPr>
      </p:pic>
      <p:pic>
        <p:nvPicPr>
          <p:cNvPr id="8194" name="Picture 2" descr="Стикер Миу-Мяу #38 ВК скачать бесплатно">
            <a:extLst>
              <a:ext uri="{FF2B5EF4-FFF2-40B4-BE49-F238E27FC236}">
                <a16:creationId xmlns:a16="http://schemas.microsoft.com/office/drawing/2014/main" id="{49316A6A-9C6F-45D1-9B92-18462141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87" y="3524862"/>
            <a:ext cx="3333138" cy="33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FCD5510-D872-41C8-8C43-C12A87D1EA78}"/>
              </a:ext>
            </a:extLst>
          </p:cNvPr>
          <p:cNvSpPr txBox="1">
            <a:spLocks/>
          </p:cNvSpPr>
          <p:nvPr/>
        </p:nvSpPr>
        <p:spPr>
          <a:xfrm>
            <a:off x="7108725" y="4188542"/>
            <a:ext cx="2109478" cy="54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сработало!</a:t>
            </a:r>
          </a:p>
        </p:txBody>
      </p:sp>
    </p:spTree>
    <p:extLst>
      <p:ext uri="{BB962C8B-B14F-4D97-AF65-F5344CB8AC3E}">
        <p14:creationId xmlns:p14="http://schemas.microsoft.com/office/powerpoint/2010/main" val="178637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F60F-1A84-4E5A-97C4-4B17C096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472" y="2979187"/>
            <a:ext cx="5975055" cy="899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84CA1"/>
                </a:solidFill>
              </a:rPr>
              <a:t>ЧТО ПРОИСХОДИТ?</a:t>
            </a:r>
          </a:p>
        </p:txBody>
      </p:sp>
      <p:pic>
        <p:nvPicPr>
          <p:cNvPr id="1026" name="Picture 2" descr="Логотипы и фирменный стиль">
            <a:extLst>
              <a:ext uri="{FF2B5EF4-FFF2-40B4-BE49-F238E27FC236}">
                <a16:creationId xmlns:a16="http://schemas.microsoft.com/office/drawing/2014/main" id="{E034536C-42AD-4C90-8CC4-DC73673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721352"/>
            <a:ext cx="2773345" cy="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59E8-4BE0-407D-AD76-90D677B66963}"/>
              </a:ext>
            </a:extLst>
          </p:cNvPr>
          <p:cNvSpPr txBox="1"/>
          <p:nvPr/>
        </p:nvSpPr>
        <p:spPr>
          <a:xfrm>
            <a:off x="5771535" y="6363617"/>
            <a:ext cx="64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2022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B2BF6E8-B9EB-4094-A345-5B972C7A4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385" y="6226198"/>
            <a:ext cx="3058751" cy="506751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(хороший вопрос)</a:t>
            </a:r>
          </a:p>
        </p:txBody>
      </p:sp>
    </p:spTree>
    <p:extLst>
      <p:ext uri="{BB962C8B-B14F-4D97-AF65-F5344CB8AC3E}">
        <p14:creationId xmlns:p14="http://schemas.microsoft.com/office/powerpoint/2010/main" val="370976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F60F-1A84-4E5A-97C4-4B17C096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472" y="2979187"/>
            <a:ext cx="5975055" cy="899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84CA1"/>
                </a:solidFill>
              </a:rPr>
              <a:t>СНАРУЖИ</a:t>
            </a:r>
          </a:p>
        </p:txBody>
      </p:sp>
      <p:pic>
        <p:nvPicPr>
          <p:cNvPr id="1026" name="Picture 2" descr="Логотипы и фирменный стиль">
            <a:extLst>
              <a:ext uri="{FF2B5EF4-FFF2-40B4-BE49-F238E27FC236}">
                <a16:creationId xmlns:a16="http://schemas.microsoft.com/office/drawing/2014/main" id="{E034536C-42AD-4C90-8CC4-DC73673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721352"/>
            <a:ext cx="2773345" cy="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59E8-4BE0-407D-AD76-90D677B66963}"/>
              </a:ext>
            </a:extLst>
          </p:cNvPr>
          <p:cNvSpPr txBox="1"/>
          <p:nvPr/>
        </p:nvSpPr>
        <p:spPr>
          <a:xfrm>
            <a:off x="5771535" y="6363617"/>
            <a:ext cx="64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2022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B2BF6E8-B9EB-4094-A345-5B972C7A4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385" y="6226198"/>
            <a:ext cx="3058751" cy="506751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laughing outside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25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5038C-703F-4928-B994-C872119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4CA1"/>
                </a:solidFill>
              </a:rPr>
              <a:t>PUBLIC CLASS </a:t>
            </a:r>
            <a:r>
              <a:rPr lang="en-US" dirty="0"/>
              <a:t>GAUSS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93C57-182E-4D11-A555-9AFA51EC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736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конструктор подается</a:t>
            </a:r>
            <a:r>
              <a:rPr lang="en-US" dirty="0"/>
              <a:t> </a:t>
            </a:r>
            <a:r>
              <a:rPr lang="ru-RU" dirty="0"/>
              <a:t>число неизвестных </a:t>
            </a:r>
            <a:r>
              <a:rPr lang="en-US" dirty="0">
                <a:solidFill>
                  <a:srgbClr val="184CA1"/>
                </a:solidFill>
              </a:rPr>
              <a:t>n</a:t>
            </a:r>
            <a:r>
              <a:rPr lang="en-US" dirty="0"/>
              <a:t> </a:t>
            </a:r>
            <a:r>
              <a:rPr lang="ru-RU" dirty="0"/>
              <a:t>и расширенная матрица системы</a:t>
            </a:r>
          </a:p>
          <a:p>
            <a:r>
              <a:rPr lang="ru-RU" dirty="0"/>
              <a:t>Формируется массив</a:t>
            </a:r>
            <a:r>
              <a:rPr lang="en-US" dirty="0"/>
              <a:t> </a:t>
            </a:r>
            <a:r>
              <a:rPr lang="en-US" dirty="0">
                <a:solidFill>
                  <a:srgbClr val="184CA1"/>
                </a:solidFill>
              </a:rPr>
              <a:t>solution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>
                <a:solidFill>
                  <a:srgbClr val="184CA1"/>
                </a:solidFill>
              </a:rPr>
              <a:t>double</a:t>
            </a:r>
            <a:r>
              <a:rPr lang="en-US" dirty="0"/>
              <a:t> </a:t>
            </a:r>
            <a:r>
              <a:rPr lang="ru-RU" dirty="0"/>
              <a:t>и длины </a:t>
            </a:r>
            <a:r>
              <a:rPr lang="en-US" dirty="0">
                <a:solidFill>
                  <a:srgbClr val="184CA1"/>
                </a:solidFill>
              </a:rPr>
              <a:t>n</a:t>
            </a:r>
            <a:r>
              <a:rPr lang="ru-RU" dirty="0"/>
              <a:t>, который в последствии будет содержать значение для каждой из переменных</a:t>
            </a:r>
          </a:p>
          <a:p>
            <a:r>
              <a:rPr lang="ru-RU" dirty="0"/>
              <a:t>Чтобы решить систему необходимо у созданного объекта вызвать метод </a:t>
            </a:r>
            <a:r>
              <a:rPr lang="en-US" dirty="0">
                <a:solidFill>
                  <a:srgbClr val="184CA1"/>
                </a:solidFill>
              </a:rPr>
              <a:t>solve(). </a:t>
            </a:r>
            <a:r>
              <a:rPr lang="ru-RU" dirty="0"/>
              <a:t>Если существует решение и оно единственно, метод вернет массив </a:t>
            </a:r>
            <a:r>
              <a:rPr lang="en-US" dirty="0">
                <a:solidFill>
                  <a:srgbClr val="184CA1"/>
                </a:solidFill>
              </a:rPr>
              <a:t>solution</a:t>
            </a:r>
            <a:r>
              <a:rPr lang="ru-RU" dirty="0"/>
              <a:t>. В противном случае выбросится исключение </a:t>
            </a:r>
            <a:r>
              <a:rPr lang="en-US" dirty="0" err="1">
                <a:solidFill>
                  <a:srgbClr val="184CA1"/>
                </a:solidFill>
              </a:rPr>
              <a:t>SolutionException</a:t>
            </a:r>
            <a:r>
              <a:rPr lang="ru-RU" dirty="0"/>
              <a:t>. Метод </a:t>
            </a:r>
            <a:r>
              <a:rPr lang="en-US" dirty="0" err="1">
                <a:solidFill>
                  <a:srgbClr val="184CA1"/>
                </a:solidFill>
              </a:rPr>
              <a:t>getMessage</a:t>
            </a:r>
            <a:r>
              <a:rPr lang="en-US" dirty="0">
                <a:solidFill>
                  <a:srgbClr val="184CA1"/>
                </a:solidFill>
              </a:rPr>
              <a:t>() </a:t>
            </a:r>
            <a:r>
              <a:rPr lang="ru-RU" dirty="0"/>
              <a:t>конкретизирует: решений бесконечно много или не существует ни одного.</a:t>
            </a:r>
          </a:p>
        </p:txBody>
      </p:sp>
      <p:sp>
        <p:nvSpPr>
          <p:cNvPr id="7" name="AutoShape 6" descr="Кусалочка by @anime_stickerr — Стикеры Для Telegram">
            <a:extLst>
              <a:ext uri="{FF2B5EF4-FFF2-40B4-BE49-F238E27FC236}">
                <a16:creationId xmlns:a16="http://schemas.microsoft.com/office/drawing/2014/main" id="{4D67BC38-6C23-41DB-95C1-FD706450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815781" cy="58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80F92EBD-C7A3-4B72-A009-388596F7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60" y="4001729"/>
            <a:ext cx="3088451" cy="30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5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F60F-1A84-4E5A-97C4-4B17C096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472" y="2979187"/>
            <a:ext cx="5975055" cy="899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84CA1"/>
                </a:solidFill>
              </a:rPr>
              <a:t>ВНУТРИ</a:t>
            </a:r>
          </a:p>
        </p:txBody>
      </p:sp>
      <p:pic>
        <p:nvPicPr>
          <p:cNvPr id="1026" name="Picture 2" descr="Логотипы и фирменный стиль">
            <a:extLst>
              <a:ext uri="{FF2B5EF4-FFF2-40B4-BE49-F238E27FC236}">
                <a16:creationId xmlns:a16="http://schemas.microsoft.com/office/drawing/2014/main" id="{E034536C-42AD-4C90-8CC4-DC73673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721352"/>
            <a:ext cx="2773345" cy="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59E8-4BE0-407D-AD76-90D677B66963}"/>
              </a:ext>
            </a:extLst>
          </p:cNvPr>
          <p:cNvSpPr txBox="1"/>
          <p:nvPr/>
        </p:nvSpPr>
        <p:spPr>
          <a:xfrm>
            <a:off x="5771535" y="6363617"/>
            <a:ext cx="64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2022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B2BF6E8-B9EB-4094-A345-5B972C7A4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385" y="6226198"/>
            <a:ext cx="3058751" cy="506751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crying inside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60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5038C-703F-4928-B994-C872119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4CA1"/>
                </a:solidFill>
              </a:rPr>
              <a:t>void</a:t>
            </a:r>
            <a:r>
              <a:rPr lang="en-US" dirty="0"/>
              <a:t> swap(</a:t>
            </a:r>
            <a:r>
              <a:rPr lang="en-US" dirty="0">
                <a:solidFill>
                  <a:srgbClr val="184CA1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184CA1"/>
                </a:solidFill>
              </a:rPr>
              <a:t>int</a:t>
            </a:r>
            <a:r>
              <a:rPr lang="en-US" dirty="0"/>
              <a:t> j)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93C57-182E-4D11-A555-9AFA51EC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Назначение – поменять две строки местами. Реализация самая простая и очевидная.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12290" name="Picture 2" descr="Кусалочка стикеры (65 фото) » Рисунки для срисовки и не только">
            <a:extLst>
              <a:ext uri="{FF2B5EF4-FFF2-40B4-BE49-F238E27FC236}">
                <a16:creationId xmlns:a16="http://schemas.microsoft.com/office/drawing/2014/main" id="{0C0B143D-F5A7-48BC-896B-3BC12335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42" y="4109424"/>
            <a:ext cx="2458064" cy="245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69B369F-C65F-4F95-86DA-2FB6E1CE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329" y="3171651"/>
            <a:ext cx="469982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swap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 &lt;=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numberOfUnknowns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k++)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[i][k]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[i][k]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[j][k]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[j][k]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1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5038C-703F-4928-B994-C872119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4CA1"/>
                </a:solidFill>
              </a:rPr>
              <a:t>int</a:t>
            </a:r>
            <a:r>
              <a:rPr lang="en-US" dirty="0"/>
              <a:t> reduce()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93C57-182E-4D11-A555-9AFA51EC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Назначение – привести матрицу к треугольному виду.</a:t>
            </a:r>
            <a:r>
              <a:rPr lang="en-US" dirty="0"/>
              <a:t> </a:t>
            </a:r>
            <a:r>
              <a:rPr lang="ru-RU" dirty="0"/>
              <a:t>Также следит за тем, чтобы впоследствии не было деления на ноль (иначе опять все упадет) 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12290" name="Picture 2" descr="Кусалочка стикеры (65 фото) » Рисунки для срисовки и не только">
            <a:extLst>
              <a:ext uri="{FF2B5EF4-FFF2-40B4-BE49-F238E27FC236}">
                <a16:creationId xmlns:a16="http://schemas.microsoft.com/office/drawing/2014/main" id="{0C0B143D-F5A7-48BC-896B-3BC12335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42" y="4109424"/>
            <a:ext cx="2458064" cy="245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Изображение выглядит как текст, монитор, снимок экрана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9952527D-196D-41B4-83A2-6D1DD156B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55054" r="58710" b="21290"/>
          <a:stretch/>
        </p:blipFill>
        <p:spPr>
          <a:xfrm>
            <a:off x="838200" y="3330677"/>
            <a:ext cx="6323388" cy="2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5038C-703F-4928-B994-C872119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4CA1"/>
                </a:solidFill>
              </a:rPr>
              <a:t>void</a:t>
            </a:r>
            <a:r>
              <a:rPr lang="en-US" dirty="0"/>
              <a:t> calculate()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93C57-182E-4D11-A555-9AFA51EC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Назначение – записать из получившейся матрицы значения переменных в массив.</a:t>
            </a:r>
            <a:r>
              <a:rPr lang="en-US" dirty="0"/>
              <a:t> </a:t>
            </a:r>
            <a:r>
              <a:rPr lang="ru-RU" dirty="0"/>
              <a:t>Очевидно, что, двигаясь с конца и последовательно вычитая из свободного коэффициента уже известные значения, умноженные на соответствующие коэффициенты, мы можем получить полное решение</a:t>
            </a:r>
            <a:endParaRPr lang="en-US" dirty="0"/>
          </a:p>
          <a:p>
            <a:endParaRPr lang="ru-RU" dirty="0"/>
          </a:p>
        </p:txBody>
      </p:sp>
      <p:pic>
        <p:nvPicPr>
          <p:cNvPr id="12290" name="Picture 2" descr="Кусалочка стикеры (65 фото) » Рисунки для срисовки и не только">
            <a:extLst>
              <a:ext uri="{FF2B5EF4-FFF2-40B4-BE49-F238E27FC236}">
                <a16:creationId xmlns:a16="http://schemas.microsoft.com/office/drawing/2014/main" id="{0C0B143D-F5A7-48BC-896B-3BC12335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42" y="4109424"/>
            <a:ext cx="2458064" cy="245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7570CCF-C385-4402-8C54-15FD355C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1" y="3907552"/>
            <a:ext cx="602717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calculate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numberOfUnknowns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&gt;=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i--)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solution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numberOfUnknowns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i 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&lt;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numberOfUnknowns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solution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 -=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[i][j] *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solution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[j]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solution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solution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 /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[i][i]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F60F-1A84-4E5A-97C4-4B17C096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9914" y="2979187"/>
            <a:ext cx="6232172" cy="899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84CA1"/>
                </a:solidFill>
              </a:rPr>
              <a:t>НУ В ПРИНЦИПЕ ВСЁ</a:t>
            </a:r>
          </a:p>
        </p:txBody>
      </p:sp>
      <p:pic>
        <p:nvPicPr>
          <p:cNvPr id="1026" name="Picture 2" descr="Логотипы и фирменный стиль">
            <a:extLst>
              <a:ext uri="{FF2B5EF4-FFF2-40B4-BE49-F238E27FC236}">
                <a16:creationId xmlns:a16="http://schemas.microsoft.com/office/drawing/2014/main" id="{E034536C-42AD-4C90-8CC4-DC73673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721352"/>
            <a:ext cx="2773345" cy="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59E8-4BE0-407D-AD76-90D677B66963}"/>
              </a:ext>
            </a:extLst>
          </p:cNvPr>
          <p:cNvSpPr txBox="1"/>
          <p:nvPr/>
        </p:nvSpPr>
        <p:spPr>
          <a:xfrm>
            <a:off x="5771535" y="6363617"/>
            <a:ext cx="64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2022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F0289E-FBDD-4E3C-9420-5971951FE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40" y="4415640"/>
            <a:ext cx="2317309" cy="23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F60F-1A84-4E5A-97C4-4B17C096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495" y="2979186"/>
            <a:ext cx="2729370" cy="899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84CA1"/>
                </a:solidFill>
              </a:rPr>
              <a:t>ТЕОРИЯ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2FAF8-CDC8-426B-B7C1-1924D369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385" y="6226198"/>
            <a:ext cx="3058751" cy="506751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(что она тут забыла?)</a:t>
            </a:r>
          </a:p>
        </p:txBody>
      </p:sp>
      <p:pic>
        <p:nvPicPr>
          <p:cNvPr id="1026" name="Picture 2" descr="Логотипы и фирменный стиль">
            <a:extLst>
              <a:ext uri="{FF2B5EF4-FFF2-40B4-BE49-F238E27FC236}">
                <a16:creationId xmlns:a16="http://schemas.microsoft.com/office/drawing/2014/main" id="{E034536C-42AD-4C90-8CC4-DC73673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721352"/>
            <a:ext cx="2773345" cy="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59E8-4BE0-407D-AD76-90D677B66963}"/>
              </a:ext>
            </a:extLst>
          </p:cNvPr>
          <p:cNvSpPr txBox="1"/>
          <p:nvPr/>
        </p:nvSpPr>
        <p:spPr>
          <a:xfrm>
            <a:off x="5771535" y="6363617"/>
            <a:ext cx="64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5023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4155D-BB85-4D4A-81BC-5AC4EC30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84CA1"/>
                </a:solidFill>
              </a:rPr>
              <a:t>Как это работает?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58164-E9ED-45DB-B990-8FECCCDB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1240"/>
          </a:xfrm>
        </p:spPr>
        <p:txBody>
          <a:bodyPr/>
          <a:lstStyle/>
          <a:p>
            <a:r>
              <a:rPr lang="ru-RU" dirty="0"/>
              <a:t>Система может</a:t>
            </a:r>
          </a:p>
          <a:p>
            <a:pPr lvl="1"/>
            <a:r>
              <a:rPr lang="ru-RU" dirty="0"/>
              <a:t>быть несовместной (не иметь решений)</a:t>
            </a:r>
          </a:p>
          <a:p>
            <a:pPr lvl="1"/>
            <a:r>
              <a:rPr lang="ru-RU" dirty="0"/>
              <a:t>иметь бесконечное множество решений</a:t>
            </a:r>
          </a:p>
          <a:p>
            <a:pPr lvl="1"/>
            <a:r>
              <a:rPr lang="ru-RU" dirty="0"/>
              <a:t>иметь ровно одно значение</a:t>
            </a:r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2050" name="Picture 2" descr="Скачать бесплатно стикер ВК Зима с Миу-Мяу от Mastercard #21">
            <a:extLst>
              <a:ext uri="{FF2B5EF4-FFF2-40B4-BE49-F238E27FC236}">
                <a16:creationId xmlns:a16="http://schemas.microsoft.com/office/drawing/2014/main" id="{FDC77625-F0E5-4437-AFA0-E5A45931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94" y="3867662"/>
            <a:ext cx="2625213" cy="2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1F25E-BB90-42C2-B7B5-E2F93D6E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84CA1"/>
                </a:solidFill>
              </a:rPr>
              <a:t>Как это работает?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65AB6-7CDD-43C4-9042-3702E8655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5107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Получить треугольную матрицу (из расширенной матрицы системы)</a:t>
            </a:r>
          </a:p>
          <a:p>
            <a:pPr lvl="1"/>
            <a:r>
              <a:rPr lang="ru-RU" dirty="0"/>
              <a:t>Можно менять строки местами</a:t>
            </a:r>
          </a:p>
          <a:p>
            <a:pPr lvl="1"/>
            <a:r>
              <a:rPr lang="ru-RU" dirty="0"/>
              <a:t>Можно удалять одинаковые, пропорциональные или нулевые строки</a:t>
            </a:r>
          </a:p>
          <a:p>
            <a:pPr lvl="1"/>
            <a:r>
              <a:rPr lang="ru-RU" dirty="0"/>
              <a:t>Можно умножить или разделить строку на число, отличное от нуля</a:t>
            </a:r>
          </a:p>
          <a:p>
            <a:pPr lvl="1"/>
            <a:r>
              <a:rPr lang="ru-RU" dirty="0"/>
              <a:t>Можно из одной строки вычесть другую, умноженную на ненулевой коэффициент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5ADD2C-C24E-428F-8E82-D4EC6675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34268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Начиная с последней строки, вычислить значения каждой из неизвестных</a:t>
            </a:r>
          </a:p>
        </p:txBody>
      </p:sp>
      <p:pic>
        <p:nvPicPr>
          <p:cNvPr id="5" name="Picture 2" descr="Набор стикеров вконтакте «Миу-Мяу»">
            <a:extLst>
              <a:ext uri="{FF2B5EF4-FFF2-40B4-BE49-F238E27FC236}">
                <a16:creationId xmlns:a16="http://schemas.microsoft.com/office/drawing/2014/main" id="{729B0FA1-D037-4A96-99F4-8F15F295F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07" y="4256933"/>
            <a:ext cx="2517058" cy="25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1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F60F-1A84-4E5A-97C4-4B17C096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0599" y="2979187"/>
            <a:ext cx="3350802" cy="899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84CA1"/>
                </a:solidFill>
              </a:rPr>
              <a:t>ПРАКТИКА</a:t>
            </a:r>
          </a:p>
        </p:txBody>
      </p:sp>
      <p:pic>
        <p:nvPicPr>
          <p:cNvPr id="1026" name="Picture 2" descr="Логотипы и фирменный стиль">
            <a:extLst>
              <a:ext uri="{FF2B5EF4-FFF2-40B4-BE49-F238E27FC236}">
                <a16:creationId xmlns:a16="http://schemas.microsoft.com/office/drawing/2014/main" id="{E034536C-42AD-4C90-8CC4-DC73673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721352"/>
            <a:ext cx="2773345" cy="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59E8-4BE0-407D-AD76-90D677B66963}"/>
              </a:ext>
            </a:extLst>
          </p:cNvPr>
          <p:cNvSpPr txBox="1"/>
          <p:nvPr/>
        </p:nvSpPr>
        <p:spPr>
          <a:xfrm>
            <a:off x="5771535" y="6363617"/>
            <a:ext cx="64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2022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024B76E4-37CE-45FE-B60C-D053F227A77A}"/>
              </a:ext>
            </a:extLst>
          </p:cNvPr>
          <p:cNvSpPr txBox="1">
            <a:spLocks/>
          </p:cNvSpPr>
          <p:nvPr/>
        </p:nvSpPr>
        <p:spPr>
          <a:xfrm>
            <a:off x="5176224" y="3780489"/>
            <a:ext cx="1839551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Попытка №1</a:t>
            </a:r>
          </a:p>
        </p:txBody>
      </p:sp>
    </p:spTree>
    <p:extLst>
      <p:ext uri="{BB962C8B-B14F-4D97-AF65-F5344CB8AC3E}">
        <p14:creationId xmlns:p14="http://schemas.microsoft.com/office/powerpoint/2010/main" val="181839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56304-50A8-4497-AF3B-EAD85880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16" y="2766218"/>
            <a:ext cx="5769078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84CA1"/>
                </a:solidFill>
              </a:rPr>
              <a:t>https://github.com/pravlev/Gauss</a:t>
            </a:r>
            <a:endParaRPr lang="ru-RU" sz="3200" b="1" dirty="0">
              <a:solidFill>
                <a:srgbClr val="184CA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1DE8C3-39E1-46B3-ABF4-DB387020B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25" y="1217619"/>
            <a:ext cx="4422762" cy="4422762"/>
          </a:xfrm>
        </p:spPr>
      </p:pic>
    </p:spTree>
    <p:extLst>
      <p:ext uri="{BB962C8B-B14F-4D97-AF65-F5344CB8AC3E}">
        <p14:creationId xmlns:p14="http://schemas.microsoft.com/office/powerpoint/2010/main" val="369606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4155D-BB85-4D4A-81BC-5AC4EC30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84CA1"/>
                </a:solidFill>
              </a:rPr>
              <a:t>Казалось бы…</a:t>
            </a:r>
          </a:p>
        </p:txBody>
      </p:sp>
      <p:pic>
        <p:nvPicPr>
          <p:cNvPr id="5122" name="Picture 2" descr="Скачать бесплатно стикер ВК Миу-Мяу #46">
            <a:extLst>
              <a:ext uri="{FF2B5EF4-FFF2-40B4-BE49-F238E27FC236}">
                <a16:creationId xmlns:a16="http://schemas.microsoft.com/office/drawing/2014/main" id="{4A89BEB5-A3BF-497B-AF83-2C08FEFC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62" y="2535391"/>
            <a:ext cx="3957484" cy="395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F6F03E5-6725-4D5F-8FAF-DCF78CC06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46" t="76846" r="66532" b="10108"/>
          <a:stretch/>
        </p:blipFill>
        <p:spPr>
          <a:xfrm>
            <a:off x="1307690" y="2143227"/>
            <a:ext cx="4142570" cy="23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0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4155D-BB85-4D4A-81BC-5AC4EC30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184CA1"/>
                </a:solidFill>
              </a:rPr>
              <a:t>Казалось бы…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AA66C-D6E4-4236-A430-47DB2A8ECDDF}"/>
              </a:ext>
            </a:extLst>
          </p:cNvPr>
          <p:cNvSpPr txBox="1"/>
          <p:nvPr/>
        </p:nvSpPr>
        <p:spPr>
          <a:xfrm>
            <a:off x="2037967" y="205533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 =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[j][k-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[k-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][k-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7172" name="Picture 4" descr="Стикер Миу-Мяу #41 ВК скачать бесплатно">
            <a:extLst>
              <a:ext uri="{FF2B5EF4-FFF2-40B4-BE49-F238E27FC236}">
                <a16:creationId xmlns:a16="http://schemas.microsoft.com/office/drawing/2014/main" id="{7009DB50-1C8B-43C1-8BA6-1EFB1D7B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967" y="3429000"/>
            <a:ext cx="2789903" cy="27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FFBCE7F-9191-447A-9FB6-6C12B04E09D7}"/>
              </a:ext>
            </a:extLst>
          </p:cNvPr>
          <p:cNvSpPr txBox="1">
            <a:spLocks/>
          </p:cNvSpPr>
          <p:nvPr/>
        </p:nvSpPr>
        <p:spPr>
          <a:xfrm>
            <a:off x="7079228" y="3781228"/>
            <a:ext cx="2109478" cy="541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деление на ноль все </a:t>
            </a:r>
            <a:r>
              <a:rPr lang="ru-RU" dirty="0" err="1"/>
              <a:t>заруинило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2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F60F-1A84-4E5A-97C4-4B17C096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8880" y="3067677"/>
            <a:ext cx="4674240" cy="899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84CA1"/>
                </a:solidFill>
              </a:rPr>
              <a:t>ПОПЫТКА №2</a:t>
            </a:r>
          </a:p>
        </p:txBody>
      </p:sp>
      <p:pic>
        <p:nvPicPr>
          <p:cNvPr id="1026" name="Picture 2" descr="Логотипы и фирменный стиль">
            <a:extLst>
              <a:ext uri="{FF2B5EF4-FFF2-40B4-BE49-F238E27FC236}">
                <a16:creationId xmlns:a16="http://schemas.microsoft.com/office/drawing/2014/main" id="{E034536C-42AD-4C90-8CC4-DC73673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721352"/>
            <a:ext cx="2773345" cy="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59E8-4BE0-407D-AD76-90D677B66963}"/>
              </a:ext>
            </a:extLst>
          </p:cNvPr>
          <p:cNvSpPr txBox="1"/>
          <p:nvPr/>
        </p:nvSpPr>
        <p:spPr>
          <a:xfrm>
            <a:off x="5771535" y="6363617"/>
            <a:ext cx="64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23481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517</Words>
  <Application>Microsoft Office PowerPoint</Application>
  <PresentationFormat>Широкоэкранный</PresentationFormat>
  <Paragraphs>59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JetBrains Mono</vt:lpstr>
      <vt:lpstr>Тема Office</vt:lpstr>
      <vt:lpstr>МЕТОД ГАУССА</vt:lpstr>
      <vt:lpstr>ТЕОРИЯ</vt:lpstr>
      <vt:lpstr>Как это работает?</vt:lpstr>
      <vt:lpstr>Как это работает?</vt:lpstr>
      <vt:lpstr>ПРАКТИКА</vt:lpstr>
      <vt:lpstr>https://github.com/pravlev/Gauss</vt:lpstr>
      <vt:lpstr>Казалось бы…</vt:lpstr>
      <vt:lpstr>Казалось бы…</vt:lpstr>
      <vt:lpstr>ПОПЫТКА №2</vt:lpstr>
      <vt:lpstr>https://github.com/bhmaa/gauss_method</vt:lpstr>
      <vt:lpstr>Проверяем…</vt:lpstr>
      <vt:lpstr>ЧТО ПРОИСХОДИТ?</vt:lpstr>
      <vt:lpstr>СНАРУЖИ</vt:lpstr>
      <vt:lpstr>PUBLIC CLASS GAUSS</vt:lpstr>
      <vt:lpstr>ВНУТРИ</vt:lpstr>
      <vt:lpstr>void swap(int i, int j)</vt:lpstr>
      <vt:lpstr>int reduce()</vt:lpstr>
      <vt:lpstr>void calculate()</vt:lpstr>
      <vt:lpstr>НУ В ПРИНЦИПЕ ВСЁ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ГАУССА</dc:title>
  <dc:creator>Старикова Дарья Дмитриевна</dc:creator>
  <cp:lastModifiedBy>Старикова Дарья Дмитриевна</cp:lastModifiedBy>
  <cp:revision>2</cp:revision>
  <dcterms:created xsi:type="dcterms:W3CDTF">2022-04-28T08:10:45Z</dcterms:created>
  <dcterms:modified xsi:type="dcterms:W3CDTF">2022-04-29T04:56:40Z</dcterms:modified>
</cp:coreProperties>
</file>