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7" autoAdjust="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3F8F-1D26-4CFA-AFAB-55EF9FC5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08163-3F71-4374-AD73-1862DFC97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F337-25BF-4056-805E-C2F3DF57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C808-DDE4-4723-8128-0BBF45AA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E074-85A5-49B8-ABBF-D23108C4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12EA-5616-4436-829F-037B99F3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5CE9B-3DBF-4D08-9588-F28BF29E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270A-C05F-4A76-98D2-22CF1D9E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37DC-BC5F-4150-AB3F-A605CBC5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E9EE-37E6-4D8A-8EDA-2D3C55D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2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CCE94-2F82-4F9A-8E95-0CF365043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E3417-DBAC-4563-9810-2C2385F00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07EB-329D-42CF-B9E2-F48BD34E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6790-F1A9-4ECF-B01F-34ECDAEF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767C-355C-491A-89EE-7120FA76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1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83F0-BC7E-4A9D-B2DA-230B0CAF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3E75-A965-4770-A76B-1D4971E2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018C-3C13-461D-9698-4B2C951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CD58-9C65-4A7F-B88B-9B5ADC9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672A-306F-4FF9-B230-7FA86B2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E3F1-8EFA-463A-84E0-F2740B58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C910-9F03-46E2-9D19-0A13D997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714D-73D2-44A8-A916-25D7E9F6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E962-DD1C-47A3-8114-51E01F41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9CE3-139D-4376-9F0F-2E1C02E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F875-20B2-439E-8836-12B468B7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400E-8AEB-48B9-AE45-35CFCA1C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F580-A7FB-46AF-8A0A-DA8C7D0D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FE0D3-EBF4-4AD0-B42D-1F854E48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55DB-7C87-4CF8-AB4C-F221D229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67730-4E25-4D5F-B919-CD8BFF3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E7E3-8865-4B16-A3AF-8D543FE4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21572-CC42-463A-8FD6-FB6FFB75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38B91-3BD9-43FF-ACE3-B617DA562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6713B-A7D2-4446-8F18-7F2EDDCF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4C4D3-C004-4ABA-9865-885C1778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FD284-466D-4786-913D-8A0C14DA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77EB4-42E5-4917-8A22-9C57B6D4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B663F-7A34-418B-9306-A8B37E47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1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22E8-DD98-45CE-9128-6FCD28D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AD7F2-8811-456A-8DA0-FD7636AE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8B98-3F32-4783-98BC-D207060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0ABE5-3DE2-4A3C-ABF7-50330C56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45EDD-9E73-4037-82EA-62901D2D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51AE6-1DC9-4C12-8B50-BD4D234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27616-6E0B-4281-9B99-D3320F6A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6A98-728A-469B-983D-EBED7EFD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ECEA-1BFF-473A-AD89-51A63422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9046E-32FF-42FB-A419-683B335E3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4958-FF85-4FFB-9354-A3E78E79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5E93C-6745-4538-A204-70B0935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87DB-7332-4FA9-921E-F1D16569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D5FD-A7B9-4322-B9DA-52D5A17E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692F-B509-49CA-AAAA-4D9A37380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1B585-FC23-48D7-BBB1-B8E5210D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8E1CB-E5E5-41DB-85DE-0563916C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E2E6-5393-412E-ADA1-41D5F536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FBEB1-1388-4116-8E7E-13E7D0D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B9DC-F2E6-4F64-81AD-1376F01E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982D-C280-4CCF-9AF4-53B427EF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361E-56F8-4E72-B011-A59CF0892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00E1-DF5D-4DE4-AF1D-E79B30E3E0D2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ED9D-DF1B-4767-B001-D650DB80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BDC2-3B22-4B84-9155-36A19B3D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C32F-2A13-4DC6-BAB7-AB785801D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179-15B3-4BF4-8D64-79DE610E9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 &amp; PCA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A8C2A-A02B-4D7E-AFC7-064269E1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Neelima Bhavanasi</a:t>
            </a:r>
          </a:p>
          <a:p>
            <a:r>
              <a:rPr lang="en-IN" dirty="0"/>
              <a:t>24</a:t>
            </a:r>
            <a:r>
              <a:rPr lang="en-IN" baseline="30000" dirty="0"/>
              <a:t>th</a:t>
            </a:r>
            <a:r>
              <a:rPr lang="en-IN" dirty="0"/>
              <a:t> Feb 2020</a:t>
            </a:r>
          </a:p>
        </p:txBody>
      </p:sp>
    </p:spTree>
    <p:extLst>
      <p:ext uri="{BB962C8B-B14F-4D97-AF65-F5344CB8AC3E}">
        <p14:creationId xmlns:p14="http://schemas.microsoft.com/office/powerpoint/2010/main" val="7726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8CAE-35D3-4645-A653-91F4531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Final list of countries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2667-68EA-4AB4-AFC1-E8F01D66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Burundi</a:t>
            </a:r>
          </a:p>
          <a:p>
            <a:r>
              <a:rPr lang="en-IN" dirty="0"/>
              <a:t>Central African Republic</a:t>
            </a:r>
          </a:p>
          <a:p>
            <a:r>
              <a:rPr lang="en-IN" dirty="0"/>
              <a:t>Congo</a:t>
            </a:r>
          </a:p>
          <a:p>
            <a:r>
              <a:rPr lang="en-IN" dirty="0"/>
              <a:t>Liberia</a:t>
            </a:r>
          </a:p>
          <a:p>
            <a:r>
              <a:rPr lang="en-IN" dirty="0"/>
              <a:t>Malawi</a:t>
            </a:r>
          </a:p>
          <a:p>
            <a:r>
              <a:rPr lang="en-IN" dirty="0"/>
              <a:t>Mozambique</a:t>
            </a:r>
          </a:p>
          <a:p>
            <a:r>
              <a:rPr lang="en-IN" dirty="0"/>
              <a:t>Niger</a:t>
            </a:r>
          </a:p>
          <a:p>
            <a:r>
              <a:rPr lang="en-IN" dirty="0"/>
              <a:t>Sierra Leone</a:t>
            </a:r>
          </a:p>
          <a:p>
            <a:r>
              <a:rPr lang="en-IN" dirty="0"/>
              <a:t>Madagascar</a:t>
            </a:r>
          </a:p>
          <a:p>
            <a:r>
              <a:rPr lang="en-IN" dirty="0"/>
              <a:t>Eritrea </a:t>
            </a:r>
          </a:p>
          <a:p>
            <a:pPr marL="0" indent="0">
              <a:buNone/>
            </a:pPr>
            <a:r>
              <a:rPr lang="en-IN" dirty="0"/>
              <a:t>Are the first 10 countries which require financial aid.</a:t>
            </a:r>
          </a:p>
        </p:txBody>
      </p:sp>
    </p:spTree>
    <p:extLst>
      <p:ext uri="{BB962C8B-B14F-4D97-AF65-F5344CB8AC3E}">
        <p14:creationId xmlns:p14="http://schemas.microsoft.com/office/powerpoint/2010/main" val="179897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C684-7D3B-475A-B30B-D442A92C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F77B-57B3-4E02-864B-0980AE95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find the underdeveloped countries based on socio-economic and health factors so that Help International Company can rightly focus on the countries which require help</a:t>
            </a:r>
          </a:p>
        </p:txBody>
      </p:sp>
    </p:spTree>
    <p:extLst>
      <p:ext uri="{BB962C8B-B14F-4D97-AF65-F5344CB8AC3E}">
        <p14:creationId xmlns:p14="http://schemas.microsoft.com/office/powerpoint/2010/main" val="26100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4363-63FC-4E59-9988-72C338BE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1654-6E1A-4F58-AA12-4E4DED1E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b="1" dirty="0"/>
              <a:t>Data Prep: </a:t>
            </a:r>
            <a:r>
              <a:rPr lang="en-IN" sz="2000" dirty="0"/>
              <a:t>The data is cleaned and prepared for the PCA analysis by removing the missing values, outliers and by standardising the data</a:t>
            </a:r>
          </a:p>
          <a:p>
            <a:endParaRPr lang="en-IN" sz="2000" dirty="0"/>
          </a:p>
          <a:p>
            <a:r>
              <a:rPr lang="en-IN" sz="2000" b="1" dirty="0"/>
              <a:t>Applying PCA: </a:t>
            </a:r>
            <a:r>
              <a:rPr lang="en-IN" sz="2000" dirty="0"/>
              <a:t>PCA is applied on the data and chose the principal components which can explain about 95% variance of the data. In this case 4 Principal Components(PC’s) are chosen</a:t>
            </a:r>
          </a:p>
          <a:p>
            <a:endParaRPr lang="en-IN" sz="2000" dirty="0"/>
          </a:p>
          <a:p>
            <a:r>
              <a:rPr lang="en-IN" sz="2000" b="1" dirty="0"/>
              <a:t>K-Means Clustering: </a:t>
            </a:r>
            <a:r>
              <a:rPr lang="en-IN" sz="2000" dirty="0"/>
              <a:t>The number of clusters K is chosen as 3 based on  the elbow curve and Silhouette method. With K as 3, K-Means clustering is applied on the data. Countries have been segregated based on those three clusters.(Developed, Developing and Under  Developing countries based on GDP, income and child-mortality features)</a:t>
            </a:r>
          </a:p>
          <a:p>
            <a:endParaRPr lang="en-IN" sz="2000" dirty="0"/>
          </a:p>
          <a:p>
            <a:r>
              <a:rPr lang="en-IN" sz="2000" b="1" dirty="0"/>
              <a:t>Hierarchical Clustering: </a:t>
            </a:r>
            <a:r>
              <a:rPr lang="en-IN" sz="2000" dirty="0"/>
              <a:t>Hierarchical clustering is done both by single linkage and complete linkage. Clusters are more meaningful in complete linkage when compared to the single linkage. So, by complete linkage method 4 clusters can explain the segmentation of countries based on the </a:t>
            </a:r>
            <a:r>
              <a:rPr lang="en-IN" sz="2000" dirty="0" err="1"/>
              <a:t>gdp</a:t>
            </a:r>
            <a:r>
              <a:rPr lang="en-IN" sz="2000" dirty="0"/>
              <a:t>, income and child mortality features</a:t>
            </a:r>
          </a:p>
        </p:txBody>
      </p:sp>
    </p:spTree>
    <p:extLst>
      <p:ext uri="{BB962C8B-B14F-4D97-AF65-F5344CB8AC3E}">
        <p14:creationId xmlns:p14="http://schemas.microsoft.com/office/powerpoint/2010/main" val="366267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6AE1-0C71-4FA8-92E1-9DAEB161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Principal Component analysis (PCA)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02FB05-6A00-4C24-AEFB-2BB9F85998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191242"/>
            <a:ext cx="3267317" cy="21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FDD1F-5F6A-4922-AE84-078CD82828BE}"/>
              </a:ext>
            </a:extLst>
          </p:cNvPr>
          <p:cNvSpPr txBox="1"/>
          <p:nvPr/>
        </p:nvSpPr>
        <p:spPr>
          <a:xfrm>
            <a:off x="852123" y="3359416"/>
            <a:ext cx="34700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PC1,PC2,PC3 and PC4 explain about 95% of variance. So, 4 PC components are chosen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48C45D-1D10-4D27-8B6F-9A5224F8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1242"/>
            <a:ext cx="2902561" cy="2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67364FE-A9E1-4BFA-9B71-ADCD37A6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8" y="4306277"/>
            <a:ext cx="3470030" cy="25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87B35-8023-4E4B-A199-E1D3232715A4}"/>
              </a:ext>
            </a:extLst>
          </p:cNvPr>
          <p:cNvSpPr txBox="1"/>
          <p:nvPr/>
        </p:nvSpPr>
        <p:spPr>
          <a:xfrm>
            <a:off x="4423509" y="5247207"/>
            <a:ext cx="6596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Life expectancy, income, </a:t>
            </a:r>
            <a:r>
              <a:rPr lang="en-US" sz="1400" dirty="0" err="1"/>
              <a:t>gdpp</a:t>
            </a:r>
            <a:r>
              <a:rPr lang="en-US" sz="1400"/>
              <a:t>, imports</a:t>
            </a:r>
            <a:r>
              <a:rPr lang="en-US" sz="1400" dirty="0"/>
              <a:t>, exports and health are very well explained by PC1.</a:t>
            </a:r>
          </a:p>
          <a:p>
            <a:r>
              <a:rPr lang="en-US" sz="1400" dirty="0"/>
              <a:t>Child mortality and total fertility are well explained by PC2.</a:t>
            </a:r>
          </a:p>
          <a:p>
            <a:r>
              <a:rPr lang="en-US" sz="1400" dirty="0"/>
              <a:t>Inflation is neither explained by PC1 nor with PC2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B789F-3BC5-4A93-91C1-5D93FD9C843C}"/>
              </a:ext>
            </a:extLst>
          </p:cNvPr>
          <p:cNvSpPr txBox="1"/>
          <p:nvPr/>
        </p:nvSpPr>
        <p:spPr>
          <a:xfrm>
            <a:off x="5730203" y="3130001"/>
            <a:ext cx="3634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From the heat map we can observe there is no correlation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10394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C9C1-B098-4D55-90D3-6D3FEC3E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Principal Component Analysis and K-Means Clustering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D48C33-541D-4DD5-8F80-F902C574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5" y="1690688"/>
            <a:ext cx="773850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AFBCA-8DA6-4131-9050-5C12F9AF72E4}"/>
              </a:ext>
            </a:extLst>
          </p:cNvPr>
          <p:cNvSpPr txBox="1"/>
          <p:nvPr/>
        </p:nvSpPr>
        <p:spPr>
          <a:xfrm>
            <a:off x="8202706" y="2282358"/>
            <a:ext cx="34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Clustering analysis on the principal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E9417-A50C-40DF-809D-8F4F328A7460}"/>
              </a:ext>
            </a:extLst>
          </p:cNvPr>
          <p:cNvSpPr txBox="1"/>
          <p:nvPr/>
        </p:nvSpPr>
        <p:spPr>
          <a:xfrm>
            <a:off x="8292353" y="4401671"/>
            <a:ext cx="3453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scatter plot of PC1 and PC2 (left top most, highlighted in red) the segmentation into three clusters are very clear.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173C0-2DC4-4A04-ADFB-994A75455E1B}"/>
              </a:ext>
            </a:extLst>
          </p:cNvPr>
          <p:cNvSpPr/>
          <p:nvPr/>
        </p:nvSpPr>
        <p:spPr>
          <a:xfrm>
            <a:off x="250092" y="1524000"/>
            <a:ext cx="2743199" cy="2688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C9C1-B098-4D55-90D3-6D3FEC3E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Principal Component Analysis and K-Means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BF9F4-D0F6-4A2E-AB45-2489776793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4" y="1229417"/>
            <a:ext cx="10224247" cy="31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218E1-7CD9-4C80-85F2-A8E632853C10}"/>
              </a:ext>
            </a:extLst>
          </p:cNvPr>
          <p:cNvSpPr txBox="1"/>
          <p:nvPr/>
        </p:nvSpPr>
        <p:spPr>
          <a:xfrm>
            <a:off x="739588" y="4535257"/>
            <a:ext cx="1031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doing the K means clustering on the PC data we </a:t>
            </a:r>
            <a:r>
              <a:rPr lang="en-US" dirty="0"/>
              <a:t>arrived at 3 clusters (</a:t>
            </a:r>
            <a:r>
              <a:rPr lang="en-US" dirty="0" err="1"/>
              <a:t>Cluster_ID</a:t>
            </a:r>
            <a:r>
              <a:rPr lang="en-US" dirty="0"/>
              <a:t> 0, 1, 2) as shown above in the picture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D41DB-DE90-4AD6-A04B-A820A06CA0F8}"/>
              </a:ext>
            </a:extLst>
          </p:cNvPr>
          <p:cNvSpPr txBox="1"/>
          <p:nvPr/>
        </p:nvSpPr>
        <p:spPr>
          <a:xfrm>
            <a:off x="739588" y="5266582"/>
            <a:ext cx="1145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Cluster 0 : </a:t>
            </a:r>
            <a:r>
              <a:rPr lang="en-IN" dirty="0"/>
              <a:t>This cluster indicates Under developed countries as it has high child mortality, less income and </a:t>
            </a:r>
            <a:r>
              <a:rPr lang="en-IN" dirty="0" err="1"/>
              <a:t>gdpp</a:t>
            </a:r>
            <a:r>
              <a:rPr lang="en-IN" dirty="0"/>
              <a:t> </a:t>
            </a:r>
          </a:p>
          <a:p>
            <a:r>
              <a:rPr lang="en-IN" b="1" dirty="0"/>
              <a:t>Cluster 1: </a:t>
            </a:r>
            <a:r>
              <a:rPr lang="en-IN" dirty="0"/>
              <a:t>This cluster indicates Developed countries as it has less child mortality, high income and high </a:t>
            </a:r>
            <a:r>
              <a:rPr lang="en-IN" dirty="0" err="1"/>
              <a:t>gdpp</a:t>
            </a:r>
            <a:endParaRPr lang="en-IN" dirty="0"/>
          </a:p>
          <a:p>
            <a:r>
              <a:rPr lang="en-IN" b="1" dirty="0"/>
              <a:t>Cluster 2: </a:t>
            </a:r>
            <a:r>
              <a:rPr lang="en-IN" dirty="0"/>
              <a:t>This cluster indicates Developing countries as it is between developed and under developed countries with medium child mortality , income and </a:t>
            </a:r>
            <a:r>
              <a:rPr lang="en-IN" dirty="0" err="1"/>
              <a:t>gdpp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018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116C-9C40-4A93-8CAE-6DDE280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Principal Component Analysis and Hierarchical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DAC09-952E-450A-88D1-71D329476D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7" y="2492188"/>
            <a:ext cx="9767047" cy="40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5678B-4C36-4EB4-9174-0E95662A775B}"/>
              </a:ext>
            </a:extLst>
          </p:cNvPr>
          <p:cNvSpPr txBox="1"/>
          <p:nvPr/>
        </p:nvSpPr>
        <p:spPr>
          <a:xfrm>
            <a:off x="838199" y="1855081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Visualisation of Dendrogram of Hierarchical clustering using complete linkage</a:t>
            </a:r>
          </a:p>
        </p:txBody>
      </p:sp>
    </p:spTree>
    <p:extLst>
      <p:ext uri="{BB962C8B-B14F-4D97-AF65-F5344CB8AC3E}">
        <p14:creationId xmlns:p14="http://schemas.microsoft.com/office/powerpoint/2010/main" val="4618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2F06-106D-453C-B209-57784C6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9" y="216633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Principal Component Analysis and Hierarchical Clustering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43177B-4CF7-4B9A-AF39-9E2C099239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9435"/>
            <a:ext cx="7776882" cy="40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2754E-B3AE-46BA-AAB9-F1B3D8316844}"/>
              </a:ext>
            </a:extLst>
          </p:cNvPr>
          <p:cNvSpPr txBox="1"/>
          <p:nvPr/>
        </p:nvSpPr>
        <p:spPr>
          <a:xfrm>
            <a:off x="1210236" y="1855694"/>
            <a:ext cx="554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Visualisation of clusters on the PC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2719E-F624-4CF5-A4B5-BF2603B4C3B1}"/>
              </a:ext>
            </a:extLst>
          </p:cNvPr>
          <p:cNvSpPr txBox="1"/>
          <p:nvPr/>
        </p:nvSpPr>
        <p:spPr>
          <a:xfrm>
            <a:off x="8910918" y="2859741"/>
            <a:ext cx="3209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we see the overlapping of the clusters in hierarchical clustering the segmentation still explains the segregation of countries based on the features </a:t>
            </a:r>
            <a:r>
              <a:rPr lang="en-IN" dirty="0" err="1"/>
              <a:t>gdpp</a:t>
            </a:r>
            <a:r>
              <a:rPr lang="en-IN" dirty="0"/>
              <a:t>, income and child mortality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4F44-FF98-4D50-8CBF-C2E28E9CA133}"/>
              </a:ext>
            </a:extLst>
          </p:cNvPr>
          <p:cNvSpPr/>
          <p:nvPr/>
        </p:nvSpPr>
        <p:spPr>
          <a:xfrm>
            <a:off x="734646" y="2297723"/>
            <a:ext cx="2743199" cy="2149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116C-9C40-4A93-8CAE-6DDE280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Principal Component Analysis and Hierarchical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D6E34-7E43-4C4A-9F4A-A3A8F149086A}"/>
              </a:ext>
            </a:extLst>
          </p:cNvPr>
          <p:cNvSpPr txBox="1"/>
          <p:nvPr/>
        </p:nvSpPr>
        <p:spPr>
          <a:xfrm flipH="1">
            <a:off x="486333" y="5569545"/>
            <a:ext cx="1108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0 and 2: Indicates Under developed country with high child mort and less income and </a:t>
            </a:r>
            <a:r>
              <a:rPr lang="en-IN" dirty="0" err="1"/>
              <a:t>gdpp</a:t>
            </a:r>
            <a:endParaRPr lang="en-IN" dirty="0"/>
          </a:p>
          <a:p>
            <a:r>
              <a:rPr lang="en-IN" dirty="0"/>
              <a:t>Cluster 1 and 4 : Indicates developing countries based on medium child mortality , income and </a:t>
            </a:r>
            <a:r>
              <a:rPr lang="en-IN" dirty="0" err="1"/>
              <a:t>gdpp</a:t>
            </a:r>
            <a:endParaRPr lang="en-IN" dirty="0"/>
          </a:p>
          <a:p>
            <a:r>
              <a:rPr lang="en-IN" dirty="0"/>
              <a:t>Cluster 2: Indicates developed countries with less child mortality and high income and </a:t>
            </a:r>
            <a:r>
              <a:rPr lang="en-IN" dirty="0" err="1"/>
              <a:t>gdp</a:t>
            </a:r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61CF84F-1760-4477-BF2E-551D1EC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6" y="2369145"/>
            <a:ext cx="110871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D559F-370A-44A0-AFB1-9A3F9265362A}"/>
              </a:ext>
            </a:extLst>
          </p:cNvPr>
          <p:cNvSpPr txBox="1"/>
          <p:nvPr/>
        </p:nvSpPr>
        <p:spPr>
          <a:xfrm>
            <a:off x="838200" y="1783976"/>
            <a:ext cx="102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Visualisation of clusters on the original dataset for features child-mort, income and </a:t>
            </a:r>
            <a:r>
              <a:rPr lang="en-IN" dirty="0" err="1"/>
              <a:t>gdpp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46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588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Clustering &amp; PCA Assignment</vt:lpstr>
      <vt:lpstr>Problem Statement</vt:lpstr>
      <vt:lpstr>Analysis Approach</vt:lpstr>
      <vt:lpstr>Principal Component analysis (PCA)</vt:lpstr>
      <vt:lpstr>Principal Component Analysis and K-Means Clustering</vt:lpstr>
      <vt:lpstr>Principal Component Analysis and K-Means Clustering</vt:lpstr>
      <vt:lpstr>Principal Component Analysis and Hierarchical Clustering</vt:lpstr>
      <vt:lpstr>Principal Component Analysis and Hierarchical Clustering </vt:lpstr>
      <vt:lpstr>Principal Component Analysis and Hierarchical Clustering</vt:lpstr>
      <vt:lpstr>Final list of countries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&amp; PCA Assignment</dc:title>
  <dc:creator>Sushan Gopu</dc:creator>
  <cp:lastModifiedBy>Sushan Gopu</cp:lastModifiedBy>
  <cp:revision>18</cp:revision>
  <dcterms:created xsi:type="dcterms:W3CDTF">2020-02-24T12:02:59Z</dcterms:created>
  <dcterms:modified xsi:type="dcterms:W3CDTF">2020-02-24T16:34:42Z</dcterms:modified>
</cp:coreProperties>
</file>