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39_2C96C4F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56" r:id="rId2"/>
    <p:sldId id="259" r:id="rId3"/>
    <p:sldId id="325" r:id="rId4"/>
    <p:sldId id="327" r:id="rId5"/>
    <p:sldId id="257" r:id="rId6"/>
    <p:sldId id="262" r:id="rId7"/>
    <p:sldId id="263" r:id="rId8"/>
    <p:sldId id="276" r:id="rId9"/>
    <p:sldId id="272" r:id="rId10"/>
    <p:sldId id="273" r:id="rId11"/>
    <p:sldId id="274" r:id="rId12"/>
    <p:sldId id="275" r:id="rId13"/>
    <p:sldId id="277" r:id="rId14"/>
    <p:sldId id="285" r:id="rId15"/>
    <p:sldId id="270" r:id="rId16"/>
    <p:sldId id="282" r:id="rId17"/>
    <p:sldId id="278" r:id="rId18"/>
    <p:sldId id="279" r:id="rId19"/>
    <p:sldId id="260" r:id="rId20"/>
    <p:sldId id="264" r:id="rId21"/>
    <p:sldId id="281" r:id="rId22"/>
    <p:sldId id="265" r:id="rId23"/>
    <p:sldId id="287" r:id="rId24"/>
    <p:sldId id="310" r:id="rId25"/>
    <p:sldId id="286" r:id="rId26"/>
    <p:sldId id="313" r:id="rId27"/>
    <p:sldId id="328" r:id="rId28"/>
    <p:sldId id="326" r:id="rId29"/>
    <p:sldId id="330" r:id="rId3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902CCFC-B7E3-2774-054E-040B9A5CA075}" name="Ana Estela silva" initials="As" userId="b804d0a782f9e6a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39_2C96C4F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302D7DF-7908-442F-96B1-A18F7B01C70C}" authorId="{A902CCFC-B7E3-2774-054E-040B9A5CA075}" created="2023-09-13T00:32:59.327">
    <pc:sldMkLst xmlns:pc="http://schemas.microsoft.com/office/powerpoint/2013/main/command">
      <pc:docMk/>
      <pc:sldMk cId="748078335" sldId="313"/>
    </pc:sldMkLst>
    <p188:txBody>
      <a:bodyPr/>
      <a:lstStyle/>
      <a:p>
        <a:r>
          <a:rPr lang="pt-BR"/>
          <a:t>Mesmo comentário do slide anterior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9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ED8D87-55FC-42DB-8CEF-A5CDE5A5C3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23F0469-44C7-4676-A73E-37FCB9B74866}">
      <dgm:prSet custT="1"/>
      <dgm:spPr/>
      <dgm:t>
        <a:bodyPr/>
        <a:lstStyle/>
        <a:p>
          <a:pPr>
            <a:defRPr cap="all"/>
          </a:pPr>
          <a:r>
            <a:rPr lang="pt-BR" sz="1400" dirty="0"/>
            <a:t>Representa como o sistema age internamente para que um ator atinja seu objetivo na realização de um caso de uso.</a:t>
          </a:r>
          <a:endParaRPr lang="en-US" sz="1400" dirty="0"/>
        </a:p>
      </dgm:t>
    </dgm:pt>
    <dgm:pt modelId="{87C876D5-83D1-4AA2-90CF-42C1C6AC0D4B}" type="parTrans" cxnId="{080F0083-4F1B-41D6-A977-624E3D7A8C2A}">
      <dgm:prSet/>
      <dgm:spPr/>
      <dgm:t>
        <a:bodyPr/>
        <a:lstStyle/>
        <a:p>
          <a:endParaRPr lang="en-US"/>
        </a:p>
      </dgm:t>
    </dgm:pt>
    <dgm:pt modelId="{30D746BF-25F1-45B6-84DB-5D3B1B86F9DC}" type="sibTrans" cxnId="{080F0083-4F1B-41D6-A977-624E3D7A8C2A}">
      <dgm:prSet/>
      <dgm:spPr/>
      <dgm:t>
        <a:bodyPr/>
        <a:lstStyle/>
        <a:p>
          <a:endParaRPr lang="en-US"/>
        </a:p>
      </dgm:t>
    </dgm:pt>
    <dgm:pt modelId="{4151F8AF-7F78-4384-989A-2C96B14DD008}">
      <dgm:prSet/>
      <dgm:spPr/>
      <dgm:t>
        <a:bodyPr/>
        <a:lstStyle/>
        <a:p>
          <a:pPr>
            <a:defRPr cap="all"/>
          </a:pPr>
          <a:r>
            <a:rPr lang="pt-BR" dirty="0"/>
            <a:t>Documenta os aspectos dinâmicos do sistema;</a:t>
          </a:r>
          <a:endParaRPr lang="en-US" dirty="0"/>
        </a:p>
      </dgm:t>
    </dgm:pt>
    <dgm:pt modelId="{5E405C55-B561-4751-9D2E-E9F335BE8252}" type="parTrans" cxnId="{F78D3553-7F58-4472-80C0-CB8750F39B42}">
      <dgm:prSet/>
      <dgm:spPr/>
      <dgm:t>
        <a:bodyPr/>
        <a:lstStyle/>
        <a:p>
          <a:endParaRPr lang="en-US"/>
        </a:p>
      </dgm:t>
    </dgm:pt>
    <dgm:pt modelId="{8EF1A268-D780-46D9-AEA3-82967B02F8DE}" type="sibTrans" cxnId="{F78D3553-7F58-4472-80C0-CB8750F39B42}">
      <dgm:prSet/>
      <dgm:spPr/>
      <dgm:t>
        <a:bodyPr/>
        <a:lstStyle/>
        <a:p>
          <a:endParaRPr lang="en-US"/>
        </a:p>
      </dgm:t>
    </dgm:pt>
    <dgm:pt modelId="{5DB503E2-9A17-4072-9300-F945626F98C4}">
      <dgm:prSet/>
      <dgm:spPr/>
      <dgm:t>
        <a:bodyPr/>
        <a:lstStyle/>
        <a:p>
          <a:pPr>
            <a:defRPr cap="all"/>
          </a:pPr>
          <a:r>
            <a:rPr lang="pt-BR"/>
            <a:t>Representam mensagens trocadas entre objetos para a execução de cenários dos casos de uso do sistema. </a:t>
          </a:r>
          <a:endParaRPr lang="en-US"/>
        </a:p>
      </dgm:t>
    </dgm:pt>
    <dgm:pt modelId="{382B4B63-E243-48EF-99F2-B8CDAAE56675}" type="parTrans" cxnId="{2F540EF3-B5CB-4134-AB5B-24D30D84A890}">
      <dgm:prSet/>
      <dgm:spPr/>
      <dgm:t>
        <a:bodyPr/>
        <a:lstStyle/>
        <a:p>
          <a:endParaRPr lang="en-US"/>
        </a:p>
      </dgm:t>
    </dgm:pt>
    <dgm:pt modelId="{6452706D-8E52-4387-A5AA-EAB4202204FF}" type="sibTrans" cxnId="{2F540EF3-B5CB-4134-AB5B-24D30D84A890}">
      <dgm:prSet/>
      <dgm:spPr/>
      <dgm:t>
        <a:bodyPr/>
        <a:lstStyle/>
        <a:p>
          <a:endParaRPr lang="en-US"/>
        </a:p>
      </dgm:t>
    </dgm:pt>
    <dgm:pt modelId="{B1712777-DF52-4B89-8436-3E6925F52371}">
      <dgm:prSet/>
      <dgm:spPr/>
      <dgm:t>
        <a:bodyPr/>
        <a:lstStyle/>
        <a:p>
          <a:pPr>
            <a:defRPr cap="all"/>
          </a:pPr>
          <a:r>
            <a:rPr lang="pt-BR"/>
            <a:t>Ressalta a ordem cronológica das mensagens.</a:t>
          </a:r>
          <a:endParaRPr lang="en-US"/>
        </a:p>
      </dgm:t>
    </dgm:pt>
    <dgm:pt modelId="{6AE2D088-0FA1-4E25-BD7C-6737B3655C37}" type="parTrans" cxnId="{94FFF60D-BAD7-48B6-855A-9DEBCB9A3775}">
      <dgm:prSet/>
      <dgm:spPr/>
      <dgm:t>
        <a:bodyPr/>
        <a:lstStyle/>
        <a:p>
          <a:endParaRPr lang="en-US"/>
        </a:p>
      </dgm:t>
    </dgm:pt>
    <dgm:pt modelId="{94BF526B-A718-46FA-A8D6-E151D5806D50}" type="sibTrans" cxnId="{94FFF60D-BAD7-48B6-855A-9DEBCB9A3775}">
      <dgm:prSet/>
      <dgm:spPr/>
      <dgm:t>
        <a:bodyPr/>
        <a:lstStyle/>
        <a:p>
          <a:endParaRPr lang="en-US"/>
        </a:p>
      </dgm:t>
    </dgm:pt>
    <dgm:pt modelId="{DBF1EA80-1152-4247-B469-D1088175D48B}" type="pres">
      <dgm:prSet presAssocID="{3FED8D87-55FC-42DB-8CEF-A5CDE5A5C33C}" presName="root" presStyleCnt="0">
        <dgm:presLayoutVars>
          <dgm:dir/>
          <dgm:resizeHandles val="exact"/>
        </dgm:presLayoutVars>
      </dgm:prSet>
      <dgm:spPr/>
    </dgm:pt>
    <dgm:pt modelId="{E97720C3-22B5-490D-9CB2-9F840158FDA5}" type="pres">
      <dgm:prSet presAssocID="{723F0469-44C7-4676-A73E-37FCB9B74866}" presName="compNode" presStyleCnt="0"/>
      <dgm:spPr/>
    </dgm:pt>
    <dgm:pt modelId="{CAB6ACF2-126F-4DCB-BE5B-8F9670441F84}" type="pres">
      <dgm:prSet presAssocID="{723F0469-44C7-4676-A73E-37FCB9B74866}" presName="iconBgRect" presStyleLbl="bgShp" presStyleIdx="0" presStyleCnt="4"/>
      <dgm:spPr/>
    </dgm:pt>
    <dgm:pt modelId="{FE7DDE88-79CF-45CB-BE81-47ABFFD32186}" type="pres">
      <dgm:prSet presAssocID="{723F0469-44C7-4676-A73E-37FCB9B748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74FBAE3-C093-46A2-97E5-7EB286C1120E}" type="pres">
      <dgm:prSet presAssocID="{723F0469-44C7-4676-A73E-37FCB9B74866}" presName="spaceRect" presStyleCnt="0"/>
      <dgm:spPr/>
    </dgm:pt>
    <dgm:pt modelId="{0F559228-8ED8-454B-A04D-33D2B4BBFCCF}" type="pres">
      <dgm:prSet presAssocID="{723F0469-44C7-4676-A73E-37FCB9B74866}" presName="textRect" presStyleLbl="revTx" presStyleIdx="0" presStyleCnt="4">
        <dgm:presLayoutVars>
          <dgm:chMax val="1"/>
          <dgm:chPref val="1"/>
        </dgm:presLayoutVars>
      </dgm:prSet>
      <dgm:spPr/>
    </dgm:pt>
    <dgm:pt modelId="{444F559C-F5F6-4096-8501-97FF03956E79}" type="pres">
      <dgm:prSet presAssocID="{30D746BF-25F1-45B6-84DB-5D3B1B86F9DC}" presName="sibTrans" presStyleCnt="0"/>
      <dgm:spPr/>
    </dgm:pt>
    <dgm:pt modelId="{4839438B-4D69-45EC-8A12-D34AF55CC45A}" type="pres">
      <dgm:prSet presAssocID="{4151F8AF-7F78-4384-989A-2C96B14DD008}" presName="compNode" presStyleCnt="0"/>
      <dgm:spPr/>
    </dgm:pt>
    <dgm:pt modelId="{2109DD77-C8DD-453D-B772-D01F4C5D2131}" type="pres">
      <dgm:prSet presAssocID="{4151F8AF-7F78-4384-989A-2C96B14DD008}" presName="iconBgRect" presStyleLbl="bgShp" presStyleIdx="1" presStyleCnt="4"/>
      <dgm:spPr/>
    </dgm:pt>
    <dgm:pt modelId="{C71D3F9E-E10C-4DA0-BE2D-D46E02D01D32}" type="pres">
      <dgm:prSet presAssocID="{4151F8AF-7F78-4384-989A-2C96B14DD00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01E6B23E-019B-4B11-AF5A-F8FA0F8AA05B}" type="pres">
      <dgm:prSet presAssocID="{4151F8AF-7F78-4384-989A-2C96B14DD008}" presName="spaceRect" presStyleCnt="0"/>
      <dgm:spPr/>
    </dgm:pt>
    <dgm:pt modelId="{40AFED9A-1059-4F67-8113-99E9413281FD}" type="pres">
      <dgm:prSet presAssocID="{4151F8AF-7F78-4384-989A-2C96B14DD008}" presName="textRect" presStyleLbl="revTx" presStyleIdx="1" presStyleCnt="4">
        <dgm:presLayoutVars>
          <dgm:chMax val="1"/>
          <dgm:chPref val="1"/>
        </dgm:presLayoutVars>
      </dgm:prSet>
      <dgm:spPr/>
    </dgm:pt>
    <dgm:pt modelId="{9EA52B17-141D-41FD-877A-0F606AD0BAB6}" type="pres">
      <dgm:prSet presAssocID="{8EF1A268-D780-46D9-AEA3-82967B02F8DE}" presName="sibTrans" presStyleCnt="0"/>
      <dgm:spPr/>
    </dgm:pt>
    <dgm:pt modelId="{3D80CE68-73C7-46A2-826D-9652665F75EF}" type="pres">
      <dgm:prSet presAssocID="{5DB503E2-9A17-4072-9300-F945626F98C4}" presName="compNode" presStyleCnt="0"/>
      <dgm:spPr/>
    </dgm:pt>
    <dgm:pt modelId="{B3CBC86E-3844-44C0-9B3E-3D93E36EEF0D}" type="pres">
      <dgm:prSet presAssocID="{5DB503E2-9A17-4072-9300-F945626F98C4}" presName="iconBgRect" presStyleLbl="bgShp" presStyleIdx="2" presStyleCnt="4"/>
      <dgm:spPr/>
    </dgm:pt>
    <dgm:pt modelId="{59E7CA83-66CB-4563-8F76-0323D559EA33}" type="pres">
      <dgm:prSet presAssocID="{5DB503E2-9A17-4072-9300-F945626F98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D7D6E5F-0D2E-4222-A82D-528D33012F35}" type="pres">
      <dgm:prSet presAssocID="{5DB503E2-9A17-4072-9300-F945626F98C4}" presName="spaceRect" presStyleCnt="0"/>
      <dgm:spPr/>
    </dgm:pt>
    <dgm:pt modelId="{88A2018E-6831-4D99-B52A-76C7FDDCC472}" type="pres">
      <dgm:prSet presAssocID="{5DB503E2-9A17-4072-9300-F945626F98C4}" presName="textRect" presStyleLbl="revTx" presStyleIdx="2" presStyleCnt="4">
        <dgm:presLayoutVars>
          <dgm:chMax val="1"/>
          <dgm:chPref val="1"/>
        </dgm:presLayoutVars>
      </dgm:prSet>
      <dgm:spPr/>
    </dgm:pt>
    <dgm:pt modelId="{9D256F47-5D06-4BE9-9182-20A731ECD363}" type="pres">
      <dgm:prSet presAssocID="{6452706D-8E52-4387-A5AA-EAB4202204FF}" presName="sibTrans" presStyleCnt="0"/>
      <dgm:spPr/>
    </dgm:pt>
    <dgm:pt modelId="{DCA54A58-4BD8-404F-95DA-5A79E76C443B}" type="pres">
      <dgm:prSet presAssocID="{B1712777-DF52-4B89-8436-3E6925F52371}" presName="compNode" presStyleCnt="0"/>
      <dgm:spPr/>
    </dgm:pt>
    <dgm:pt modelId="{2639FA41-2031-4B24-8226-480BFE98C2DA}" type="pres">
      <dgm:prSet presAssocID="{B1712777-DF52-4B89-8436-3E6925F52371}" presName="iconBgRect" presStyleLbl="bgShp" presStyleIdx="3" presStyleCnt="4"/>
      <dgm:spPr/>
    </dgm:pt>
    <dgm:pt modelId="{FE80C108-2BD8-4BFC-9026-6F15A3AD228E}" type="pres">
      <dgm:prSet presAssocID="{B1712777-DF52-4B89-8436-3E6925F5237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 outline"/>
        </a:ext>
      </dgm:extLst>
    </dgm:pt>
    <dgm:pt modelId="{544C426F-4BCB-4922-BD30-D6AF0C68708F}" type="pres">
      <dgm:prSet presAssocID="{B1712777-DF52-4B89-8436-3E6925F52371}" presName="spaceRect" presStyleCnt="0"/>
      <dgm:spPr/>
    </dgm:pt>
    <dgm:pt modelId="{3C09B513-AC04-4BE7-B137-2A0D4F788671}" type="pres">
      <dgm:prSet presAssocID="{B1712777-DF52-4B89-8436-3E6925F5237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4FFF60D-BAD7-48B6-855A-9DEBCB9A3775}" srcId="{3FED8D87-55FC-42DB-8CEF-A5CDE5A5C33C}" destId="{B1712777-DF52-4B89-8436-3E6925F52371}" srcOrd="3" destOrd="0" parTransId="{6AE2D088-0FA1-4E25-BD7C-6737B3655C37}" sibTransId="{94BF526B-A718-46FA-A8D6-E151D5806D50}"/>
    <dgm:cxn modelId="{6A90F10E-3DEC-47E6-B873-9E5B06510AAE}" type="presOf" srcId="{B1712777-DF52-4B89-8436-3E6925F52371}" destId="{3C09B513-AC04-4BE7-B137-2A0D4F788671}" srcOrd="0" destOrd="0" presId="urn:microsoft.com/office/officeart/2018/5/layout/IconCircleLabelList"/>
    <dgm:cxn modelId="{DD576829-0807-48E0-A814-6F7759CF7A72}" type="presOf" srcId="{723F0469-44C7-4676-A73E-37FCB9B74866}" destId="{0F559228-8ED8-454B-A04D-33D2B4BBFCCF}" srcOrd="0" destOrd="0" presId="urn:microsoft.com/office/officeart/2018/5/layout/IconCircleLabelList"/>
    <dgm:cxn modelId="{C7375F2E-2CDC-4FD8-9551-586512C5F5CA}" type="presOf" srcId="{5DB503E2-9A17-4072-9300-F945626F98C4}" destId="{88A2018E-6831-4D99-B52A-76C7FDDCC472}" srcOrd="0" destOrd="0" presId="urn:microsoft.com/office/officeart/2018/5/layout/IconCircleLabelList"/>
    <dgm:cxn modelId="{597C3F52-88BA-4C92-A93C-4D299FE8FD9C}" type="presOf" srcId="{3FED8D87-55FC-42DB-8CEF-A5CDE5A5C33C}" destId="{DBF1EA80-1152-4247-B469-D1088175D48B}" srcOrd="0" destOrd="0" presId="urn:microsoft.com/office/officeart/2018/5/layout/IconCircleLabelList"/>
    <dgm:cxn modelId="{F78D3553-7F58-4472-80C0-CB8750F39B42}" srcId="{3FED8D87-55FC-42DB-8CEF-A5CDE5A5C33C}" destId="{4151F8AF-7F78-4384-989A-2C96B14DD008}" srcOrd="1" destOrd="0" parTransId="{5E405C55-B561-4751-9D2E-E9F335BE8252}" sibTransId="{8EF1A268-D780-46D9-AEA3-82967B02F8DE}"/>
    <dgm:cxn modelId="{080F0083-4F1B-41D6-A977-624E3D7A8C2A}" srcId="{3FED8D87-55FC-42DB-8CEF-A5CDE5A5C33C}" destId="{723F0469-44C7-4676-A73E-37FCB9B74866}" srcOrd="0" destOrd="0" parTransId="{87C876D5-83D1-4AA2-90CF-42C1C6AC0D4B}" sibTransId="{30D746BF-25F1-45B6-84DB-5D3B1B86F9DC}"/>
    <dgm:cxn modelId="{FA4D22C9-E472-4F2A-BB22-A04918F1ED71}" type="presOf" srcId="{4151F8AF-7F78-4384-989A-2C96B14DD008}" destId="{40AFED9A-1059-4F67-8113-99E9413281FD}" srcOrd="0" destOrd="0" presId="urn:microsoft.com/office/officeart/2018/5/layout/IconCircleLabelList"/>
    <dgm:cxn modelId="{2F540EF3-B5CB-4134-AB5B-24D30D84A890}" srcId="{3FED8D87-55FC-42DB-8CEF-A5CDE5A5C33C}" destId="{5DB503E2-9A17-4072-9300-F945626F98C4}" srcOrd="2" destOrd="0" parTransId="{382B4B63-E243-48EF-99F2-B8CDAAE56675}" sibTransId="{6452706D-8E52-4387-A5AA-EAB4202204FF}"/>
    <dgm:cxn modelId="{E4396C81-7AD8-4B1D-92B8-33FD20435B2E}" type="presParOf" srcId="{DBF1EA80-1152-4247-B469-D1088175D48B}" destId="{E97720C3-22B5-490D-9CB2-9F840158FDA5}" srcOrd="0" destOrd="0" presId="urn:microsoft.com/office/officeart/2018/5/layout/IconCircleLabelList"/>
    <dgm:cxn modelId="{3C7F6F3B-EE22-459F-9C44-35694AE57227}" type="presParOf" srcId="{E97720C3-22B5-490D-9CB2-9F840158FDA5}" destId="{CAB6ACF2-126F-4DCB-BE5B-8F9670441F84}" srcOrd="0" destOrd="0" presId="urn:microsoft.com/office/officeart/2018/5/layout/IconCircleLabelList"/>
    <dgm:cxn modelId="{705935CC-4A2D-4D31-9941-45471AFC7115}" type="presParOf" srcId="{E97720C3-22B5-490D-9CB2-9F840158FDA5}" destId="{FE7DDE88-79CF-45CB-BE81-47ABFFD32186}" srcOrd="1" destOrd="0" presId="urn:microsoft.com/office/officeart/2018/5/layout/IconCircleLabelList"/>
    <dgm:cxn modelId="{6D5636D2-ACD7-47DE-B0D5-F464AB240F48}" type="presParOf" srcId="{E97720C3-22B5-490D-9CB2-9F840158FDA5}" destId="{D74FBAE3-C093-46A2-97E5-7EB286C1120E}" srcOrd="2" destOrd="0" presId="urn:microsoft.com/office/officeart/2018/5/layout/IconCircleLabelList"/>
    <dgm:cxn modelId="{6392950F-3CBB-49BF-9015-AA7C82B605F3}" type="presParOf" srcId="{E97720C3-22B5-490D-9CB2-9F840158FDA5}" destId="{0F559228-8ED8-454B-A04D-33D2B4BBFCCF}" srcOrd="3" destOrd="0" presId="urn:microsoft.com/office/officeart/2018/5/layout/IconCircleLabelList"/>
    <dgm:cxn modelId="{850191C0-6F30-4606-981F-F9CE61FF14EA}" type="presParOf" srcId="{DBF1EA80-1152-4247-B469-D1088175D48B}" destId="{444F559C-F5F6-4096-8501-97FF03956E79}" srcOrd="1" destOrd="0" presId="urn:microsoft.com/office/officeart/2018/5/layout/IconCircleLabelList"/>
    <dgm:cxn modelId="{C3C07AC8-DB4B-47DB-872F-AE737713CC92}" type="presParOf" srcId="{DBF1EA80-1152-4247-B469-D1088175D48B}" destId="{4839438B-4D69-45EC-8A12-D34AF55CC45A}" srcOrd="2" destOrd="0" presId="urn:microsoft.com/office/officeart/2018/5/layout/IconCircleLabelList"/>
    <dgm:cxn modelId="{EDFCF495-2C77-4C1B-8942-9D128DF0A91E}" type="presParOf" srcId="{4839438B-4D69-45EC-8A12-D34AF55CC45A}" destId="{2109DD77-C8DD-453D-B772-D01F4C5D2131}" srcOrd="0" destOrd="0" presId="urn:microsoft.com/office/officeart/2018/5/layout/IconCircleLabelList"/>
    <dgm:cxn modelId="{8D73E5F0-9928-4E63-A34F-E8C084F0536C}" type="presParOf" srcId="{4839438B-4D69-45EC-8A12-D34AF55CC45A}" destId="{C71D3F9E-E10C-4DA0-BE2D-D46E02D01D32}" srcOrd="1" destOrd="0" presId="urn:microsoft.com/office/officeart/2018/5/layout/IconCircleLabelList"/>
    <dgm:cxn modelId="{F3FEA788-68A2-4A50-8830-49B02CDB17F6}" type="presParOf" srcId="{4839438B-4D69-45EC-8A12-D34AF55CC45A}" destId="{01E6B23E-019B-4B11-AF5A-F8FA0F8AA05B}" srcOrd="2" destOrd="0" presId="urn:microsoft.com/office/officeart/2018/5/layout/IconCircleLabelList"/>
    <dgm:cxn modelId="{1B5A5715-9B3D-482F-9BDC-04850089A2B9}" type="presParOf" srcId="{4839438B-4D69-45EC-8A12-D34AF55CC45A}" destId="{40AFED9A-1059-4F67-8113-99E9413281FD}" srcOrd="3" destOrd="0" presId="urn:microsoft.com/office/officeart/2018/5/layout/IconCircleLabelList"/>
    <dgm:cxn modelId="{077B726A-25D1-4D28-9E49-0DCD6A11F4C0}" type="presParOf" srcId="{DBF1EA80-1152-4247-B469-D1088175D48B}" destId="{9EA52B17-141D-41FD-877A-0F606AD0BAB6}" srcOrd="3" destOrd="0" presId="urn:microsoft.com/office/officeart/2018/5/layout/IconCircleLabelList"/>
    <dgm:cxn modelId="{61D66BB3-CF2F-46B0-B2EA-8E3C7F670DF9}" type="presParOf" srcId="{DBF1EA80-1152-4247-B469-D1088175D48B}" destId="{3D80CE68-73C7-46A2-826D-9652665F75EF}" srcOrd="4" destOrd="0" presId="urn:microsoft.com/office/officeart/2018/5/layout/IconCircleLabelList"/>
    <dgm:cxn modelId="{BB77F5C9-74A4-4EBC-AF3B-7E6C1876F1BB}" type="presParOf" srcId="{3D80CE68-73C7-46A2-826D-9652665F75EF}" destId="{B3CBC86E-3844-44C0-9B3E-3D93E36EEF0D}" srcOrd="0" destOrd="0" presId="urn:microsoft.com/office/officeart/2018/5/layout/IconCircleLabelList"/>
    <dgm:cxn modelId="{E287D72A-E9D3-489F-836E-5A4AE4E08330}" type="presParOf" srcId="{3D80CE68-73C7-46A2-826D-9652665F75EF}" destId="{59E7CA83-66CB-4563-8F76-0323D559EA33}" srcOrd="1" destOrd="0" presId="urn:microsoft.com/office/officeart/2018/5/layout/IconCircleLabelList"/>
    <dgm:cxn modelId="{62AA84F7-3A72-47BC-84B6-9BD4550324A6}" type="presParOf" srcId="{3D80CE68-73C7-46A2-826D-9652665F75EF}" destId="{BD7D6E5F-0D2E-4222-A82D-528D33012F35}" srcOrd="2" destOrd="0" presId="urn:microsoft.com/office/officeart/2018/5/layout/IconCircleLabelList"/>
    <dgm:cxn modelId="{82ECA452-CFC1-4B6F-AB1A-C43ACEF2BA41}" type="presParOf" srcId="{3D80CE68-73C7-46A2-826D-9652665F75EF}" destId="{88A2018E-6831-4D99-B52A-76C7FDDCC472}" srcOrd="3" destOrd="0" presId="urn:microsoft.com/office/officeart/2018/5/layout/IconCircleLabelList"/>
    <dgm:cxn modelId="{A6DBF2AE-576C-4942-B3FB-1DD1C7F7A479}" type="presParOf" srcId="{DBF1EA80-1152-4247-B469-D1088175D48B}" destId="{9D256F47-5D06-4BE9-9182-20A731ECD363}" srcOrd="5" destOrd="0" presId="urn:microsoft.com/office/officeart/2018/5/layout/IconCircleLabelList"/>
    <dgm:cxn modelId="{621EE36C-F944-4586-A79C-67414A502850}" type="presParOf" srcId="{DBF1EA80-1152-4247-B469-D1088175D48B}" destId="{DCA54A58-4BD8-404F-95DA-5A79E76C443B}" srcOrd="6" destOrd="0" presId="urn:microsoft.com/office/officeart/2018/5/layout/IconCircleLabelList"/>
    <dgm:cxn modelId="{E2B42020-C793-47F6-8E78-A16B7748F636}" type="presParOf" srcId="{DCA54A58-4BD8-404F-95DA-5A79E76C443B}" destId="{2639FA41-2031-4B24-8226-480BFE98C2DA}" srcOrd="0" destOrd="0" presId="urn:microsoft.com/office/officeart/2018/5/layout/IconCircleLabelList"/>
    <dgm:cxn modelId="{766019AD-2A35-43A5-BB70-49EADE152A09}" type="presParOf" srcId="{DCA54A58-4BD8-404F-95DA-5A79E76C443B}" destId="{FE80C108-2BD8-4BFC-9026-6F15A3AD228E}" srcOrd="1" destOrd="0" presId="urn:microsoft.com/office/officeart/2018/5/layout/IconCircleLabelList"/>
    <dgm:cxn modelId="{42CCBE6A-480F-4970-A621-83AC3FDFF997}" type="presParOf" srcId="{DCA54A58-4BD8-404F-95DA-5A79E76C443B}" destId="{544C426F-4BCB-4922-BD30-D6AF0C68708F}" srcOrd="2" destOrd="0" presId="urn:microsoft.com/office/officeart/2018/5/layout/IconCircleLabelList"/>
    <dgm:cxn modelId="{A8D3B853-DA59-4AF3-9E08-41D32094B46C}" type="presParOf" srcId="{DCA54A58-4BD8-404F-95DA-5A79E76C443B}" destId="{3C09B513-AC04-4BE7-B137-2A0D4F7886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E957D4-01E1-45EA-AD0E-75963680BE60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C407A4-60EB-4658-8879-FE23E84B19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/>
            <a:t>Interações</a:t>
          </a:r>
          <a:endParaRPr lang="en-US"/>
        </a:p>
      </dgm:t>
    </dgm:pt>
    <dgm:pt modelId="{BCB7BE99-31AB-4E75-BD04-14F39B2DABBB}" type="parTrans" cxnId="{ABCCA0C1-F92D-4A7F-B87F-36AD54EAC967}">
      <dgm:prSet/>
      <dgm:spPr/>
      <dgm:t>
        <a:bodyPr/>
        <a:lstStyle/>
        <a:p>
          <a:endParaRPr lang="en-US"/>
        </a:p>
      </dgm:t>
    </dgm:pt>
    <dgm:pt modelId="{9DE22DC7-D439-4384-B811-7B7E386DA4E0}" type="sibTrans" cxnId="{ABCCA0C1-F92D-4A7F-B87F-36AD54EAC967}">
      <dgm:prSet/>
      <dgm:spPr/>
      <dgm:t>
        <a:bodyPr/>
        <a:lstStyle/>
        <a:p>
          <a:endParaRPr lang="en-US"/>
        </a:p>
      </dgm:t>
    </dgm:pt>
    <dgm:pt modelId="{517B229C-B259-407D-969E-6A91320335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/>
            <a:t>interações entre objetos acontecem por meio da troca de mensagens.</a:t>
          </a:r>
          <a:endParaRPr lang="en-US"/>
        </a:p>
      </dgm:t>
    </dgm:pt>
    <dgm:pt modelId="{EF083DC6-E23A-4CEA-B6BF-5A2E140148D7}" type="parTrans" cxnId="{06E8A285-36CC-4ED1-A0DF-176D16849A2D}">
      <dgm:prSet/>
      <dgm:spPr/>
      <dgm:t>
        <a:bodyPr/>
        <a:lstStyle/>
        <a:p>
          <a:endParaRPr lang="en-US"/>
        </a:p>
      </dgm:t>
    </dgm:pt>
    <dgm:pt modelId="{CD6993B3-8D2A-4506-9A96-D02D23E7A1CC}" type="sibTrans" cxnId="{06E8A285-36CC-4ED1-A0DF-176D16849A2D}">
      <dgm:prSet/>
      <dgm:spPr/>
      <dgm:t>
        <a:bodyPr/>
        <a:lstStyle/>
        <a:p>
          <a:endParaRPr lang="en-US"/>
        </a:p>
      </dgm:t>
    </dgm:pt>
    <dgm:pt modelId="{22AAACC6-3AEA-4943-A806-688CFFD230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b="1"/>
            <a:t>Mensagem</a:t>
          </a:r>
          <a:endParaRPr lang="en-US"/>
        </a:p>
      </dgm:t>
    </dgm:pt>
    <dgm:pt modelId="{0E2BD8CB-8ED2-459D-B800-25ADE9E11FA4}" type="parTrans" cxnId="{B7BDFC75-4C08-43EA-9862-04B5ED0C822A}">
      <dgm:prSet/>
      <dgm:spPr/>
      <dgm:t>
        <a:bodyPr/>
        <a:lstStyle/>
        <a:p>
          <a:endParaRPr lang="en-US"/>
        </a:p>
      </dgm:t>
    </dgm:pt>
    <dgm:pt modelId="{D541FEF4-03B6-4904-8AC2-5EE6F5730ED3}" type="sibTrans" cxnId="{B7BDFC75-4C08-43EA-9862-04B5ED0C822A}">
      <dgm:prSet/>
      <dgm:spPr/>
      <dgm:t>
        <a:bodyPr/>
        <a:lstStyle/>
        <a:p>
          <a:endParaRPr lang="en-US"/>
        </a:p>
      </dgm:t>
    </dgm:pt>
    <dgm:pt modelId="{327F921E-EC6D-4ED5-BF21-D15C29D767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pt-BR" dirty="0"/>
            <a:t>É O princípio básico da interação entre objetos</a:t>
          </a:r>
          <a:endParaRPr lang="en-US" dirty="0"/>
        </a:p>
      </dgm:t>
    </dgm:pt>
    <dgm:pt modelId="{A219B17B-8518-4B06-8098-F5D9103AB117}" type="parTrans" cxnId="{D1CCCD10-F394-4BFE-8B12-4B8C15E29207}">
      <dgm:prSet/>
      <dgm:spPr/>
      <dgm:t>
        <a:bodyPr/>
        <a:lstStyle/>
        <a:p>
          <a:endParaRPr lang="en-US"/>
        </a:p>
      </dgm:t>
    </dgm:pt>
    <dgm:pt modelId="{2A361084-3D91-402A-808A-EC41E58F120B}" type="sibTrans" cxnId="{D1CCCD10-F394-4BFE-8B12-4B8C15E29207}">
      <dgm:prSet/>
      <dgm:spPr/>
      <dgm:t>
        <a:bodyPr/>
        <a:lstStyle/>
        <a:p>
          <a:endParaRPr lang="en-US"/>
        </a:p>
      </dgm:t>
    </dgm:pt>
    <dgm:pt modelId="{2AD4C1BF-F8BE-4BB8-8657-545625C819D9}" type="pres">
      <dgm:prSet presAssocID="{45E957D4-01E1-45EA-AD0E-75963680BE60}" presName="root" presStyleCnt="0">
        <dgm:presLayoutVars>
          <dgm:dir/>
          <dgm:resizeHandles val="exact"/>
        </dgm:presLayoutVars>
      </dgm:prSet>
      <dgm:spPr/>
    </dgm:pt>
    <dgm:pt modelId="{2FE32C14-423D-4510-AD5A-FF3716B9E80A}" type="pres">
      <dgm:prSet presAssocID="{79C407A4-60EB-4658-8879-FE23E84B19F6}" presName="compNode" presStyleCnt="0"/>
      <dgm:spPr/>
    </dgm:pt>
    <dgm:pt modelId="{566BD351-3F25-4307-8197-BF9B72ECE8FF}" type="pres">
      <dgm:prSet presAssocID="{79C407A4-60EB-4658-8879-FE23E84B19F6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EF681CE-CF3A-47F3-BEFA-CEE31CEA876B}" type="pres">
      <dgm:prSet presAssocID="{79C407A4-60EB-4658-8879-FE23E84B19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CDF92B77-5A91-47C1-880A-8328E09F4DC6}" type="pres">
      <dgm:prSet presAssocID="{79C407A4-60EB-4658-8879-FE23E84B19F6}" presName="spaceRect" presStyleCnt="0"/>
      <dgm:spPr/>
    </dgm:pt>
    <dgm:pt modelId="{91C3B30F-5C18-4663-8C1B-DFB1B35E1755}" type="pres">
      <dgm:prSet presAssocID="{79C407A4-60EB-4658-8879-FE23E84B19F6}" presName="textRect" presStyleLbl="revTx" presStyleIdx="0" presStyleCnt="4">
        <dgm:presLayoutVars>
          <dgm:chMax val="1"/>
          <dgm:chPref val="1"/>
        </dgm:presLayoutVars>
      </dgm:prSet>
      <dgm:spPr/>
    </dgm:pt>
    <dgm:pt modelId="{55D42297-DDFE-4AA1-A2E3-D27CF744F723}" type="pres">
      <dgm:prSet presAssocID="{9DE22DC7-D439-4384-B811-7B7E386DA4E0}" presName="sibTrans" presStyleCnt="0"/>
      <dgm:spPr/>
    </dgm:pt>
    <dgm:pt modelId="{64E8CF4F-7D38-4D96-8B8A-881EBF6F4B70}" type="pres">
      <dgm:prSet presAssocID="{517B229C-B259-407D-969E-6A91320335A8}" presName="compNode" presStyleCnt="0"/>
      <dgm:spPr/>
    </dgm:pt>
    <dgm:pt modelId="{F0CD4456-E293-4664-920E-2343830D4673}" type="pres">
      <dgm:prSet presAssocID="{517B229C-B259-407D-969E-6A91320335A8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2A4F644-69DB-451A-912E-6047BDC96D37}" type="pres">
      <dgm:prSet presAssocID="{517B229C-B259-407D-969E-6A91320335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2997CACB-7C2D-4F43-8651-8445AAA872A4}" type="pres">
      <dgm:prSet presAssocID="{517B229C-B259-407D-969E-6A91320335A8}" presName="spaceRect" presStyleCnt="0"/>
      <dgm:spPr/>
    </dgm:pt>
    <dgm:pt modelId="{9BE3683D-813D-447B-8746-0CDCBA62FDD9}" type="pres">
      <dgm:prSet presAssocID="{517B229C-B259-407D-969E-6A91320335A8}" presName="textRect" presStyleLbl="revTx" presStyleIdx="1" presStyleCnt="4">
        <dgm:presLayoutVars>
          <dgm:chMax val="1"/>
          <dgm:chPref val="1"/>
        </dgm:presLayoutVars>
      </dgm:prSet>
      <dgm:spPr/>
    </dgm:pt>
    <dgm:pt modelId="{28173C35-5218-4D64-8F4E-EAFAE16A8E27}" type="pres">
      <dgm:prSet presAssocID="{CD6993B3-8D2A-4506-9A96-D02D23E7A1CC}" presName="sibTrans" presStyleCnt="0"/>
      <dgm:spPr/>
    </dgm:pt>
    <dgm:pt modelId="{90C36A1A-4556-4A77-A2CF-23B1340B607F}" type="pres">
      <dgm:prSet presAssocID="{22AAACC6-3AEA-4943-A806-688CFFD230FD}" presName="compNode" presStyleCnt="0"/>
      <dgm:spPr/>
    </dgm:pt>
    <dgm:pt modelId="{83BC24C5-1160-448C-BA32-B52B7C020B53}" type="pres">
      <dgm:prSet presAssocID="{22AAACC6-3AEA-4943-A806-688CFFD230FD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E69CEFF-D7F7-454B-8E96-3C633E4CCF22}" type="pres">
      <dgm:prSet presAssocID="{22AAACC6-3AEA-4943-A806-688CFFD230F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C76F4CE1-CF03-4803-8435-B6938F7D79DF}" type="pres">
      <dgm:prSet presAssocID="{22AAACC6-3AEA-4943-A806-688CFFD230FD}" presName="spaceRect" presStyleCnt="0"/>
      <dgm:spPr/>
    </dgm:pt>
    <dgm:pt modelId="{DD997B12-956F-47A3-A82A-058CB89D17C1}" type="pres">
      <dgm:prSet presAssocID="{22AAACC6-3AEA-4943-A806-688CFFD230FD}" presName="textRect" presStyleLbl="revTx" presStyleIdx="2" presStyleCnt="4">
        <dgm:presLayoutVars>
          <dgm:chMax val="1"/>
          <dgm:chPref val="1"/>
        </dgm:presLayoutVars>
      </dgm:prSet>
      <dgm:spPr/>
    </dgm:pt>
    <dgm:pt modelId="{BC68F4B7-5DF5-48FA-B8B5-62ABF5BB259D}" type="pres">
      <dgm:prSet presAssocID="{D541FEF4-03B6-4904-8AC2-5EE6F5730ED3}" presName="sibTrans" presStyleCnt="0"/>
      <dgm:spPr/>
    </dgm:pt>
    <dgm:pt modelId="{BD1D5648-4303-4FDE-861A-0BE372FFB48D}" type="pres">
      <dgm:prSet presAssocID="{327F921E-EC6D-4ED5-BF21-D15C29D767E2}" presName="compNode" presStyleCnt="0"/>
      <dgm:spPr/>
    </dgm:pt>
    <dgm:pt modelId="{D076EDB3-F185-41ED-90D1-FF4D8AAB6793}" type="pres">
      <dgm:prSet presAssocID="{327F921E-EC6D-4ED5-BF21-D15C29D767E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2531F20-A2B2-41E4-9B7E-D41D76272802}" type="pres">
      <dgm:prSet presAssocID="{327F921E-EC6D-4ED5-BF21-D15C29D767E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8F36EB75-2069-4932-A233-A619D0E4CA4B}" type="pres">
      <dgm:prSet presAssocID="{327F921E-EC6D-4ED5-BF21-D15C29D767E2}" presName="spaceRect" presStyleCnt="0"/>
      <dgm:spPr/>
    </dgm:pt>
    <dgm:pt modelId="{43257DDE-6E8F-4CA4-B267-2452E1823F95}" type="pres">
      <dgm:prSet presAssocID="{327F921E-EC6D-4ED5-BF21-D15C29D767E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CCCD10-F394-4BFE-8B12-4B8C15E29207}" srcId="{45E957D4-01E1-45EA-AD0E-75963680BE60}" destId="{327F921E-EC6D-4ED5-BF21-D15C29D767E2}" srcOrd="3" destOrd="0" parTransId="{A219B17B-8518-4B06-8098-F5D9103AB117}" sibTransId="{2A361084-3D91-402A-808A-EC41E58F120B}"/>
    <dgm:cxn modelId="{AA831C3E-ABA9-4B9D-811E-AE3B66E6C609}" type="presOf" srcId="{517B229C-B259-407D-969E-6A91320335A8}" destId="{9BE3683D-813D-447B-8746-0CDCBA62FDD9}" srcOrd="0" destOrd="0" presId="urn:microsoft.com/office/officeart/2018/5/layout/IconLeafLabelList"/>
    <dgm:cxn modelId="{01D07B48-3AAA-4BB0-91FE-1B4DE48108F6}" type="presOf" srcId="{22AAACC6-3AEA-4943-A806-688CFFD230FD}" destId="{DD997B12-956F-47A3-A82A-058CB89D17C1}" srcOrd="0" destOrd="0" presId="urn:microsoft.com/office/officeart/2018/5/layout/IconLeafLabelList"/>
    <dgm:cxn modelId="{910B9850-7C05-416D-990C-31FE5268DD43}" type="presOf" srcId="{45E957D4-01E1-45EA-AD0E-75963680BE60}" destId="{2AD4C1BF-F8BE-4BB8-8657-545625C819D9}" srcOrd="0" destOrd="0" presId="urn:microsoft.com/office/officeart/2018/5/layout/IconLeafLabelList"/>
    <dgm:cxn modelId="{B7BDFC75-4C08-43EA-9862-04B5ED0C822A}" srcId="{45E957D4-01E1-45EA-AD0E-75963680BE60}" destId="{22AAACC6-3AEA-4943-A806-688CFFD230FD}" srcOrd="2" destOrd="0" parTransId="{0E2BD8CB-8ED2-459D-B800-25ADE9E11FA4}" sibTransId="{D541FEF4-03B6-4904-8AC2-5EE6F5730ED3}"/>
    <dgm:cxn modelId="{06E8A285-36CC-4ED1-A0DF-176D16849A2D}" srcId="{45E957D4-01E1-45EA-AD0E-75963680BE60}" destId="{517B229C-B259-407D-969E-6A91320335A8}" srcOrd="1" destOrd="0" parTransId="{EF083DC6-E23A-4CEA-B6BF-5A2E140148D7}" sibTransId="{CD6993B3-8D2A-4506-9A96-D02D23E7A1CC}"/>
    <dgm:cxn modelId="{6D1440A2-46CF-4CD6-A31E-9F4201A5F5F9}" type="presOf" srcId="{327F921E-EC6D-4ED5-BF21-D15C29D767E2}" destId="{43257DDE-6E8F-4CA4-B267-2452E1823F95}" srcOrd="0" destOrd="0" presId="urn:microsoft.com/office/officeart/2018/5/layout/IconLeafLabelList"/>
    <dgm:cxn modelId="{ABCCA0C1-F92D-4A7F-B87F-36AD54EAC967}" srcId="{45E957D4-01E1-45EA-AD0E-75963680BE60}" destId="{79C407A4-60EB-4658-8879-FE23E84B19F6}" srcOrd="0" destOrd="0" parTransId="{BCB7BE99-31AB-4E75-BD04-14F39B2DABBB}" sibTransId="{9DE22DC7-D439-4384-B811-7B7E386DA4E0}"/>
    <dgm:cxn modelId="{CC250EDD-0A51-458E-A474-263BC05F80B5}" type="presOf" srcId="{79C407A4-60EB-4658-8879-FE23E84B19F6}" destId="{91C3B30F-5C18-4663-8C1B-DFB1B35E1755}" srcOrd="0" destOrd="0" presId="urn:microsoft.com/office/officeart/2018/5/layout/IconLeafLabelList"/>
    <dgm:cxn modelId="{70D48A57-69BC-4F8F-AE4D-D87CE960B520}" type="presParOf" srcId="{2AD4C1BF-F8BE-4BB8-8657-545625C819D9}" destId="{2FE32C14-423D-4510-AD5A-FF3716B9E80A}" srcOrd="0" destOrd="0" presId="urn:microsoft.com/office/officeart/2018/5/layout/IconLeafLabelList"/>
    <dgm:cxn modelId="{0AC58422-60B3-43FF-A9A3-9219B6538065}" type="presParOf" srcId="{2FE32C14-423D-4510-AD5A-FF3716B9E80A}" destId="{566BD351-3F25-4307-8197-BF9B72ECE8FF}" srcOrd="0" destOrd="0" presId="urn:microsoft.com/office/officeart/2018/5/layout/IconLeafLabelList"/>
    <dgm:cxn modelId="{2ABBD069-6A9B-4271-AE9A-A5880E0096F8}" type="presParOf" srcId="{2FE32C14-423D-4510-AD5A-FF3716B9E80A}" destId="{3EF681CE-CF3A-47F3-BEFA-CEE31CEA876B}" srcOrd="1" destOrd="0" presId="urn:microsoft.com/office/officeart/2018/5/layout/IconLeafLabelList"/>
    <dgm:cxn modelId="{34C6C14F-60F2-4C87-92EC-7B057EEE8457}" type="presParOf" srcId="{2FE32C14-423D-4510-AD5A-FF3716B9E80A}" destId="{CDF92B77-5A91-47C1-880A-8328E09F4DC6}" srcOrd="2" destOrd="0" presId="urn:microsoft.com/office/officeart/2018/5/layout/IconLeafLabelList"/>
    <dgm:cxn modelId="{66CE046A-A3B9-44D7-9509-8C069742A9C5}" type="presParOf" srcId="{2FE32C14-423D-4510-AD5A-FF3716B9E80A}" destId="{91C3B30F-5C18-4663-8C1B-DFB1B35E1755}" srcOrd="3" destOrd="0" presId="urn:microsoft.com/office/officeart/2018/5/layout/IconLeafLabelList"/>
    <dgm:cxn modelId="{35FB42B3-D047-4D44-93B2-C8A426963271}" type="presParOf" srcId="{2AD4C1BF-F8BE-4BB8-8657-545625C819D9}" destId="{55D42297-DDFE-4AA1-A2E3-D27CF744F723}" srcOrd="1" destOrd="0" presId="urn:microsoft.com/office/officeart/2018/5/layout/IconLeafLabelList"/>
    <dgm:cxn modelId="{FBDBDA4C-D9A1-4E53-AEBD-DFB36F93BEEC}" type="presParOf" srcId="{2AD4C1BF-F8BE-4BB8-8657-545625C819D9}" destId="{64E8CF4F-7D38-4D96-8B8A-881EBF6F4B70}" srcOrd="2" destOrd="0" presId="urn:microsoft.com/office/officeart/2018/5/layout/IconLeafLabelList"/>
    <dgm:cxn modelId="{13EA21F7-8D3A-4FD5-B79A-8D8B4E3C076E}" type="presParOf" srcId="{64E8CF4F-7D38-4D96-8B8A-881EBF6F4B70}" destId="{F0CD4456-E293-4664-920E-2343830D4673}" srcOrd="0" destOrd="0" presId="urn:microsoft.com/office/officeart/2018/5/layout/IconLeafLabelList"/>
    <dgm:cxn modelId="{63F32C6F-2165-4F86-B7AA-94800E8532CD}" type="presParOf" srcId="{64E8CF4F-7D38-4D96-8B8A-881EBF6F4B70}" destId="{62A4F644-69DB-451A-912E-6047BDC96D37}" srcOrd="1" destOrd="0" presId="urn:microsoft.com/office/officeart/2018/5/layout/IconLeafLabelList"/>
    <dgm:cxn modelId="{B065EB6B-7DA6-4394-9629-E830897C1C06}" type="presParOf" srcId="{64E8CF4F-7D38-4D96-8B8A-881EBF6F4B70}" destId="{2997CACB-7C2D-4F43-8651-8445AAA872A4}" srcOrd="2" destOrd="0" presId="urn:microsoft.com/office/officeart/2018/5/layout/IconLeafLabelList"/>
    <dgm:cxn modelId="{6EEB2D46-459B-4695-A306-27453FCE699B}" type="presParOf" srcId="{64E8CF4F-7D38-4D96-8B8A-881EBF6F4B70}" destId="{9BE3683D-813D-447B-8746-0CDCBA62FDD9}" srcOrd="3" destOrd="0" presId="urn:microsoft.com/office/officeart/2018/5/layout/IconLeafLabelList"/>
    <dgm:cxn modelId="{B173CF21-5AA5-4426-BE72-1787E163251F}" type="presParOf" srcId="{2AD4C1BF-F8BE-4BB8-8657-545625C819D9}" destId="{28173C35-5218-4D64-8F4E-EAFAE16A8E27}" srcOrd="3" destOrd="0" presId="urn:microsoft.com/office/officeart/2018/5/layout/IconLeafLabelList"/>
    <dgm:cxn modelId="{C04C6365-D43C-4515-9496-6BCE9A736CBC}" type="presParOf" srcId="{2AD4C1BF-F8BE-4BB8-8657-545625C819D9}" destId="{90C36A1A-4556-4A77-A2CF-23B1340B607F}" srcOrd="4" destOrd="0" presId="urn:microsoft.com/office/officeart/2018/5/layout/IconLeafLabelList"/>
    <dgm:cxn modelId="{D4F540B3-F531-46CE-B3E9-54877103C61C}" type="presParOf" srcId="{90C36A1A-4556-4A77-A2CF-23B1340B607F}" destId="{83BC24C5-1160-448C-BA32-B52B7C020B53}" srcOrd="0" destOrd="0" presId="urn:microsoft.com/office/officeart/2018/5/layout/IconLeafLabelList"/>
    <dgm:cxn modelId="{760E18E8-A89A-4BF0-A086-E06D2F359987}" type="presParOf" srcId="{90C36A1A-4556-4A77-A2CF-23B1340B607F}" destId="{7E69CEFF-D7F7-454B-8E96-3C633E4CCF22}" srcOrd="1" destOrd="0" presId="urn:microsoft.com/office/officeart/2018/5/layout/IconLeafLabelList"/>
    <dgm:cxn modelId="{7C7D6D80-2E72-4D54-A221-26C3DA76A4E9}" type="presParOf" srcId="{90C36A1A-4556-4A77-A2CF-23B1340B607F}" destId="{C76F4CE1-CF03-4803-8435-B6938F7D79DF}" srcOrd="2" destOrd="0" presId="urn:microsoft.com/office/officeart/2018/5/layout/IconLeafLabelList"/>
    <dgm:cxn modelId="{BA5113AC-294D-4F28-858F-3D76CE586143}" type="presParOf" srcId="{90C36A1A-4556-4A77-A2CF-23B1340B607F}" destId="{DD997B12-956F-47A3-A82A-058CB89D17C1}" srcOrd="3" destOrd="0" presId="urn:microsoft.com/office/officeart/2018/5/layout/IconLeafLabelList"/>
    <dgm:cxn modelId="{A7CFAEA2-2F9D-4FCF-9A85-5F98D9CF60A3}" type="presParOf" srcId="{2AD4C1BF-F8BE-4BB8-8657-545625C819D9}" destId="{BC68F4B7-5DF5-48FA-B8B5-62ABF5BB259D}" srcOrd="5" destOrd="0" presId="urn:microsoft.com/office/officeart/2018/5/layout/IconLeafLabelList"/>
    <dgm:cxn modelId="{468BC031-2329-403D-8101-0D0262277CFF}" type="presParOf" srcId="{2AD4C1BF-F8BE-4BB8-8657-545625C819D9}" destId="{BD1D5648-4303-4FDE-861A-0BE372FFB48D}" srcOrd="6" destOrd="0" presId="urn:microsoft.com/office/officeart/2018/5/layout/IconLeafLabelList"/>
    <dgm:cxn modelId="{C37AC812-41F7-41D0-9930-F23648B79C82}" type="presParOf" srcId="{BD1D5648-4303-4FDE-861A-0BE372FFB48D}" destId="{D076EDB3-F185-41ED-90D1-FF4D8AAB6793}" srcOrd="0" destOrd="0" presId="urn:microsoft.com/office/officeart/2018/5/layout/IconLeafLabelList"/>
    <dgm:cxn modelId="{57ED2650-4047-4E59-BA76-D4465D044B97}" type="presParOf" srcId="{BD1D5648-4303-4FDE-861A-0BE372FFB48D}" destId="{D2531F20-A2B2-41E4-9B7E-D41D76272802}" srcOrd="1" destOrd="0" presId="urn:microsoft.com/office/officeart/2018/5/layout/IconLeafLabelList"/>
    <dgm:cxn modelId="{8E61F0C9-6EE7-4BDA-89AA-4370AE97B4E7}" type="presParOf" srcId="{BD1D5648-4303-4FDE-861A-0BE372FFB48D}" destId="{8F36EB75-2069-4932-A233-A619D0E4CA4B}" srcOrd="2" destOrd="0" presId="urn:microsoft.com/office/officeart/2018/5/layout/IconLeafLabelList"/>
    <dgm:cxn modelId="{B9AD90D7-81FB-44F8-9859-2C24B18AB406}" type="presParOf" srcId="{BD1D5648-4303-4FDE-861A-0BE372FFB48D}" destId="{43257DDE-6E8F-4CA4-B267-2452E1823F9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6ACF2-126F-4DCB-BE5B-8F9670441F84}">
      <dsp:nvSpPr>
        <dsp:cNvPr id="0" name=""/>
        <dsp:cNvSpPr/>
      </dsp:nvSpPr>
      <dsp:spPr>
        <a:xfrm>
          <a:off x="351124" y="408473"/>
          <a:ext cx="1086205" cy="108620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7DDE88-79CF-45CB-BE81-47ABFFD32186}">
      <dsp:nvSpPr>
        <dsp:cNvPr id="0" name=""/>
        <dsp:cNvSpPr/>
      </dsp:nvSpPr>
      <dsp:spPr>
        <a:xfrm>
          <a:off x="582610" y="639959"/>
          <a:ext cx="623232" cy="6232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59228-8ED8-454B-A04D-33D2B4BBFCCF}">
      <dsp:nvSpPr>
        <dsp:cNvPr id="0" name=""/>
        <dsp:cNvSpPr/>
      </dsp:nvSpPr>
      <dsp:spPr>
        <a:xfrm>
          <a:off x="3894" y="1833004"/>
          <a:ext cx="1780664" cy="13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Representa como o sistema age internamente para que um ator atinja seu objetivo na realização de um caso de uso.</a:t>
          </a:r>
          <a:endParaRPr lang="en-US" sz="1400" kern="1200" dirty="0"/>
        </a:p>
      </dsp:txBody>
      <dsp:txXfrm>
        <a:off x="3894" y="1833004"/>
        <a:ext cx="1780664" cy="1357756"/>
      </dsp:txXfrm>
    </dsp:sp>
    <dsp:sp modelId="{2109DD77-C8DD-453D-B772-D01F4C5D2131}">
      <dsp:nvSpPr>
        <dsp:cNvPr id="0" name=""/>
        <dsp:cNvSpPr/>
      </dsp:nvSpPr>
      <dsp:spPr>
        <a:xfrm>
          <a:off x="2443404" y="408473"/>
          <a:ext cx="1086205" cy="108620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D3F9E-E10C-4DA0-BE2D-D46E02D01D32}">
      <dsp:nvSpPr>
        <dsp:cNvPr id="0" name=""/>
        <dsp:cNvSpPr/>
      </dsp:nvSpPr>
      <dsp:spPr>
        <a:xfrm>
          <a:off x="2674890" y="639959"/>
          <a:ext cx="623232" cy="6232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FED9A-1059-4F67-8113-99E9413281FD}">
      <dsp:nvSpPr>
        <dsp:cNvPr id="0" name=""/>
        <dsp:cNvSpPr/>
      </dsp:nvSpPr>
      <dsp:spPr>
        <a:xfrm>
          <a:off x="2096174" y="1833004"/>
          <a:ext cx="1780664" cy="13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Documenta os aspectos dinâmicos do sistema;</a:t>
          </a:r>
          <a:endParaRPr lang="en-US" sz="1400" kern="1200" dirty="0"/>
        </a:p>
      </dsp:txBody>
      <dsp:txXfrm>
        <a:off x="2096174" y="1833004"/>
        <a:ext cx="1780664" cy="1357756"/>
      </dsp:txXfrm>
    </dsp:sp>
    <dsp:sp modelId="{B3CBC86E-3844-44C0-9B3E-3D93E36EEF0D}">
      <dsp:nvSpPr>
        <dsp:cNvPr id="0" name=""/>
        <dsp:cNvSpPr/>
      </dsp:nvSpPr>
      <dsp:spPr>
        <a:xfrm>
          <a:off x="4535684" y="408473"/>
          <a:ext cx="1086205" cy="108620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7CA83-66CB-4563-8F76-0323D559EA33}">
      <dsp:nvSpPr>
        <dsp:cNvPr id="0" name=""/>
        <dsp:cNvSpPr/>
      </dsp:nvSpPr>
      <dsp:spPr>
        <a:xfrm>
          <a:off x="4767170" y="639959"/>
          <a:ext cx="623232" cy="6232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2018E-6831-4D99-B52A-76C7FDDCC472}">
      <dsp:nvSpPr>
        <dsp:cNvPr id="0" name=""/>
        <dsp:cNvSpPr/>
      </dsp:nvSpPr>
      <dsp:spPr>
        <a:xfrm>
          <a:off x="4188455" y="1833004"/>
          <a:ext cx="1780664" cy="13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Representam mensagens trocadas entre objetos para a execução de cenários dos casos de uso do sistema. </a:t>
          </a:r>
          <a:endParaRPr lang="en-US" sz="1400" kern="1200"/>
        </a:p>
      </dsp:txBody>
      <dsp:txXfrm>
        <a:off x="4188455" y="1833004"/>
        <a:ext cx="1780664" cy="1357756"/>
      </dsp:txXfrm>
    </dsp:sp>
    <dsp:sp modelId="{2639FA41-2031-4B24-8226-480BFE98C2DA}">
      <dsp:nvSpPr>
        <dsp:cNvPr id="0" name=""/>
        <dsp:cNvSpPr/>
      </dsp:nvSpPr>
      <dsp:spPr>
        <a:xfrm>
          <a:off x="6627964" y="408473"/>
          <a:ext cx="1086205" cy="108620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C108-2BD8-4BFC-9026-6F15A3AD228E}">
      <dsp:nvSpPr>
        <dsp:cNvPr id="0" name=""/>
        <dsp:cNvSpPr/>
      </dsp:nvSpPr>
      <dsp:spPr>
        <a:xfrm>
          <a:off x="6859451" y="639959"/>
          <a:ext cx="623232" cy="6232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B513-AC04-4BE7-B137-2A0D4F788671}">
      <dsp:nvSpPr>
        <dsp:cNvPr id="0" name=""/>
        <dsp:cNvSpPr/>
      </dsp:nvSpPr>
      <dsp:spPr>
        <a:xfrm>
          <a:off x="6280735" y="1833004"/>
          <a:ext cx="1780664" cy="1357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Ressalta a ordem cronológica das mensagens.</a:t>
          </a:r>
          <a:endParaRPr lang="en-US" sz="1400" kern="1200"/>
        </a:p>
      </dsp:txBody>
      <dsp:txXfrm>
        <a:off x="6280735" y="1833004"/>
        <a:ext cx="1780664" cy="13577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BD351-3F25-4307-8197-BF9B72ECE8FF}">
      <dsp:nvSpPr>
        <dsp:cNvPr id="0" name=""/>
        <dsp:cNvSpPr/>
      </dsp:nvSpPr>
      <dsp:spPr>
        <a:xfrm>
          <a:off x="423434" y="50430"/>
          <a:ext cx="1319805" cy="13198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681CE-CF3A-47F3-BEFA-CEE31CEA876B}">
      <dsp:nvSpPr>
        <dsp:cNvPr id="0" name=""/>
        <dsp:cNvSpPr/>
      </dsp:nvSpPr>
      <dsp:spPr>
        <a:xfrm>
          <a:off x="704704" y="331700"/>
          <a:ext cx="757265" cy="757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3B30F-5C18-4663-8C1B-DFB1B35E1755}">
      <dsp:nvSpPr>
        <dsp:cNvPr id="0" name=""/>
        <dsp:cNvSpPr/>
      </dsp:nvSpPr>
      <dsp:spPr>
        <a:xfrm>
          <a:off x="1529" y="1781323"/>
          <a:ext cx="2163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b="1" kern="1200"/>
            <a:t>Interações</a:t>
          </a:r>
          <a:endParaRPr lang="en-US" sz="1400" kern="1200"/>
        </a:p>
      </dsp:txBody>
      <dsp:txXfrm>
        <a:off x="1529" y="1781323"/>
        <a:ext cx="2163615" cy="720000"/>
      </dsp:txXfrm>
    </dsp:sp>
    <dsp:sp modelId="{F0CD4456-E293-4664-920E-2343830D4673}">
      <dsp:nvSpPr>
        <dsp:cNvPr id="0" name=""/>
        <dsp:cNvSpPr/>
      </dsp:nvSpPr>
      <dsp:spPr>
        <a:xfrm>
          <a:off x="2965682" y="50430"/>
          <a:ext cx="1319805" cy="13198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4F644-69DB-451A-912E-6047BDC96D37}">
      <dsp:nvSpPr>
        <dsp:cNvPr id="0" name=""/>
        <dsp:cNvSpPr/>
      </dsp:nvSpPr>
      <dsp:spPr>
        <a:xfrm>
          <a:off x="3246952" y="331700"/>
          <a:ext cx="757265" cy="757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3683D-813D-447B-8746-0CDCBA62FDD9}">
      <dsp:nvSpPr>
        <dsp:cNvPr id="0" name=""/>
        <dsp:cNvSpPr/>
      </dsp:nvSpPr>
      <dsp:spPr>
        <a:xfrm>
          <a:off x="2543777" y="1781323"/>
          <a:ext cx="2163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/>
            <a:t>interações entre objetos acontecem por meio da troca de mensagens.</a:t>
          </a:r>
          <a:endParaRPr lang="en-US" sz="1400" kern="1200"/>
        </a:p>
      </dsp:txBody>
      <dsp:txXfrm>
        <a:off x="2543777" y="1781323"/>
        <a:ext cx="2163615" cy="720000"/>
      </dsp:txXfrm>
    </dsp:sp>
    <dsp:sp modelId="{83BC24C5-1160-448C-BA32-B52B7C020B53}">
      <dsp:nvSpPr>
        <dsp:cNvPr id="0" name=""/>
        <dsp:cNvSpPr/>
      </dsp:nvSpPr>
      <dsp:spPr>
        <a:xfrm>
          <a:off x="423434" y="3042226"/>
          <a:ext cx="1319805" cy="13198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9CEFF-D7F7-454B-8E96-3C633E4CCF22}">
      <dsp:nvSpPr>
        <dsp:cNvPr id="0" name=""/>
        <dsp:cNvSpPr/>
      </dsp:nvSpPr>
      <dsp:spPr>
        <a:xfrm>
          <a:off x="704704" y="3323496"/>
          <a:ext cx="757265" cy="757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97B12-956F-47A3-A82A-058CB89D17C1}">
      <dsp:nvSpPr>
        <dsp:cNvPr id="0" name=""/>
        <dsp:cNvSpPr/>
      </dsp:nvSpPr>
      <dsp:spPr>
        <a:xfrm>
          <a:off x="1529" y="4773119"/>
          <a:ext cx="2163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b="1" kern="1200"/>
            <a:t>Mensagem</a:t>
          </a:r>
          <a:endParaRPr lang="en-US" sz="1400" kern="1200"/>
        </a:p>
      </dsp:txBody>
      <dsp:txXfrm>
        <a:off x="1529" y="4773119"/>
        <a:ext cx="2163615" cy="720000"/>
      </dsp:txXfrm>
    </dsp:sp>
    <dsp:sp modelId="{D076EDB3-F185-41ED-90D1-FF4D8AAB6793}">
      <dsp:nvSpPr>
        <dsp:cNvPr id="0" name=""/>
        <dsp:cNvSpPr/>
      </dsp:nvSpPr>
      <dsp:spPr>
        <a:xfrm>
          <a:off x="2965682" y="3042226"/>
          <a:ext cx="1319805" cy="131980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31F20-A2B2-41E4-9B7E-D41D76272802}">
      <dsp:nvSpPr>
        <dsp:cNvPr id="0" name=""/>
        <dsp:cNvSpPr/>
      </dsp:nvSpPr>
      <dsp:spPr>
        <a:xfrm>
          <a:off x="3246952" y="3323496"/>
          <a:ext cx="757265" cy="757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57DDE-6E8F-4CA4-B267-2452E1823F95}">
      <dsp:nvSpPr>
        <dsp:cNvPr id="0" name=""/>
        <dsp:cNvSpPr/>
      </dsp:nvSpPr>
      <dsp:spPr>
        <a:xfrm>
          <a:off x="2543777" y="4773119"/>
          <a:ext cx="216361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400" kern="1200" dirty="0"/>
            <a:t>É O princípio básico da interação entre objetos</a:t>
          </a:r>
          <a:endParaRPr lang="en-US" sz="1400" kern="1200" dirty="0"/>
        </a:p>
      </dsp:txBody>
      <dsp:txXfrm>
        <a:off x="2543777" y="4773119"/>
        <a:ext cx="216361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099D04C-EBFF-4635-8876-1E223942E05E}" type="datetimeFigureOut">
              <a:rPr lang="pt-BR" smtClean="0"/>
              <a:t>08/10/2024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3F494B0-0E1F-4A24-B941-A6021135034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4379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7905-378D-49F7-B2ED-9381D8710ED1}" type="slidenum"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2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97905-378D-49F7-B2ED-9381D8710ED1}" type="slidenum"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0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3938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6404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61507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48485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85458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504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2495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1722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378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235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352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77D6202D-B941-4DFD-856D-21DEC7601537}" type="datetime1">
              <a:rPr lang="pt-BR" smtClean="0"/>
              <a:t>08/10/2024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9CFDDB7D-9009-48F6-9FA9-5DCB321166F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63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2C96C4FF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hyperlink" Target="https://docs.aws.amazon.com/rekognition/latest/dg/face-liveness-diagrams.html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437638-E86C-41B1-BC86-6F186CB35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715" y="0"/>
            <a:ext cx="915171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15803" y="770467"/>
            <a:ext cx="4723549" cy="3352800"/>
          </a:xfrm>
        </p:spPr>
        <p:txBody>
          <a:bodyPr>
            <a:normAutofit/>
          </a:bodyPr>
          <a:lstStyle/>
          <a:p>
            <a:r>
              <a:rPr lang="pt-BR" sz="6200"/>
              <a:t>Tópico Diagrama de Sequência</a:t>
            </a:r>
            <a:br>
              <a:rPr lang="pt-BR" sz="6200"/>
            </a:br>
            <a:r>
              <a:rPr lang="pt-BR" sz="6200"/>
              <a:t>SI305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876198" y="4206876"/>
            <a:ext cx="4077800" cy="164592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Bruno Henrique Nunes</a:t>
            </a:r>
          </a:p>
          <a:p>
            <a:endParaRPr lang="pt-BR" dirty="0">
              <a:solidFill>
                <a:srgbClr val="FFFFFF"/>
              </a:solidFill>
            </a:endParaRPr>
          </a:p>
        </p:txBody>
      </p:sp>
      <p:pic>
        <p:nvPicPr>
          <p:cNvPr id="6" name="Picture 5" descr="Fórmulas matemáticas complexas num quadro negro">
            <a:extLst>
              <a:ext uri="{FF2B5EF4-FFF2-40B4-BE49-F238E27FC236}">
                <a16:creationId xmlns:a16="http://schemas.microsoft.com/office/drawing/2014/main" id="{51BB6337-E746-F6A9-62B7-47E0414B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05" r="24582" b="-1"/>
          <a:stretch/>
        </p:blipFill>
        <p:spPr>
          <a:xfrm>
            <a:off x="-7716" y="10"/>
            <a:ext cx="3471005" cy="6864408"/>
          </a:xfrm>
          <a:prstGeom prst="rect">
            <a:avLst/>
          </a:prstGeom>
        </p:spPr>
      </p:pic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5372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pt-BR" dirty="0"/>
              <a:t> </a:t>
            </a:r>
          </a:p>
          <a:p>
            <a:pPr lvl="0"/>
            <a:r>
              <a:rPr lang="pt-BR" b="1" dirty="0"/>
              <a:t>Mensagem assíncrona</a:t>
            </a:r>
            <a:r>
              <a:rPr lang="pt-BR" dirty="0"/>
              <a:t>: é aquela na qual o objeto remetente não precisa esperar a resposta para prosseguir seu processamento.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10</a:t>
            </a:fld>
            <a:endParaRPr lang="pt-BR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700270"/>
            <a:ext cx="5421313" cy="703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89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Mensagem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1" dirty="0"/>
              <a:t>Mensagem Reflexiva</a:t>
            </a:r>
            <a:r>
              <a:rPr lang="pt-BR" dirty="0"/>
              <a:t>:  é aquela na qual um objeto envia uma mensagem para si  próprio.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11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15" y="3100442"/>
            <a:ext cx="4334149" cy="33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48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915" y="0"/>
            <a:ext cx="8079581" cy="1658198"/>
          </a:xfrm>
        </p:spPr>
        <p:txBody>
          <a:bodyPr/>
          <a:lstStyle/>
          <a:p>
            <a:r>
              <a:rPr lang="pt-BR" dirty="0"/>
              <a:t>Tipos de 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08627"/>
            <a:ext cx="7620000" cy="4800600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Mensagem de retorno</a:t>
            </a:r>
            <a:r>
              <a:rPr lang="pt-BR" dirty="0"/>
              <a:t>:  Esse tipo de mensagem identifica a resposta a uma mensagem. </a:t>
            </a:r>
          </a:p>
          <a:p>
            <a:pPr algn="just"/>
            <a:r>
              <a:rPr lang="pt-BR" dirty="0"/>
              <a:t>Uma mensagem de retorno pode retornar informações específicas do método chamado ou apenas um valor indicando se o método foi executado com sucesso ou não. </a:t>
            </a:r>
          </a:p>
          <a:p>
            <a:pPr algn="just"/>
            <a:r>
              <a:rPr lang="pt-BR" dirty="0"/>
              <a:t>As mensagens de retorno são representadas por uma linha tracejada contendo uma seta fina que aponta para o elemento que recebe o resultado.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12</a:t>
            </a:fld>
            <a:endParaRPr lang="pt-BR"/>
          </a:p>
        </p:txBody>
      </p:sp>
      <p:cxnSp>
        <p:nvCxnSpPr>
          <p:cNvPr id="6" name="Conector de seta reta 5"/>
          <p:cNvCxnSpPr/>
          <p:nvPr/>
        </p:nvCxnSpPr>
        <p:spPr>
          <a:xfrm flipH="1">
            <a:off x="899592" y="4581128"/>
            <a:ext cx="252028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472" y="4013850"/>
            <a:ext cx="3302024" cy="251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1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da Mensagem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/>
              <a:t> </a:t>
            </a:r>
          </a:p>
          <a:p>
            <a:r>
              <a:rPr lang="pt-BR" dirty="0"/>
              <a:t>[Iteração ou Condição]  nome da operação( )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b="1" dirty="0"/>
              <a:t>Exemplos: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*[para cada valor de x ]  desenhar ( );</a:t>
            </a:r>
          </a:p>
          <a:p>
            <a:r>
              <a:rPr lang="pt-BR" b="1" dirty="0">
                <a:solidFill>
                  <a:srgbClr val="7030A0"/>
                </a:solidFill>
              </a:rPr>
              <a:t>[senha é válida] consultar dados cliente( ).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2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Exemplo de  sintaxe de uma mensagem</a:t>
            </a:r>
            <a:endParaRPr lang="pt-BR" dirty="0"/>
          </a:p>
          <a:p>
            <a:pPr marL="114300" indent="0">
              <a:buNone/>
            </a:pPr>
            <a:r>
              <a:rPr lang="pt-BR" dirty="0"/>
              <a:t> 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14</a:t>
            </a:fld>
            <a:endParaRPr lang="pt-B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348880"/>
            <a:ext cx="3543300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2741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00600" y="499533"/>
            <a:ext cx="3856703" cy="1658198"/>
          </a:xfrm>
        </p:spPr>
        <p:txBody>
          <a:bodyPr>
            <a:normAutofit/>
          </a:bodyPr>
          <a:lstStyle/>
          <a:p>
            <a:r>
              <a:rPr lang="pt-BR"/>
              <a:t>Componentes do DS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61C5297-950C-E5BF-5AAC-BF5D57907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94" y="1837927"/>
            <a:ext cx="4088720" cy="2862104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00600" y="2011680"/>
            <a:ext cx="3856703" cy="3864732"/>
          </a:xfrm>
        </p:spPr>
        <p:txBody>
          <a:bodyPr>
            <a:normAutofit lnSpcReduction="10000"/>
          </a:bodyPr>
          <a:lstStyle/>
          <a:p>
            <a:r>
              <a:rPr lang="pt-BR" sz="3600" b="1" dirty="0"/>
              <a:t>Ator</a:t>
            </a:r>
            <a:endParaRPr lang="pt-BR" sz="3600" dirty="0"/>
          </a:p>
          <a:p>
            <a:pPr marL="114300" indent="0">
              <a:buNone/>
            </a:pPr>
            <a:endParaRPr lang="pt-BR" sz="2200" dirty="0"/>
          </a:p>
          <a:p>
            <a:r>
              <a:rPr lang="pt-BR" sz="2200" dirty="0"/>
              <a:t>Os atores que participam do caso de uso podem ser representados no diagrama de sequência. </a:t>
            </a:r>
          </a:p>
          <a:p>
            <a:endParaRPr lang="pt-BR" sz="2200" dirty="0"/>
          </a:p>
          <a:p>
            <a:endParaRPr lang="pt-BR" sz="2200" dirty="0"/>
          </a:p>
          <a:p>
            <a:r>
              <a:rPr lang="pt-BR" sz="2200" dirty="0"/>
              <a:t>O estereótipo é o mesmo do diagrama de caso de uso.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432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+mn-lt"/>
              </a:rPr>
              <a:t>Objetos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3538" indent="-363538" algn="just"/>
            <a:endParaRPr lang="pt-BR" dirty="0"/>
          </a:p>
          <a:p>
            <a:pPr marL="363538" indent="-363538" algn="just"/>
            <a:r>
              <a:rPr lang="pt-BR" dirty="0"/>
              <a:t>Pode-se representar objetos </a:t>
            </a:r>
            <a:r>
              <a:rPr lang="pt-BR" u="sng" dirty="0"/>
              <a:t>anônimos</a:t>
            </a:r>
            <a:r>
              <a:rPr lang="pt-BR" dirty="0"/>
              <a:t> ou objetos </a:t>
            </a:r>
            <a:r>
              <a:rPr lang="pt-BR" u="sng" dirty="0"/>
              <a:t>nomeados</a:t>
            </a:r>
            <a:r>
              <a:rPr lang="pt-BR" dirty="0"/>
              <a:t>.</a:t>
            </a:r>
          </a:p>
          <a:p>
            <a:pPr marL="0" indent="0" algn="just">
              <a:buNone/>
            </a:pPr>
            <a:endParaRPr lang="pt-BR" dirty="0"/>
          </a:p>
          <a:p>
            <a:r>
              <a:rPr lang="pt-BR" sz="2400" b="1" dirty="0"/>
              <a:t>Nomeado: </a:t>
            </a:r>
            <a:r>
              <a:rPr lang="pt-BR" sz="2400" dirty="0"/>
              <a:t>recebe um nome</a:t>
            </a:r>
          </a:p>
          <a:p>
            <a:r>
              <a:rPr lang="pt-BR" sz="2400" dirty="0"/>
              <a:t> </a:t>
            </a:r>
          </a:p>
          <a:p>
            <a:endParaRPr lang="pt-BR" sz="2400" b="1" dirty="0"/>
          </a:p>
          <a:p>
            <a:r>
              <a:rPr lang="pt-BR" sz="2400" b="1" dirty="0"/>
              <a:t>Anônimo: </a:t>
            </a:r>
            <a:r>
              <a:rPr lang="pt-BR" sz="2400" dirty="0"/>
              <a:t>não recebe um nome</a:t>
            </a:r>
          </a:p>
          <a:p>
            <a:pPr marL="114300" indent="0">
              <a:buNone/>
            </a:pPr>
            <a:r>
              <a:rPr lang="pt-BR" sz="2400" dirty="0"/>
              <a:t>específico</a:t>
            </a:r>
            <a:endParaRPr lang="pt-BR" sz="2400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16</a:t>
            </a:fld>
            <a:endParaRPr lang="pt-BR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24397" y="3636155"/>
            <a:ext cx="2514600" cy="498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sng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maria</a:t>
            </a:r>
            <a:r>
              <a:rPr kumimoji="0" lang="pt-BR" sz="2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 : Cliente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624397" y="5046951"/>
            <a:ext cx="1593850" cy="4984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6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</a:rPr>
              <a:t>: Cliente</a:t>
            </a:r>
          </a:p>
        </p:txBody>
      </p:sp>
    </p:spTree>
    <p:extLst>
      <p:ext uri="{BB962C8B-B14F-4D97-AF65-F5344CB8AC3E}">
        <p14:creationId xmlns:p14="http://schemas.microsoft.com/office/powerpoint/2010/main" val="3841389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+mn-lt"/>
              </a:rPr>
              <a:t>Linhas de vida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 diagrama de sequência cada objeto aparece no topo de uma linha vertical tracejada.</a:t>
            </a:r>
          </a:p>
          <a:p>
            <a:pPr marL="114300" indent="0">
              <a:buNone/>
            </a:pPr>
            <a:endParaRPr lang="pt-BR" dirty="0"/>
          </a:p>
          <a:p>
            <a:r>
              <a:rPr lang="pt-BR" dirty="0"/>
              <a:t>Essa linha é denominada linha de vida do objeto.</a:t>
            </a:r>
          </a:p>
          <a:p>
            <a:pPr marL="114300" indent="0">
              <a:buNone/>
            </a:pPr>
            <a:r>
              <a:rPr lang="pt-BR" dirty="0"/>
              <a:t>  </a:t>
            </a:r>
          </a:p>
          <a:p>
            <a:r>
              <a:rPr lang="pt-BR" dirty="0"/>
              <a:t>            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17</a:t>
            </a:fld>
            <a:endParaRPr lang="pt-B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7"/>
            <a:ext cx="2018636" cy="2137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42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t-BR" sz="3600" b="1" dirty="0">
                <a:solidFill>
                  <a:schemeClr val="tx1"/>
                </a:solidFill>
                <a:latin typeface="+mn-lt"/>
              </a:rPr>
              <a:t>Barra de ativação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pt-BR" sz="2400" dirty="0"/>
              <a:t>Quando uma mensagem é </a:t>
            </a:r>
            <a:r>
              <a:rPr lang="pt-BR" sz="2400" b="1" dirty="0"/>
              <a:t>recebida</a:t>
            </a:r>
            <a:r>
              <a:rPr lang="pt-BR" sz="2400" dirty="0"/>
              <a:t>, tem-se uma </a:t>
            </a:r>
            <a:r>
              <a:rPr lang="pt-BR" sz="2400" b="1" dirty="0"/>
              <a:t>ativação</a:t>
            </a:r>
            <a:r>
              <a:rPr lang="pt-BR" sz="2400" dirty="0"/>
              <a:t>, ou seja, inicia-se uma atividade no objeto receptor.</a:t>
            </a:r>
          </a:p>
          <a:p>
            <a:pPr>
              <a:lnSpc>
                <a:spcPct val="90000"/>
              </a:lnSpc>
            </a:pPr>
            <a:endParaRPr lang="pt-BR" sz="2400" dirty="0"/>
          </a:p>
          <a:p>
            <a:pPr>
              <a:lnSpc>
                <a:spcPct val="90000"/>
              </a:lnSpc>
            </a:pPr>
            <a:r>
              <a:rPr lang="pt-BR" sz="2400" dirty="0"/>
              <a:t>Quando um objeto está </a:t>
            </a:r>
            <a:r>
              <a:rPr lang="pt-BR" sz="2400" b="1" dirty="0"/>
              <a:t>ativado</a:t>
            </a:r>
            <a:r>
              <a:rPr lang="pt-BR" sz="2400" dirty="0"/>
              <a:t>, ou ele está </a:t>
            </a:r>
            <a:r>
              <a:rPr lang="pt-BR" sz="2400" b="1" dirty="0"/>
              <a:t>executando</a:t>
            </a:r>
            <a:r>
              <a:rPr lang="pt-BR" sz="2400" dirty="0"/>
              <a:t> alguma atividade, ou ele está </a:t>
            </a:r>
            <a:r>
              <a:rPr lang="pt-BR" sz="2400" b="1" dirty="0"/>
              <a:t>esperando</a:t>
            </a:r>
            <a:r>
              <a:rPr lang="pt-BR" sz="2400" dirty="0"/>
              <a:t> pelo retorno de outro objeto para qual enviou uma mensagem.</a:t>
            </a:r>
          </a:p>
          <a:p>
            <a:pPr>
              <a:lnSpc>
                <a:spcPct val="90000"/>
              </a:lnSpc>
            </a:pPr>
            <a:endParaRPr lang="pt-BR" sz="24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19600" y="2954600"/>
            <a:ext cx="3657600" cy="17534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0723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Ligação entre diagrama de Caso de Uso e DS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r>
              <a:rPr lang="pt-BR" sz="2000" dirty="0"/>
              <a:t>Na UML, o diagrama de sequência baseia-se no diagrama de casos de uso, havendo normalmente </a:t>
            </a:r>
            <a:r>
              <a:rPr lang="pt-BR" sz="2000" b="1" i="1" u="sng" dirty="0"/>
              <a:t>um diagrama de sequência para cada caso de uso declarado</a:t>
            </a:r>
            <a:r>
              <a:rPr lang="pt-BR" sz="2000" dirty="0"/>
              <a:t>, já que um caso de uso, em geral, refere-se a um processo disparado por um ator. </a:t>
            </a:r>
          </a:p>
          <a:p>
            <a:endParaRPr lang="pt-BR" sz="2000" dirty="0"/>
          </a:p>
          <a:p>
            <a:r>
              <a:rPr lang="pt-BR" sz="2000" dirty="0"/>
              <a:t>Assim, um diagrama de sequência também permite documentar um caso de uso específico e muitas ferramentas CASE permitem gerar um diagrama de sequência diretamente a partir de um caso de uso.</a:t>
            </a:r>
          </a:p>
          <a:p>
            <a:endParaRPr lang="pt-BR" sz="2000" dirty="0"/>
          </a:p>
          <a:p>
            <a:pPr marL="114300" indent="0">
              <a:buNone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7976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512343" y="499533"/>
            <a:ext cx="4922045" cy="1658198"/>
          </a:xfrm>
        </p:spPr>
        <p:txBody>
          <a:bodyPr>
            <a:normAutofit/>
          </a:bodyPr>
          <a:lstStyle/>
          <a:p>
            <a:r>
              <a:rPr lang="pt-BR" dirty="0"/>
              <a:t>Definição Geral</a:t>
            </a:r>
          </a:p>
        </p:txBody>
      </p:sp>
      <p:pic>
        <p:nvPicPr>
          <p:cNvPr id="6" name="Picture 5" descr="Vista superior de cubos ligados com linhas pretas">
            <a:extLst>
              <a:ext uri="{FF2B5EF4-FFF2-40B4-BE49-F238E27FC236}">
                <a16:creationId xmlns:a16="http://schemas.microsoft.com/office/drawing/2014/main" id="{7BA21C82-2F7E-7748-4797-B2F3D896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56" r="28332" b="-2"/>
          <a:stretch/>
        </p:blipFill>
        <p:spPr>
          <a:xfrm>
            <a:off x="20" y="-6418"/>
            <a:ext cx="3058077" cy="6864418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26917" y="2011680"/>
            <a:ext cx="4821746" cy="376618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sz="1900"/>
              <a:t>O diagrama de sequência (DS) é um diagrama </a:t>
            </a:r>
            <a:r>
              <a:rPr lang="pt-BR" sz="1900" b="1"/>
              <a:t>comportamental</a:t>
            </a:r>
            <a:r>
              <a:rPr lang="pt-BR" sz="1900"/>
              <a:t> e </a:t>
            </a:r>
            <a:r>
              <a:rPr lang="pt-BR" sz="1900" b="1"/>
              <a:t>interativo </a:t>
            </a:r>
            <a:r>
              <a:rPr lang="pt-BR" sz="1900"/>
              <a:t>que se preocupa com a </a:t>
            </a:r>
            <a:r>
              <a:rPr lang="pt-BR" sz="1900" b="1"/>
              <a:t>ordem temporal </a:t>
            </a:r>
            <a:r>
              <a:rPr lang="pt-BR" sz="1900"/>
              <a:t>em que as </a:t>
            </a:r>
            <a:r>
              <a:rPr lang="pt-BR" sz="1900" b="1"/>
              <a:t>mensagens </a:t>
            </a:r>
            <a:r>
              <a:rPr lang="pt-BR" sz="1900"/>
              <a:t>são trocadas entre os </a:t>
            </a:r>
            <a:r>
              <a:rPr lang="pt-BR" sz="1900" b="1"/>
              <a:t>objetos</a:t>
            </a:r>
            <a:r>
              <a:rPr lang="pt-BR" sz="1900"/>
              <a:t> envolvidos em um determinado processo. </a:t>
            </a:r>
          </a:p>
          <a:p>
            <a:pPr marL="114300" indent="0">
              <a:buNone/>
            </a:pPr>
            <a:endParaRPr lang="pt-BR" sz="1900"/>
          </a:p>
          <a:p>
            <a:pPr marL="114300" indent="0">
              <a:buNone/>
            </a:pPr>
            <a:r>
              <a:rPr lang="pt-BR" sz="1900"/>
              <a:t>Costuma identificar o evento gerador do processo modelado, bem como o ator responsável por esse evento, e determina como o </a:t>
            </a:r>
            <a:r>
              <a:rPr lang="pt-BR" sz="1900" b="1"/>
              <a:t>processo deve se desenrolar </a:t>
            </a:r>
            <a:r>
              <a:rPr lang="pt-BR" sz="1900"/>
              <a:t>e ser concluído por meio da </a:t>
            </a:r>
            <a:r>
              <a:rPr lang="pt-BR" sz="1900" b="1"/>
              <a:t>chamada de métodos </a:t>
            </a:r>
            <a:r>
              <a:rPr lang="pt-BR" sz="1900"/>
              <a:t>disparados por </a:t>
            </a:r>
            <a:r>
              <a:rPr lang="pt-BR" sz="1900" b="1"/>
              <a:t>mensagens</a:t>
            </a:r>
            <a:r>
              <a:rPr lang="pt-BR" sz="1900"/>
              <a:t> enviadas entre os objetos.</a:t>
            </a:r>
          </a:p>
          <a:p>
            <a:pPr marL="114300" indent="0">
              <a:buNone/>
            </a:pPr>
            <a:endParaRPr lang="pt-BR" sz="190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2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Ligação entre diagrama de classes e diagrama de sequência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pt-BR" sz="1900" dirty="0"/>
          </a:p>
          <a:p>
            <a:r>
              <a:rPr lang="pt-BR" sz="1900" dirty="0"/>
              <a:t>O diagrama de sequência depende também do diagrama de classes (DC), uma vez que as classes dos objetos utilizados no diagrama de sequência estão descritas no DC. </a:t>
            </a:r>
          </a:p>
          <a:p>
            <a:endParaRPr lang="pt-BR" sz="1900" dirty="0"/>
          </a:p>
          <a:p>
            <a:r>
              <a:rPr lang="pt-BR" sz="1900" dirty="0"/>
              <a:t>O diagrama de sequência é uma excelente forma de </a:t>
            </a:r>
            <a:r>
              <a:rPr lang="pt-BR" sz="1900" b="1" u="sng" dirty="0"/>
              <a:t>validar e complementar o diagrama de classe</a:t>
            </a:r>
            <a:r>
              <a:rPr lang="pt-BR" sz="1900" u="sng" dirty="0"/>
              <a:t>s</a:t>
            </a:r>
            <a:r>
              <a:rPr lang="pt-BR" sz="1900" dirty="0"/>
              <a:t>, pois é ao modelar um diagrama de sequência que se percebe quais métodos são necessários declarar em que classes. </a:t>
            </a:r>
          </a:p>
          <a:p>
            <a:pPr marL="114300" indent="0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2630113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pt-BR" sz="3800">
                <a:solidFill>
                  <a:srgbClr val="FFFFFF"/>
                </a:solidFill>
              </a:rPr>
              <a:t>Como checar o DC de acordo com os DS?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pPr marL="966788" lvl="1" indent="-269875"/>
            <a:endParaRPr lang="pt-BR" sz="1500" dirty="0"/>
          </a:p>
          <a:p>
            <a:pPr marL="1039813" lvl="1">
              <a:buFont typeface="Wingdings" panose="05000000000000000000" pitchFamily="2" charset="2"/>
              <a:buChar char="Ø"/>
            </a:pPr>
            <a:endParaRPr lang="pt-BR" sz="1900" dirty="0"/>
          </a:p>
          <a:p>
            <a:pPr marL="1039813" lvl="1">
              <a:buFont typeface="Wingdings" panose="05000000000000000000" pitchFamily="2" charset="2"/>
              <a:buChar char="Ø"/>
            </a:pPr>
            <a:r>
              <a:rPr lang="pt-BR" sz="1900" dirty="0"/>
              <a:t>Quais mensagens são enviadas a uma classe no DS? Todas elas estão contempladas no DC?</a:t>
            </a:r>
          </a:p>
          <a:p>
            <a:pPr marL="1039813" lvl="1">
              <a:buFont typeface="Wingdings" panose="05000000000000000000" pitchFamily="2" charset="2"/>
              <a:buChar char="Ø"/>
            </a:pPr>
            <a:endParaRPr lang="pt-BR" sz="1900" dirty="0"/>
          </a:p>
          <a:p>
            <a:pPr marL="1039813" lvl="1">
              <a:buFont typeface="Wingdings" panose="05000000000000000000" pitchFamily="2" charset="2"/>
              <a:buChar char="Ø"/>
            </a:pPr>
            <a:r>
              <a:rPr lang="pt-BR" sz="1900" dirty="0"/>
              <a:t>Para cada operação, as assinaturas estão corretas nos dois diagramas?</a:t>
            </a:r>
          </a:p>
          <a:p>
            <a:pPr marL="1039813" lvl="1">
              <a:buFont typeface="Wingdings" panose="05000000000000000000" pitchFamily="2" charset="2"/>
              <a:buChar char="Ø"/>
            </a:pPr>
            <a:endParaRPr lang="pt-BR" sz="1900" dirty="0"/>
          </a:p>
          <a:p>
            <a:pPr marL="1039813" lvl="1">
              <a:buFont typeface="Wingdings" panose="05000000000000000000" pitchFamily="2" charset="2"/>
              <a:buChar char="Ø"/>
            </a:pPr>
            <a:r>
              <a:rPr lang="pt-BR" sz="1900" dirty="0"/>
              <a:t>Uma classe precisa de mais atributos?</a:t>
            </a:r>
          </a:p>
          <a:p>
            <a:pPr marL="1039813" lvl="1">
              <a:buFont typeface="Wingdings" panose="05000000000000000000" pitchFamily="2" charset="2"/>
              <a:buChar char="Ø"/>
            </a:pPr>
            <a:endParaRPr lang="pt-BR" sz="1900" dirty="0"/>
          </a:p>
          <a:p>
            <a:pPr marL="1039813" lvl="1">
              <a:buFont typeface="Wingdings" panose="05000000000000000000" pitchFamily="2" charset="2"/>
              <a:buChar char="Ø"/>
            </a:pPr>
            <a:r>
              <a:rPr lang="pt-BR" sz="1900" dirty="0"/>
              <a:t>Há necessidade de se relacionar classes que não estão relacionadas no DC?</a:t>
            </a:r>
          </a:p>
          <a:p>
            <a:pPr marL="966788" lvl="1" indent="-269875"/>
            <a:endParaRPr lang="pt-BR" sz="1500" dirty="0"/>
          </a:p>
          <a:p>
            <a:pPr marL="696913" lvl="1" indent="0">
              <a:buNone/>
            </a:pPr>
            <a:endParaRPr lang="pt-BR" sz="1500" dirty="0"/>
          </a:p>
          <a:p>
            <a:pPr marL="1268413" lvl="1" indent="-571500">
              <a:buFontTx/>
              <a:buChar char="-"/>
            </a:pPr>
            <a:endParaRPr lang="pt-BR" sz="1500" dirty="0"/>
          </a:p>
          <a:p>
            <a:pPr marL="114300" indent="0">
              <a:buNone/>
            </a:pPr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4040360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1CCD5EF-766D-43B9-A25D-19122E5FB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0" y="643467"/>
            <a:ext cx="8178799" cy="1989682"/>
          </a:xfrm>
          <a:prstGeom prst="rect">
            <a:avLst/>
          </a:prstGeom>
          <a:solidFill>
            <a:schemeClr val="accent1"/>
          </a:solidFill>
          <a:ln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9699C9-77F1-4E33-A750-CB78C7EA2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646" y="806204"/>
            <a:ext cx="7934706" cy="1664208"/>
          </a:xfrm>
          <a:prstGeom prst="rect">
            <a:avLst/>
          </a:prstGeom>
          <a:noFill/>
          <a:ln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3884" y="1059736"/>
            <a:ext cx="7530175" cy="1228130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Ligação entre Diagrama de Robustez e DS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03884" y="2973313"/>
            <a:ext cx="7530175" cy="2903099"/>
          </a:xfrm>
        </p:spPr>
        <p:txBody>
          <a:bodyPr>
            <a:normAutofit/>
          </a:bodyPr>
          <a:lstStyle/>
          <a:p>
            <a:r>
              <a:rPr lang="pt-BR" dirty="0"/>
              <a:t>No ICONIX o diagrama de robustez foi incluído para </a:t>
            </a:r>
            <a:r>
              <a:rPr lang="pt-BR" b="1" u="sng" dirty="0"/>
              <a:t>preencher o gap entre o diagrama de caso de uso e o DS.</a:t>
            </a:r>
          </a:p>
          <a:p>
            <a:endParaRPr lang="pt-BR" dirty="0"/>
          </a:p>
          <a:p>
            <a:r>
              <a:rPr lang="pt-BR" dirty="0"/>
              <a:t>O diagrama de sequência, deve então ser criado a partir de um diagrama de robustez.</a:t>
            </a:r>
          </a:p>
          <a:p>
            <a:pPr marL="11430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5650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900"/>
              <a:t>DS a partir do DR e atualização do DC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spcAft>
                  <a:spcPts val="600"/>
                </a:spcAft>
              </a:pPr>
              <a:t>23</a:t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71675"/>
            <a:ext cx="7620000" cy="405764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655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abela&#10;&#10;Descrição gerada automaticamente">
            <a:extLst>
              <a:ext uri="{FF2B5EF4-FFF2-40B4-BE49-F238E27FC236}">
                <a16:creationId xmlns:a16="http://schemas.microsoft.com/office/drawing/2014/main" id="{015C05C9-796A-FAF1-C96E-29B60C6EA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54" y="1651014"/>
            <a:ext cx="3702627" cy="3564634"/>
          </a:xfrm>
          <a:prstGeom prst="rect">
            <a:avLst/>
          </a:prstGeom>
        </p:spPr>
      </p:pic>
      <p:pic>
        <p:nvPicPr>
          <p:cNvPr id="4" name="Imagem 3" descr="Interface gráfica do usuário&#10;&#10;Descrição gerada automaticamente">
            <a:extLst>
              <a:ext uri="{FF2B5EF4-FFF2-40B4-BE49-F238E27FC236}">
                <a16:creationId xmlns:a16="http://schemas.microsoft.com/office/drawing/2014/main" id="{B186A510-E587-7B22-1B71-86D9187AF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15" y="1724798"/>
            <a:ext cx="3235036" cy="366817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854DD54-7E9A-D2A4-0752-63851D2F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458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DS a partir de DR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 algn="just">
              <a:buAutoNum type="arabicPeriod"/>
            </a:pPr>
            <a:r>
              <a:rPr lang="pt-BR" sz="2400" dirty="0"/>
              <a:t>Objetos fronteira e entidade no DR viram </a:t>
            </a:r>
            <a:r>
              <a:rPr lang="pt-BR" sz="2400" b="1" dirty="0"/>
              <a:t>objetos de classes fronteira e entidade no DS</a:t>
            </a:r>
            <a:r>
              <a:rPr lang="pt-BR" sz="2400" dirty="0"/>
              <a:t>.</a:t>
            </a:r>
          </a:p>
          <a:p>
            <a:pPr marL="571500" indent="-457200" algn="just">
              <a:buAutoNum type="arabicPeriod"/>
            </a:pPr>
            <a:endParaRPr lang="pt-BR" sz="2400" dirty="0"/>
          </a:p>
          <a:p>
            <a:pPr marL="114300" indent="0" algn="just">
              <a:buNone/>
            </a:pPr>
            <a:r>
              <a:rPr lang="pt-BR" sz="2400" dirty="0"/>
              <a:t>2. Verificar se os objetos de controle no DR devem ser criados como objetos de classes do tipo controle ou mensagens no DS.</a:t>
            </a:r>
          </a:p>
          <a:p>
            <a:pPr marL="114300" indent="0" algn="just">
              <a:buNone/>
            </a:pPr>
            <a:endParaRPr lang="pt-BR" sz="2400" dirty="0"/>
          </a:p>
          <a:p>
            <a:pPr marL="114300" indent="0" algn="just">
              <a:buNone/>
            </a:pPr>
            <a:r>
              <a:rPr lang="pt-BR" sz="2400" dirty="0"/>
              <a:t>3. Respeitar a análise de robustez para atribuir as responsabilidades às classes, ou seja, cada classe deve ter as responsabilidades adequadas.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270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98C05F46-EA60-C149-E4E8-B462613BE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77" y="692696"/>
            <a:ext cx="7308422" cy="547260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3F46EC-04C8-1F7B-F986-BE2B5A0A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0783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7" descr="Diagrama&#10;&#10;Descrição gerada automaticamente">
            <a:extLst>
              <a:ext uri="{FF2B5EF4-FFF2-40B4-BE49-F238E27FC236}">
                <a16:creationId xmlns:a16="http://schemas.microsoft.com/office/drawing/2014/main" id="{30FDFEF0-B90E-093B-6889-A2A27518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3" y="784651"/>
            <a:ext cx="3879806" cy="2289085"/>
          </a:xfrm>
          <a:prstGeom prst="rect">
            <a:avLst/>
          </a:prstGeom>
        </p:spPr>
      </p:pic>
      <p:pic>
        <p:nvPicPr>
          <p:cNvPr id="5" name="Imagem 5" descr="Texto&#10;&#10;Descrição gerada automaticamente">
            <a:extLst>
              <a:ext uri="{FF2B5EF4-FFF2-40B4-BE49-F238E27FC236}">
                <a16:creationId xmlns:a16="http://schemas.microsoft.com/office/drawing/2014/main" id="{3AE613C1-3021-2F90-47D4-37E3274D9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35" y="2511949"/>
            <a:ext cx="4563861" cy="3364463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51920" y="193526"/>
            <a:ext cx="5091783" cy="3766185"/>
          </a:xfrm>
        </p:spPr>
        <p:txBody>
          <a:bodyPr>
            <a:normAutofit/>
          </a:bodyPr>
          <a:lstStyle/>
          <a:p>
            <a:pPr marL="696913" lvl="1" indent="0">
              <a:buNone/>
            </a:pPr>
            <a:r>
              <a:rPr lang="pt-BR" dirty="0"/>
              <a:t>Fornecer aos programadores uma visão detalhada dos objetos e mensagens envolvidos na realização de cada caso de uso.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>
                <a:solidFill>
                  <a:srgbClr val="445061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pt-BR">
              <a:solidFill>
                <a:srgbClr val="445061"/>
              </a:solidFill>
            </a:endParaRP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286D4890-8BCE-79E1-BEF3-1AC941CFCA25}"/>
              </a:ext>
            </a:extLst>
          </p:cNvPr>
          <p:cNvSpPr/>
          <p:nvPr/>
        </p:nvSpPr>
        <p:spPr>
          <a:xfrm rot="10800000" flipH="1">
            <a:off x="1518906" y="3429000"/>
            <a:ext cx="1440160" cy="178036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84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87AB319-64C0-4E2D-B1CD-0A970301B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AFA9A5-03CC-4F94-B964-70682CDB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9C86E-20BE-60EE-A01E-51E4FEA3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770467"/>
            <a:ext cx="2600288" cy="3352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5200" dirty="0"/>
              <a:t>Mas </a:t>
            </a:r>
            <a:r>
              <a:rPr lang="en-US" sz="5200" dirty="0" err="1"/>
              <a:t>usa</a:t>
            </a:r>
            <a:r>
              <a:rPr lang="en-US" sz="5200" dirty="0"/>
              <a:t> </a:t>
            </a:r>
            <a:r>
              <a:rPr lang="en-US" sz="5200" dirty="0" err="1"/>
              <a:t>na</a:t>
            </a:r>
            <a:r>
              <a:rPr lang="en-US" sz="5200" dirty="0"/>
              <a:t> </a:t>
            </a:r>
            <a:r>
              <a:rPr lang="en-US" sz="5200" dirty="0" err="1"/>
              <a:t>prática</a:t>
            </a:r>
            <a:r>
              <a:rPr lang="en-US" sz="52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14A08-885D-0FFD-991C-53156391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0634" y="4206876"/>
            <a:ext cx="2552282" cy="1645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85000"/>
              </a:lnSpc>
              <a:spcBef>
                <a:spcPts val="1300"/>
              </a:spcBef>
            </a:pPr>
            <a:r>
              <a:rPr lang="en-US" sz="1900">
                <a:solidFill>
                  <a:srgbClr val="FFFFFF"/>
                </a:solidFill>
                <a:latin typeface="+mj-lt"/>
                <a:hlinkClick r:id="rId2"/>
              </a:rPr>
              <a:t>https://docs.aws.amazon.com/rekognition/latest/dg/face-liveness-diagrams.html</a:t>
            </a:r>
            <a:endParaRPr lang="en-US" sz="19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B36B60-731F-409B-A240-BBF521AB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artoon of a person&#10;&#10;Description automatically generated">
            <a:extLst>
              <a:ext uri="{FF2B5EF4-FFF2-40B4-BE49-F238E27FC236}">
                <a16:creationId xmlns:a16="http://schemas.microsoft.com/office/drawing/2014/main" id="{FAD50924-2F88-41E2-C363-6750D2F2A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90" y="1488758"/>
            <a:ext cx="4699512" cy="352816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78FD5-1D2A-5798-31F0-E6790BDA3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en-US" sz="9500">
                <a:solidFill>
                  <a:schemeClr val="accent1">
                    <a:alpha val="25000"/>
                  </a:scheme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sz="9500" dirty="0">
              <a:solidFill>
                <a:schemeClr val="accent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021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3EFC75-D61F-4CEA-9817-11CC86030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1E8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02F3DD-3E32-4AF8-BFA1-D131A6B4B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81E8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person on a computer screen&#10;&#10;Description automatically generated">
            <a:extLst>
              <a:ext uri="{FF2B5EF4-FFF2-40B4-BE49-F238E27FC236}">
                <a16:creationId xmlns:a16="http://schemas.microsoft.com/office/drawing/2014/main" id="{6A8E0563-04FA-68BD-619C-2DE2714F0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791" y="920208"/>
            <a:ext cx="7964418" cy="5017583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3EF69CA0-EE07-2516-84D8-7CA33B5F1D68}"/>
              </a:ext>
            </a:extLst>
          </p:cNvPr>
          <p:cNvSpPr txBox="1">
            <a:spLocks/>
          </p:cNvSpPr>
          <p:nvPr/>
        </p:nvSpPr>
        <p:spPr>
          <a:xfrm>
            <a:off x="6572944" y="5876412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9000" b="0" kern="120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en-US" sz="9500" smtClean="0">
                <a:solidFill>
                  <a:schemeClr val="accent1">
                    <a:alpha val="25000"/>
                  </a:schemeClr>
                </a:solidFill>
              </a:rPr>
              <a:pPr defTabSz="914400"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sz="9500" dirty="0">
              <a:solidFill>
                <a:schemeClr val="accent1">
                  <a:alpha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A diagram of a diagram&#10;&#10;Description automatically generate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488" y="1444929"/>
            <a:ext cx="8277225" cy="396814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F307F856-182F-A88D-5636-A182FADF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spcAft>
                  <a:spcPts val="600"/>
                </a:spcAft>
              </a:pPr>
              <a:t>3</a:t>
            </a:fld>
            <a:endParaRPr lang="pt-B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2265B5-CFDD-B97F-96B6-9E4E5F50C8D6}"/>
              </a:ext>
            </a:extLst>
          </p:cNvPr>
          <p:cNvCxnSpPr/>
          <p:nvPr/>
        </p:nvCxnSpPr>
        <p:spPr>
          <a:xfrm>
            <a:off x="1187624" y="3429000"/>
            <a:ext cx="1296144" cy="2520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E7C25C-80A8-23B2-116B-26DAFD0F5B92}"/>
              </a:ext>
            </a:extLst>
          </p:cNvPr>
          <p:cNvSpPr txBox="1"/>
          <p:nvPr/>
        </p:nvSpPr>
        <p:spPr>
          <a:xfrm>
            <a:off x="1403648" y="5949280"/>
            <a:ext cx="324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C) Mensagens trocadas entre objetos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78A6260-65B3-7D79-497A-686BD1A273B7}"/>
              </a:ext>
            </a:extLst>
          </p:cNvPr>
          <p:cNvSpPr/>
          <p:nvPr/>
        </p:nvSpPr>
        <p:spPr>
          <a:xfrm>
            <a:off x="840169" y="73970"/>
            <a:ext cx="6696744" cy="976424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A) Ordem em que as mensagens são enviadas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84AF61-4A29-876D-0F96-128672664BB6}"/>
              </a:ext>
            </a:extLst>
          </p:cNvPr>
          <p:cNvCxnSpPr>
            <a:cxnSpLocks/>
          </p:cNvCxnSpPr>
          <p:nvPr/>
        </p:nvCxnSpPr>
        <p:spPr>
          <a:xfrm>
            <a:off x="5724128" y="2852936"/>
            <a:ext cx="504056" cy="3096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FFA1233-BCA6-EA7F-5B9E-81063EA7502A}"/>
              </a:ext>
            </a:extLst>
          </p:cNvPr>
          <p:cNvSpPr txBox="1"/>
          <p:nvPr/>
        </p:nvSpPr>
        <p:spPr>
          <a:xfrm>
            <a:off x="4933774" y="6008302"/>
            <a:ext cx="2806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D) A quais classes pertencem esses objetos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8CA73D-3B39-1EBF-DAA2-C492078DC8AB}"/>
              </a:ext>
            </a:extLst>
          </p:cNvPr>
          <p:cNvSpPr/>
          <p:nvPr/>
        </p:nvSpPr>
        <p:spPr>
          <a:xfrm>
            <a:off x="1809061" y="1893886"/>
            <a:ext cx="2379480" cy="2171715"/>
          </a:xfrm>
          <a:custGeom>
            <a:avLst/>
            <a:gdLst>
              <a:gd name="connsiteX0" fmla="*/ 0 w 2760599"/>
              <a:gd name="connsiteY0" fmla="*/ 945105 h 1890210"/>
              <a:gd name="connsiteX1" fmla="*/ 1380300 w 2760599"/>
              <a:gd name="connsiteY1" fmla="*/ 0 h 1890210"/>
              <a:gd name="connsiteX2" fmla="*/ 2760600 w 2760599"/>
              <a:gd name="connsiteY2" fmla="*/ 945105 h 1890210"/>
              <a:gd name="connsiteX3" fmla="*/ 1380300 w 2760599"/>
              <a:gd name="connsiteY3" fmla="*/ 1890210 h 1890210"/>
              <a:gd name="connsiteX4" fmla="*/ 0 w 2760599"/>
              <a:gd name="connsiteY4" fmla="*/ 945105 h 1890210"/>
              <a:gd name="connsiteX0" fmla="*/ 0 w 2377142"/>
              <a:gd name="connsiteY0" fmla="*/ 956777 h 1906427"/>
              <a:gd name="connsiteX1" fmla="*/ 1380300 w 2377142"/>
              <a:gd name="connsiteY1" fmla="*/ 11672 h 1906427"/>
              <a:gd name="connsiteX2" fmla="*/ 2377142 w 2377142"/>
              <a:gd name="connsiteY2" fmla="*/ 617564 h 1906427"/>
              <a:gd name="connsiteX3" fmla="*/ 1380300 w 2377142"/>
              <a:gd name="connsiteY3" fmla="*/ 1901882 h 1906427"/>
              <a:gd name="connsiteX4" fmla="*/ 0 w 2377142"/>
              <a:gd name="connsiteY4" fmla="*/ 956777 h 1906427"/>
              <a:gd name="connsiteX0" fmla="*/ 2337 w 2379479"/>
              <a:gd name="connsiteY0" fmla="*/ 956777 h 2155163"/>
              <a:gd name="connsiteX1" fmla="*/ 1382637 w 2379479"/>
              <a:gd name="connsiteY1" fmla="*/ 11672 h 2155163"/>
              <a:gd name="connsiteX2" fmla="*/ 2379479 w 2379479"/>
              <a:gd name="connsiteY2" fmla="*/ 617564 h 2155163"/>
              <a:gd name="connsiteX3" fmla="*/ 1087669 w 2379479"/>
              <a:gd name="connsiteY3" fmla="*/ 2152605 h 2155163"/>
              <a:gd name="connsiteX4" fmla="*/ 2337 w 2379479"/>
              <a:gd name="connsiteY4" fmla="*/ 956777 h 2155163"/>
              <a:gd name="connsiteX0" fmla="*/ 2776 w 2232435"/>
              <a:gd name="connsiteY0" fmla="*/ 1143334 h 2169015"/>
              <a:gd name="connsiteX1" fmla="*/ 1235593 w 2232435"/>
              <a:gd name="connsiteY1" fmla="*/ 21249 h 2169015"/>
              <a:gd name="connsiteX2" fmla="*/ 2232435 w 2232435"/>
              <a:gd name="connsiteY2" fmla="*/ 627141 h 2169015"/>
              <a:gd name="connsiteX3" fmla="*/ 940625 w 2232435"/>
              <a:gd name="connsiteY3" fmla="*/ 2162182 h 2169015"/>
              <a:gd name="connsiteX4" fmla="*/ 2776 w 2232435"/>
              <a:gd name="connsiteY4" fmla="*/ 1143334 h 2169015"/>
              <a:gd name="connsiteX0" fmla="*/ 2337 w 2379480"/>
              <a:gd name="connsiteY0" fmla="*/ 1174528 h 2171715"/>
              <a:gd name="connsiteX1" fmla="*/ 1382638 w 2379480"/>
              <a:gd name="connsiteY1" fmla="*/ 22946 h 2171715"/>
              <a:gd name="connsiteX2" fmla="*/ 2379480 w 2379480"/>
              <a:gd name="connsiteY2" fmla="*/ 628838 h 2171715"/>
              <a:gd name="connsiteX3" fmla="*/ 1087670 w 2379480"/>
              <a:gd name="connsiteY3" fmla="*/ 2163879 h 2171715"/>
              <a:gd name="connsiteX4" fmla="*/ 2337 w 2379480"/>
              <a:gd name="connsiteY4" fmla="*/ 1174528 h 217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9480" h="2171715">
                <a:moveTo>
                  <a:pt x="2337" y="1174528"/>
                </a:moveTo>
                <a:cubicBezTo>
                  <a:pt x="51498" y="817706"/>
                  <a:pt x="986448" y="113894"/>
                  <a:pt x="1382638" y="22946"/>
                </a:cubicBezTo>
                <a:cubicBezTo>
                  <a:pt x="1778828" y="-68002"/>
                  <a:pt x="2379480" y="106871"/>
                  <a:pt x="2379480" y="628838"/>
                </a:cubicBezTo>
                <a:cubicBezTo>
                  <a:pt x="2379480" y="1150805"/>
                  <a:pt x="1483860" y="2072931"/>
                  <a:pt x="1087670" y="2163879"/>
                </a:cubicBezTo>
                <a:cubicBezTo>
                  <a:pt x="691480" y="2254827"/>
                  <a:pt x="-46824" y="1531350"/>
                  <a:pt x="2337" y="1174528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D3FCD7-CEEB-364E-1040-B9E46C57161C}"/>
              </a:ext>
            </a:extLst>
          </p:cNvPr>
          <p:cNvSpPr txBox="1"/>
          <p:nvPr/>
        </p:nvSpPr>
        <p:spPr>
          <a:xfrm>
            <a:off x="395536" y="1046086"/>
            <a:ext cx="4538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B) A quais classes as operações pertencem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2DBF63-7E18-DCD6-0E0A-60F57448CA53}"/>
              </a:ext>
            </a:extLst>
          </p:cNvPr>
          <p:cNvCxnSpPr/>
          <p:nvPr/>
        </p:nvCxnSpPr>
        <p:spPr>
          <a:xfrm>
            <a:off x="2051720" y="1415418"/>
            <a:ext cx="612935" cy="7174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48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diagram of a computer program&#10;&#10;Description automatically generated with medium confide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1039" y="1791929"/>
            <a:ext cx="6489273" cy="46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44590" y="416514"/>
            <a:ext cx="3856703" cy="386473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pt-BR" b="1" dirty="0">
                <a:solidFill>
                  <a:srgbClr val="FF0000"/>
                </a:solidFill>
              </a:rPr>
              <a:t>E) Quais informações precisam ser enviadas de um objeto a outro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>
                <a:solidFill>
                  <a:srgbClr val="4F6784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pt-BR">
              <a:solidFill>
                <a:srgbClr val="4F67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8" y="499533"/>
            <a:ext cx="8079581" cy="1658198"/>
          </a:xfrm>
        </p:spPr>
        <p:txBody>
          <a:bodyPr>
            <a:normAutofit/>
          </a:bodyPr>
          <a:lstStyle/>
          <a:p>
            <a:r>
              <a:rPr lang="pt-BR"/>
              <a:t>Características gerais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pt-BR"/>
          </a:p>
        </p:txBody>
      </p:sp>
      <p:graphicFrame>
        <p:nvGraphicFramePr>
          <p:cNvPr id="12" name="Espaço Reservado para Conteúdo 2">
            <a:extLst>
              <a:ext uri="{FF2B5EF4-FFF2-40B4-BE49-F238E27FC236}">
                <a16:creationId xmlns:a16="http://schemas.microsoft.com/office/drawing/2014/main" id="{04438C84-4A37-4300-8D71-C6C8F2A07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643855"/>
              </p:ext>
            </p:extLst>
          </p:nvPr>
        </p:nvGraphicFramePr>
        <p:xfrm>
          <a:off x="507206" y="2373549"/>
          <a:ext cx="8065294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6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218665-EA77-40EC-8172-4F17E2DED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6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9593" y="643467"/>
            <a:ext cx="2511806" cy="558429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Conceitos envolvidos no DS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>
                <a:solidFill>
                  <a:srgbClr val="FFFFFF">
                    <a:alpha val="25000"/>
                  </a:srgb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pt-BR">
              <a:solidFill>
                <a:srgbClr val="FFFFFF">
                  <a:alpha val="25000"/>
                </a:srgbClr>
              </a:solidFill>
            </a:endParaRPr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5A8E122-8E68-5CFE-B53D-0145D54F5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399997"/>
              </p:ext>
            </p:extLst>
          </p:nvPr>
        </p:nvGraphicFramePr>
        <p:xfrm>
          <a:off x="475059" y="684213"/>
          <a:ext cx="4708922" cy="5543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13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D6F6937-3B5A-4391-9F37-58A571B36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3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8" y="936711"/>
            <a:ext cx="2241198" cy="4984578"/>
          </a:xfrm>
        </p:spPr>
        <p:txBody>
          <a:bodyPr>
            <a:normAutofit/>
          </a:bodyPr>
          <a:lstStyle/>
          <a:p>
            <a:r>
              <a:rPr lang="pt-BR" sz="3800">
                <a:solidFill>
                  <a:srgbClr val="FFFFFF"/>
                </a:solidFill>
              </a:rPr>
              <a:t>Mensagem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572944" y="5876412"/>
            <a:ext cx="2194560" cy="13970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9CFDDB7D-9009-48F6-9FA9-5DCB321166F4}" type="slidenum">
              <a:rPr lang="pt-BR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460791" y="936711"/>
            <a:ext cx="5111994" cy="4984578"/>
          </a:xfrm>
        </p:spPr>
        <p:txBody>
          <a:bodyPr anchor="ctr">
            <a:normAutofit/>
          </a:bodyPr>
          <a:lstStyle/>
          <a:p>
            <a:pPr lvl="0" fontAlgn="base">
              <a:buFont typeface="Wingdings" panose="05000000000000000000" pitchFamily="2" charset="2"/>
              <a:buChar char="q"/>
            </a:pPr>
            <a:r>
              <a:rPr lang="pt-BR" sz="1700" dirty="0"/>
              <a:t> Um sistema OO pode ser visto como uma rede de objetos. Funcionalidades são realizadas pelos objetos, que só podem interagir através do envio de mensagens.</a:t>
            </a:r>
          </a:p>
          <a:p>
            <a:pPr marL="114300" indent="0">
              <a:buNone/>
            </a:pPr>
            <a:r>
              <a:rPr lang="pt-BR" sz="1700" b="1" dirty="0"/>
              <a:t> </a:t>
            </a:r>
            <a:endParaRPr lang="pt-BR" sz="17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1700" dirty="0"/>
              <a:t> Solicitação de execução de uma operação em outro objeto.</a:t>
            </a:r>
          </a:p>
          <a:p>
            <a:pPr marL="400050" indent="-285750">
              <a:buFont typeface="Wingdings" panose="05000000000000000000" pitchFamily="2" charset="2"/>
              <a:buChar char="q"/>
            </a:pPr>
            <a:endParaRPr lang="pt-BR" sz="1700" dirty="0"/>
          </a:p>
          <a:p>
            <a:pPr lvl="0">
              <a:buFont typeface="Wingdings" panose="05000000000000000000" pitchFamily="2" charset="2"/>
              <a:buChar char="q"/>
            </a:pPr>
            <a:r>
              <a:rPr lang="pt-BR" sz="1700" dirty="0"/>
              <a:t> Representa a requisição de um objeto remetente a um objeto receptor para que este último execute alguma operação definida para sua classe.</a:t>
            </a:r>
          </a:p>
          <a:p>
            <a:pPr marL="114300" indent="0" fontAlgn="base">
              <a:buNone/>
            </a:pPr>
            <a:endParaRPr lang="pt-BR" sz="1700" dirty="0"/>
          </a:p>
          <a:p>
            <a:pPr fontAlgn="base">
              <a:buFont typeface="Wingdings" panose="05000000000000000000" pitchFamily="2" charset="2"/>
              <a:buChar char="q"/>
            </a:pPr>
            <a:r>
              <a:rPr lang="pt-BR" sz="1700" dirty="0"/>
              <a:t> Essa mensagem deve conter </a:t>
            </a:r>
            <a:r>
              <a:rPr lang="pt-BR" sz="1700" u="sng" dirty="0"/>
              <a:t>informação</a:t>
            </a:r>
            <a:r>
              <a:rPr lang="pt-BR" sz="1700" dirty="0"/>
              <a:t> suficiente para que a operação do objeto receptor possa ser executada.</a:t>
            </a:r>
          </a:p>
          <a:p>
            <a:pPr lvl="0" fontAlgn="base"/>
            <a:endParaRPr lang="pt-BR" sz="1700" dirty="0"/>
          </a:p>
          <a:p>
            <a:pPr marL="114300" indent="0" fontAlgn="base">
              <a:buNone/>
            </a:pPr>
            <a:endParaRPr lang="pt-BR" sz="1700" dirty="0"/>
          </a:p>
        </p:txBody>
      </p:sp>
    </p:spTree>
    <p:extLst>
      <p:ext uri="{BB962C8B-B14F-4D97-AF65-F5344CB8AC3E}">
        <p14:creationId xmlns:p14="http://schemas.microsoft.com/office/powerpoint/2010/main" val="14703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353" y="1124744"/>
            <a:ext cx="8065294" cy="376618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/>
              <a:t>Mensagens são representadas por linhas entre dois participantes da interação, contendo setas indicando qual participante enviou a mensagem e qual a recebeu. </a:t>
            </a:r>
          </a:p>
          <a:p>
            <a:pPr algn="just"/>
            <a:endParaRPr lang="pt-BR"/>
          </a:p>
          <a:p>
            <a:pPr algn="just"/>
            <a:endParaRPr lang="pt-BR"/>
          </a:p>
          <a:p>
            <a:pPr algn="just"/>
            <a:endParaRPr lang="pt-BR"/>
          </a:p>
          <a:p>
            <a:pPr algn="just"/>
            <a:endParaRPr lang="pt-BR"/>
          </a:p>
          <a:p>
            <a:pPr algn="just"/>
            <a:r>
              <a:rPr lang="pt-BR"/>
              <a:t>As mensagens são apresentadas na posição horizontal entre as linhas de vida dos participantes e sua ordem sequencial é demonstrada de cima para baixo. </a:t>
            </a:r>
          </a:p>
          <a:p>
            <a:pPr algn="just"/>
            <a:endParaRPr lang="pt-BR"/>
          </a:p>
          <a:p>
            <a:pPr algn="just"/>
            <a:r>
              <a:rPr lang="pt-BR"/>
              <a:t>Os textos contidos nas mensagens indicam a  operação solicitada. </a:t>
            </a:r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8</a:t>
            </a:fld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700808"/>
            <a:ext cx="37623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57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2919" y="206031"/>
            <a:ext cx="8079581" cy="1658198"/>
          </a:xfrm>
        </p:spPr>
        <p:txBody>
          <a:bodyPr/>
          <a:lstStyle/>
          <a:p>
            <a:r>
              <a:rPr lang="pt-BR" dirty="0"/>
              <a:t>Tipos de Mensagens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2919" y="1772816"/>
            <a:ext cx="8065294" cy="3766185"/>
          </a:xfrm>
        </p:spPr>
        <p:txBody>
          <a:bodyPr>
            <a:normAutofit/>
          </a:bodyPr>
          <a:lstStyle/>
          <a:p>
            <a:pPr lvl="0" algn="just"/>
            <a:r>
              <a:rPr lang="pt-BR" b="1" dirty="0"/>
              <a:t>Mensagem Síncrona</a:t>
            </a:r>
            <a:r>
              <a:rPr lang="pt-BR" dirty="0"/>
              <a:t>: indica que o objeto remetente espera que o objeto recebedor processe a mensagem antes de recomeçar o seu processamento, ou seja, o objeto emissor fica bloqueado até que o receptor termine de atender à mensagem.</a:t>
            </a:r>
          </a:p>
          <a:p>
            <a:pPr lvl="0"/>
            <a:endParaRPr lang="pt-BR" dirty="0"/>
          </a:p>
          <a:p>
            <a:pPr marL="114300" indent="0">
              <a:buNone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DDB7D-9009-48F6-9FA9-5DCB321166F4}" type="slidenum">
              <a:rPr lang="pt-BR" smtClean="0"/>
              <a:t>9</a:t>
            </a:fld>
            <a:endParaRPr lang="pt-BR"/>
          </a:p>
        </p:txBody>
      </p:sp>
      <p:sp>
        <p:nvSpPr>
          <p:cNvPr id="5" name="Line 2"/>
          <p:cNvSpPr>
            <a:spLocks noChangeShapeType="1"/>
          </p:cNvSpPr>
          <p:nvPr/>
        </p:nvSpPr>
        <p:spPr bwMode="auto">
          <a:xfrm>
            <a:off x="1127124" y="4725144"/>
            <a:ext cx="1644675" cy="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140968"/>
            <a:ext cx="4464496" cy="32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8802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3747</TotalTime>
  <Words>1118</Words>
  <Application>Microsoft Office PowerPoint</Application>
  <PresentationFormat>On-screen Show (4:3)</PresentationFormat>
  <Paragraphs>156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Metropolitan</vt:lpstr>
      <vt:lpstr>Tópico Diagrama de Sequência SI305</vt:lpstr>
      <vt:lpstr>Definição Geral</vt:lpstr>
      <vt:lpstr>PowerPoint Presentation</vt:lpstr>
      <vt:lpstr>PowerPoint Presentation</vt:lpstr>
      <vt:lpstr>Características gerais</vt:lpstr>
      <vt:lpstr>Conceitos envolvidos no DS</vt:lpstr>
      <vt:lpstr>Mensagem</vt:lpstr>
      <vt:lpstr>PowerPoint Presentation</vt:lpstr>
      <vt:lpstr>Tipos de Mensagens</vt:lpstr>
      <vt:lpstr>Tipos de Mensagens</vt:lpstr>
      <vt:lpstr>Tipos de Mensagem </vt:lpstr>
      <vt:lpstr>Tipos de Mensagem</vt:lpstr>
      <vt:lpstr>Sintaxe da Mensagem</vt:lpstr>
      <vt:lpstr>Exemplo</vt:lpstr>
      <vt:lpstr>Componentes do DS</vt:lpstr>
      <vt:lpstr>Objetos</vt:lpstr>
      <vt:lpstr>Linhas de vida</vt:lpstr>
      <vt:lpstr>Barra de ativação</vt:lpstr>
      <vt:lpstr>Ligação entre diagrama de Caso de Uso e DS</vt:lpstr>
      <vt:lpstr>Ligação entre diagrama de classes e diagrama de sequência</vt:lpstr>
      <vt:lpstr>Como checar o DC de acordo com os DS?</vt:lpstr>
      <vt:lpstr>Ligação entre Diagrama de Robustez e DS</vt:lpstr>
      <vt:lpstr>DS a partir do DR e atualização do DC</vt:lpstr>
      <vt:lpstr>PowerPoint Presentation</vt:lpstr>
      <vt:lpstr>DS a partir de DR</vt:lpstr>
      <vt:lpstr>PowerPoint Presentation</vt:lpstr>
      <vt:lpstr>PowerPoint Presentation</vt:lpstr>
      <vt:lpstr>Mas usa na prática?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Tópico diagrama de Sequência SI305</dc:title>
  <dc:creator>Ana</dc:creator>
  <cp:lastModifiedBy>Bruno Henrique Nunes</cp:lastModifiedBy>
  <cp:revision>40</cp:revision>
  <cp:lastPrinted>2018-10-13T15:03:55Z</cp:lastPrinted>
  <dcterms:created xsi:type="dcterms:W3CDTF">2018-10-01T12:41:58Z</dcterms:created>
  <dcterms:modified xsi:type="dcterms:W3CDTF">2024-10-08T13:00:11Z</dcterms:modified>
</cp:coreProperties>
</file>