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1"/>
    <p:sldMasterId id="2147483720" r:id="rId2"/>
    <p:sldMasterId id="2147483736" r:id="rId3"/>
  </p:sldMasterIdLst>
  <p:notesMasterIdLst>
    <p:notesMasterId r:id="rId32"/>
  </p:notesMasterIdLst>
  <p:handoutMasterIdLst>
    <p:handoutMasterId r:id="rId33"/>
  </p:handoutMasterIdLst>
  <p:sldIdLst>
    <p:sldId id="444" r:id="rId4"/>
    <p:sldId id="497" r:id="rId5"/>
    <p:sldId id="467" r:id="rId6"/>
    <p:sldId id="496" r:id="rId7"/>
    <p:sldId id="495" r:id="rId8"/>
    <p:sldId id="494" r:id="rId9"/>
    <p:sldId id="472" r:id="rId10"/>
    <p:sldId id="473" r:id="rId11"/>
    <p:sldId id="475" r:id="rId12"/>
    <p:sldId id="476" r:id="rId13"/>
    <p:sldId id="477" r:id="rId14"/>
    <p:sldId id="478" r:id="rId15"/>
    <p:sldId id="479" r:id="rId16"/>
    <p:sldId id="480" r:id="rId17"/>
    <p:sldId id="481" r:id="rId18"/>
    <p:sldId id="482" r:id="rId19"/>
    <p:sldId id="483" r:id="rId20"/>
    <p:sldId id="484" r:id="rId21"/>
    <p:sldId id="485" r:id="rId22"/>
    <p:sldId id="486" r:id="rId23"/>
    <p:sldId id="487" r:id="rId24"/>
    <p:sldId id="488" r:id="rId25"/>
    <p:sldId id="489" r:id="rId26"/>
    <p:sldId id="490" r:id="rId27"/>
    <p:sldId id="491" r:id="rId28"/>
    <p:sldId id="492" r:id="rId29"/>
    <p:sldId id="493" r:id="rId30"/>
    <p:sldId id="460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FF"/>
    <a:srgbClr val="BA0C2F"/>
    <a:srgbClr val="53585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4" autoAdjust="0"/>
    <p:restoredTop sz="99388" autoAdjust="0"/>
  </p:normalViewPr>
  <p:slideViewPr>
    <p:cSldViewPr snapToGrid="0" snapToObjects="1">
      <p:cViewPr>
        <p:scale>
          <a:sx n="125" d="100"/>
          <a:sy n="125" d="100"/>
        </p:scale>
        <p:origin x="-138" y="-690"/>
      </p:cViewPr>
      <p:guideLst>
        <p:guide orient="horz" pos="3026"/>
        <p:guide orient="horz" pos="1664"/>
        <p:guide orient="horz" pos="11"/>
        <p:guide pos="5759"/>
        <p:guide pos="2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F2216-3C6C-5242-8DB2-4752D4FEC615}" type="datetimeFigureOut">
              <a:rPr lang="en-US" smtClean="0">
                <a:latin typeface="Arial"/>
              </a:rPr>
              <a:pPr/>
              <a:t>5/19/2017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E00F2-CC6B-3345-A584-44341337AE23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54263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2CD6293C-6F3F-374D-A003-D3E152FC3744}" type="datetimeFigureOut">
              <a:rPr lang="en-US" smtClean="0"/>
              <a:pPr/>
              <a:t>5/19/2017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D389288A-BD78-EC48-81B6-C08E556E160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6760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14950" y="2472514"/>
            <a:ext cx="7498993" cy="134544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Name(s) of Presenter(s), Directorate/Division and Date</a:t>
            </a:r>
          </a:p>
        </p:txBody>
      </p:sp>
      <p:pic>
        <p:nvPicPr>
          <p:cNvPr id="7" name="Picture 6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6165" y="935378"/>
            <a:ext cx="1819635" cy="992528"/>
          </a:xfrm>
          <a:prstGeom prst="rect">
            <a:avLst/>
          </a:prstGeom>
        </p:spPr>
      </p:pic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903833" y="1997176"/>
            <a:ext cx="7524221" cy="47533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1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454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41088" y="1161143"/>
            <a:ext cx="8364762" cy="355849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8" name="Picture 7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248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41088" y="1161143"/>
            <a:ext cx="8364762" cy="355849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1087" y="665739"/>
            <a:ext cx="8573101" cy="3502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10" name="Picture 9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3064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Conten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799314" y="1161145"/>
            <a:ext cx="4008438" cy="3558494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341088" y="1161144"/>
            <a:ext cx="4023901" cy="3558494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9" name="Picture 8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4668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/Conten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799314" y="1161145"/>
            <a:ext cx="4008438" cy="3558494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341088" y="1161144"/>
            <a:ext cx="4023901" cy="3558494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1087" y="665739"/>
            <a:ext cx="8573101" cy="3502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15" name="Picture 14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6036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161143"/>
            <a:ext cx="9144000" cy="355849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\</a:t>
            </a:r>
          </a:p>
          <a:p>
            <a:r>
              <a:rPr lang="en-US" dirty="0" smtClean="0"/>
              <a:t>Click Icon to Add Picture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8" name="Picture 7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123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161143"/>
            <a:ext cx="9144000" cy="355849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\</a:t>
            </a:r>
          </a:p>
          <a:p>
            <a:r>
              <a:rPr lang="en-US" dirty="0" smtClean="0"/>
              <a:t>Click Icon to Add Picture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1087" y="665739"/>
            <a:ext cx="8573101" cy="3502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15" name="Picture 14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8671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Black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1161143"/>
            <a:ext cx="9144000" cy="35584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8" name="Picture 7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1142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/Black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1161143"/>
            <a:ext cx="9144000" cy="35584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1087" y="665739"/>
            <a:ext cx="8573101" cy="3502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934403" y="1599202"/>
            <a:ext cx="3363277" cy="2718798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4929414" y="1599202"/>
            <a:ext cx="3363277" cy="2718798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pic>
        <p:nvPicPr>
          <p:cNvPr id="14" name="Picture 13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5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40929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2239365"/>
            <a:ext cx="9144000" cy="6647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3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Chapter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242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 Subhead w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903833" y="1997176"/>
            <a:ext cx="7524221" cy="47533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1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14950" y="2858272"/>
            <a:ext cx="7498993" cy="134544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Name(s) of Presenter(s), Directorate/Division and Date</a:t>
            </a:r>
          </a:p>
        </p:txBody>
      </p:sp>
      <p:pic>
        <p:nvPicPr>
          <p:cNvPr id="7" name="Picture 6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6165" y="935378"/>
            <a:ext cx="1819635" cy="992528"/>
          </a:xfrm>
          <a:prstGeom prst="rect">
            <a:avLst/>
          </a:prstGeom>
        </p:spPr>
      </p:pic>
      <p:sp>
        <p:nvSpPr>
          <p:cNvPr id="6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903833" y="2411554"/>
            <a:ext cx="7498993" cy="31236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616393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447762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 flipV="1">
            <a:off x="5890626" y="1340395"/>
            <a:ext cx="2" cy="3193140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1087" y="665739"/>
            <a:ext cx="8573101" cy="3502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Mission or Project Name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1026160" y="1340395"/>
            <a:ext cx="3886017" cy="319314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add Mission logo</a:t>
            </a:r>
            <a:endParaRPr lang="en-US" dirty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521956" y="1340395"/>
            <a:ext cx="1986400" cy="996405"/>
          </a:xfrm>
          <a:prstGeom prst="rect">
            <a:avLst/>
          </a:prstGeom>
        </p:spPr>
        <p:txBody>
          <a:bodyPr vert="horz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add NASA, JPL or other partner logo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6521956" y="2438400"/>
            <a:ext cx="1986400" cy="996405"/>
          </a:xfrm>
          <a:prstGeom prst="rect">
            <a:avLst/>
          </a:prstGeom>
        </p:spPr>
        <p:txBody>
          <a:bodyPr vert="horz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add NASA, JPL or other partner logo</a:t>
            </a:r>
            <a:endParaRPr lang="en-US" dirty="0"/>
          </a:p>
        </p:txBody>
      </p:sp>
      <p:sp>
        <p:nvSpPr>
          <p:cNvPr id="30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521956" y="3537130"/>
            <a:ext cx="1986400" cy="996405"/>
          </a:xfrm>
          <a:prstGeom prst="rect">
            <a:avLst/>
          </a:prstGeom>
        </p:spPr>
        <p:txBody>
          <a:bodyPr vert="horz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add NASA, JPL or other partner logo</a:t>
            </a:r>
            <a:endParaRPr lang="en-US" dirty="0"/>
          </a:p>
        </p:txBody>
      </p:sp>
      <p:pic>
        <p:nvPicPr>
          <p:cNvPr id="13" name="Picture 12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25879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7" name="Picture 6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49360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1087" y="665739"/>
            <a:ext cx="8573101" cy="3502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8" name="Picture 7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76028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41088" y="1161143"/>
            <a:ext cx="8364762" cy="355849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8" name="Picture 7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724809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41088" y="1161143"/>
            <a:ext cx="8364762" cy="355849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1087" y="665739"/>
            <a:ext cx="8573101" cy="3502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10" name="Picture 9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53064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Conten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799314" y="1161145"/>
            <a:ext cx="4008438" cy="3558494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341088" y="1161144"/>
            <a:ext cx="4023901" cy="3558494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9" name="Picture 8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746683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/Conten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799314" y="1161145"/>
            <a:ext cx="4008438" cy="3558494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341088" y="1161144"/>
            <a:ext cx="4023901" cy="3558494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1087" y="665739"/>
            <a:ext cx="8573101" cy="3502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15" name="Picture 14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60365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161143"/>
            <a:ext cx="9144000" cy="355849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8" name="Picture 7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1234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1161143"/>
            <a:ext cx="9144000" cy="355849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 smtClean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1087" y="665739"/>
            <a:ext cx="8573101" cy="3502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15" name="Picture 14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0867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2700" y="0"/>
            <a:ext cx="5140325" cy="51435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 smtClean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127624" y="1210733"/>
            <a:ext cx="4016375" cy="496147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2400" b="1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5127623" y="1735952"/>
            <a:ext cx="4016375" cy="1000129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Name(s) of Presenter(s)</a:t>
            </a:r>
          </a:p>
          <a:p>
            <a:pPr lvl="0"/>
            <a:r>
              <a:rPr lang="en-US" dirty="0" smtClean="0"/>
              <a:t>Click to Edit Directorate, Division or Group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Date</a:t>
            </a:r>
          </a:p>
        </p:txBody>
      </p:sp>
      <p:pic>
        <p:nvPicPr>
          <p:cNvPr id="8" name="Picture 7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231057" y="4040528"/>
            <a:ext cx="1819635" cy="9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358942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Black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1161143"/>
            <a:ext cx="9144000" cy="35584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8" name="Picture 7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1425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/Black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1161143"/>
            <a:ext cx="9144000" cy="35584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1087" y="665739"/>
            <a:ext cx="8573101" cy="3502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934403" y="1599202"/>
            <a:ext cx="3363277" cy="2718798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4929414" y="1599202"/>
            <a:ext cx="3363277" cy="2718798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add content</a:t>
            </a:r>
            <a:endParaRPr lang="en-US" dirty="0"/>
          </a:p>
        </p:txBody>
      </p:sp>
      <p:pic>
        <p:nvPicPr>
          <p:cNvPr id="14" name="Picture 13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52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40929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2239365"/>
            <a:ext cx="9144000" cy="66477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3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Chapter Divider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924229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14477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48617" y="3852492"/>
            <a:ext cx="1819635" cy="992528"/>
          </a:xfrm>
          <a:prstGeom prst="rect">
            <a:avLst/>
          </a:prstGeom>
        </p:spPr>
      </p:pic>
      <p:sp>
        <p:nvSpPr>
          <p:cNvPr id="1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352926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8118" y="3904542"/>
            <a:ext cx="6513975" cy="47533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1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79235" y="4379880"/>
            <a:ext cx="6492134" cy="46514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Name(s) of Presenter(s), Directorate/Division and Date</a:t>
            </a:r>
          </a:p>
        </p:txBody>
      </p:sp>
    </p:spTree>
    <p:extLst>
      <p:ext uri="{BB962C8B-B14F-4D97-AF65-F5344CB8AC3E}">
        <p14:creationId xmlns:p14="http://schemas.microsoft.com/office/powerpoint/2010/main" xmlns="" val="368187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57070" y="1963607"/>
            <a:ext cx="2229861" cy="121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073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/Subhea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41088" y="1161143"/>
            <a:ext cx="8364762" cy="355849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1087" y="665739"/>
            <a:ext cx="8573101" cy="3502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10" name="Picture 9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8"/>
          </p:nvPr>
        </p:nvSpPr>
        <p:spPr>
          <a:xfrm>
            <a:off x="341298" y="4797743"/>
            <a:ext cx="2133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>
          <a:xfrm>
            <a:off x="3124200" y="479774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>
          <a:xfrm>
            <a:off x="6553200" y="4797743"/>
            <a:ext cx="2053884" cy="274637"/>
          </a:xfrm>
          <a:prstGeom prst="rect">
            <a:avLst/>
          </a:prstGeom>
        </p:spPr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306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H="1" flipV="1">
            <a:off x="5890626" y="1340395"/>
            <a:ext cx="2" cy="3193140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1087" y="665739"/>
            <a:ext cx="8573101" cy="3502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add Mission or Project Name</a:t>
            </a:r>
            <a:endParaRPr lang="en-US" dirty="0"/>
          </a:p>
        </p:txBody>
      </p:sp>
      <p:sp>
        <p:nvSpPr>
          <p:cNvPr id="27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1026160" y="1340395"/>
            <a:ext cx="3886017" cy="319314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add Mission logo</a:t>
            </a:r>
            <a:endParaRPr lang="en-US" dirty="0"/>
          </a:p>
        </p:txBody>
      </p:sp>
      <p:sp>
        <p:nvSpPr>
          <p:cNvPr id="28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6521956" y="1340395"/>
            <a:ext cx="1986400" cy="996405"/>
          </a:xfrm>
          <a:prstGeom prst="rect">
            <a:avLst/>
          </a:prstGeom>
        </p:spPr>
        <p:txBody>
          <a:bodyPr vert="horz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add NASA, JPL or other partner logo</a:t>
            </a:r>
            <a:endParaRPr lang="en-US" dirty="0"/>
          </a:p>
        </p:txBody>
      </p:sp>
      <p:sp>
        <p:nvSpPr>
          <p:cNvPr id="29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6521956" y="2438400"/>
            <a:ext cx="1986400" cy="996405"/>
          </a:xfrm>
          <a:prstGeom prst="rect">
            <a:avLst/>
          </a:prstGeom>
        </p:spPr>
        <p:txBody>
          <a:bodyPr vert="horz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add NASA, JPL or other partner logo</a:t>
            </a:r>
            <a:endParaRPr lang="en-US" dirty="0"/>
          </a:p>
        </p:txBody>
      </p:sp>
      <p:sp>
        <p:nvSpPr>
          <p:cNvPr id="30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521956" y="3537130"/>
            <a:ext cx="1986400" cy="996405"/>
          </a:xfrm>
          <a:prstGeom prst="rect">
            <a:avLst/>
          </a:prstGeom>
        </p:spPr>
        <p:txBody>
          <a:bodyPr vert="horz"/>
          <a:lstStyle>
            <a:lvl1pPr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add NASA, JPL or other partner logo</a:t>
            </a:r>
            <a:endParaRPr lang="en-US" dirty="0"/>
          </a:p>
        </p:txBody>
      </p:sp>
      <p:pic>
        <p:nvPicPr>
          <p:cNvPr id="13" name="Picture 12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258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7" name="Picture 6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493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41087" y="665739"/>
            <a:ext cx="8573101" cy="350262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18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 smtClean="0"/>
              <a:t>Click to Edit Subhead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320978" y="243757"/>
            <a:ext cx="8593211" cy="47036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4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Header</a:t>
            </a:r>
            <a:endParaRPr lang="en-US" dirty="0"/>
          </a:p>
        </p:txBody>
      </p:sp>
      <p:pic>
        <p:nvPicPr>
          <p:cNvPr id="8" name="Picture 7" descr="JPL-logo_Stacked_RedBlack-RGB_small_040615.eps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6678"/>
          <a:stretch/>
        </p:blipFill>
        <p:spPr>
          <a:xfrm>
            <a:off x="8607084" y="4867032"/>
            <a:ext cx="347745" cy="12010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760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61028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6" r:id="rId2"/>
    <p:sldLayoutId id="2147483705" r:id="rId3"/>
    <p:sldLayoutId id="2147483707" r:id="rId4"/>
    <p:sldLayoutId id="2147483718" r:id="rId5"/>
    <p:sldLayoutId id="2147483735" r:id="rId6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341298" y="479774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79774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4797743"/>
            <a:ext cx="20538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4484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30" r:id="rId3"/>
    <p:sldLayoutId id="2147483723" r:id="rId4"/>
    <p:sldLayoutId id="2147483731" r:id="rId5"/>
    <p:sldLayoutId id="2147483724" r:id="rId6"/>
    <p:sldLayoutId id="2147483732" r:id="rId7"/>
    <p:sldLayoutId id="2147483725" r:id="rId8"/>
    <p:sldLayoutId id="2147483733" r:id="rId9"/>
    <p:sldLayoutId id="2147483726" r:id="rId10"/>
    <p:sldLayoutId id="2147483734" r:id="rId11"/>
    <p:sldLayoutId id="2147483727" r:id="rId12"/>
    <p:sldLayoutId id="2147483728" r:id="rId13"/>
    <p:sldLayoutId id="2147483729" r:id="rId14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341298" y="479774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479774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4797743"/>
            <a:ext cx="20538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5819BC3-7E48-734B-B255-F05E5B7339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484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Supro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Final Presentation by: Brian Hoang </a:t>
            </a:r>
          </a:p>
          <a:p>
            <a:r>
              <a:rPr lang="en-US" dirty="0" smtClean="0"/>
              <a:t>&amp; Chris Villegas</a:t>
            </a:r>
            <a:endParaRPr lang="en-US" dirty="0"/>
          </a:p>
        </p:txBody>
      </p:sp>
      <p:pic>
        <p:nvPicPr>
          <p:cNvPr id="6" name="Picture 5" descr="D2010_0210_alt-v1rgb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029" t="41706" r="25790" b="4521"/>
          <a:stretch/>
        </p:blipFill>
        <p:spPr>
          <a:xfrm>
            <a:off x="0" y="0"/>
            <a:ext cx="514047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8651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Building and Testing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First </a:t>
            </a:r>
            <a:r>
              <a:rPr lang="en-US" sz="3200" dirty="0" err="1" smtClean="0"/>
              <a:t>Websocket</a:t>
            </a:r>
            <a:r>
              <a:rPr lang="en-US" sz="3200" dirty="0" smtClean="0"/>
              <a:t> Class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Incorporating the Front-end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Building RPMs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New Features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Stop/Start/Restart All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Logging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 smtClean="0"/>
              <a:t>Testbeds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Refactor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Hierarchical Structure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861061"/>
            <a:ext cx="8364762" cy="3858578"/>
          </a:xfrm>
        </p:spPr>
        <p:txBody>
          <a:bodyPr/>
          <a:lstStyle/>
          <a:p>
            <a:r>
              <a:rPr lang="en-US" sz="2400" dirty="0" smtClean="0"/>
              <a:t>Introduction: What is </a:t>
            </a:r>
            <a:r>
              <a:rPr lang="en-US" sz="2400" dirty="0" err="1" smtClean="0"/>
              <a:t>Supro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Early Development / Initial Research</a:t>
            </a:r>
          </a:p>
          <a:p>
            <a:r>
              <a:rPr lang="en-US" sz="2400" dirty="0" smtClean="0"/>
              <a:t>Building and Testing</a:t>
            </a:r>
          </a:p>
          <a:p>
            <a:r>
              <a:rPr lang="en-US" sz="2400" dirty="0" smtClean="0"/>
              <a:t>New Features</a:t>
            </a:r>
          </a:p>
          <a:p>
            <a:r>
              <a:rPr lang="en-US" sz="2400" dirty="0" err="1" smtClean="0"/>
              <a:t>Refactor</a:t>
            </a:r>
            <a:endParaRPr lang="en-US" sz="2400" dirty="0" smtClean="0"/>
          </a:p>
          <a:p>
            <a:r>
              <a:rPr lang="en-US" sz="2400" dirty="0" smtClean="0"/>
              <a:t>Conclusion</a:t>
            </a:r>
          </a:p>
          <a:p>
            <a:r>
              <a:rPr lang="en-US" sz="2400" dirty="0" smtClean="0"/>
              <a:t>Acknowledgements</a:t>
            </a: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Changing the </a:t>
            </a:r>
            <a:r>
              <a:rPr lang="en-US" sz="3200" dirty="0" err="1" smtClean="0"/>
              <a:t>web_socket</a:t>
            </a:r>
            <a:r>
              <a:rPr lang="en-US" sz="3200" dirty="0" smtClean="0"/>
              <a:t> class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Cleaning up the code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Documentation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Things we learned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Challenges we faced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Final thoughts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Acknowledgements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26093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1088" y="876301"/>
            <a:ext cx="8364762" cy="38433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SuPro</a:t>
            </a:r>
            <a:r>
              <a:rPr lang="en-US" sz="2400" dirty="0" smtClean="0"/>
              <a:t> is a Prism-hosted real-time </a:t>
            </a:r>
          </a:p>
          <a:p>
            <a:pPr>
              <a:buNone/>
            </a:pPr>
            <a:r>
              <a:rPr lang="en-US" sz="2400" dirty="0" smtClean="0"/>
              <a:t>   Supervisor </a:t>
            </a:r>
            <a:r>
              <a:rPr lang="en-US" sz="2400" dirty="0" smtClean="0"/>
              <a:t>d</a:t>
            </a:r>
            <a:r>
              <a:rPr lang="en-US" sz="2400" dirty="0" smtClean="0"/>
              <a:t>ashboard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Used for </a:t>
            </a:r>
            <a:r>
              <a:rPr lang="en-US" sz="2400" dirty="0" smtClean="0"/>
              <a:t>monitoring and managing </a:t>
            </a:r>
          </a:p>
          <a:p>
            <a:pPr>
              <a:buNone/>
            </a:pPr>
            <a:r>
              <a:rPr lang="en-US" sz="2400" dirty="0" smtClean="0"/>
              <a:t>   processes running across an </a:t>
            </a:r>
          </a:p>
          <a:p>
            <a:pPr>
              <a:buNone/>
            </a:pPr>
            <a:r>
              <a:rPr lang="en-US" sz="2400" dirty="0" smtClean="0"/>
              <a:t>   autonomous fleet.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SuPro</a:t>
            </a:r>
            <a:r>
              <a:rPr lang="en-US" sz="2400" dirty="0" smtClean="0"/>
              <a:t> allows the user the ability to t</a:t>
            </a:r>
            <a:r>
              <a:rPr lang="en-US" sz="2400" dirty="0" smtClean="0"/>
              <a:t>rack and </a:t>
            </a:r>
          </a:p>
          <a:p>
            <a:pPr>
              <a:buNone/>
            </a:pPr>
            <a:r>
              <a:rPr lang="en-US" sz="2400" dirty="0" smtClean="0"/>
              <a:t>   control multiple supervisor servers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Introduction to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SuPro</a:t>
            </a:r>
            <a:endParaRPr lang="en-U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10" descr="sup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725" y="714119"/>
            <a:ext cx="29051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684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861061"/>
            <a:ext cx="8364762" cy="385857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Objective</a:t>
            </a:r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861061"/>
            <a:ext cx="8364762" cy="385857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Our approach</a:t>
            </a:r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Early Development / Initial Research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861061"/>
            <a:ext cx="8364762" cy="385857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 smtClean="0"/>
              <a:t>Websockets</a:t>
            </a:r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Threading</a:t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>
          <a:xfrm>
            <a:off x="341088" y="967741"/>
            <a:ext cx="8364762" cy="3751898"/>
          </a:xfrm>
        </p:spPr>
        <p:txBody>
          <a:bodyPr/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smtClean="0"/>
              <a:t>JSON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95819BC3-7E48-734B-B255-F05E5B73394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May 23, 2017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PL_Template_White_16-9_vA4">
  <a:themeElements>
    <a:clrScheme name="JPL Colors - Feb2015">
      <a:dk1>
        <a:srgbClr val="000000"/>
      </a:dk1>
      <a:lt1>
        <a:srgbClr val="FFFFFF"/>
      </a:lt1>
      <a:dk2>
        <a:srgbClr val="D0D3D4"/>
      </a:dk2>
      <a:lt2>
        <a:srgbClr val="75787B"/>
      </a:lt2>
      <a:accent1>
        <a:srgbClr val="32373B"/>
      </a:accent1>
      <a:accent2>
        <a:srgbClr val="EE2737"/>
      </a:accent2>
      <a:accent3>
        <a:srgbClr val="BA0C2F"/>
      </a:accent3>
      <a:accent4>
        <a:srgbClr val="410706"/>
      </a:accent4>
      <a:accent5>
        <a:srgbClr val="6083AA"/>
      </a:accent5>
      <a:accent6>
        <a:srgbClr val="FFFFFF"/>
      </a:accent6>
      <a:hlink>
        <a:srgbClr val="BA0C2F"/>
      </a:hlink>
      <a:folHlink>
        <a:srgbClr val="BA0C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s">
  <a:themeElements>
    <a:clrScheme name="JPL Colors - Feb2015">
      <a:dk1>
        <a:srgbClr val="000000"/>
      </a:dk1>
      <a:lt1>
        <a:srgbClr val="FFFFFF"/>
      </a:lt1>
      <a:dk2>
        <a:srgbClr val="D0D3D4"/>
      </a:dk2>
      <a:lt2>
        <a:srgbClr val="75787B"/>
      </a:lt2>
      <a:accent1>
        <a:srgbClr val="32373B"/>
      </a:accent1>
      <a:accent2>
        <a:srgbClr val="EE2737"/>
      </a:accent2>
      <a:accent3>
        <a:srgbClr val="BA0C2F"/>
      </a:accent3>
      <a:accent4>
        <a:srgbClr val="410706"/>
      </a:accent4>
      <a:accent5>
        <a:srgbClr val="6083AA"/>
      </a:accent5>
      <a:accent6>
        <a:srgbClr val="FFFFFF"/>
      </a:accent6>
      <a:hlink>
        <a:srgbClr val="BA0C2F"/>
      </a:hlink>
      <a:folHlink>
        <a:srgbClr val="BA0C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Content Slides">
  <a:themeElements>
    <a:clrScheme name="JPL Colors - Feb2015">
      <a:dk1>
        <a:srgbClr val="000000"/>
      </a:dk1>
      <a:lt1>
        <a:srgbClr val="FFFFFF"/>
      </a:lt1>
      <a:dk2>
        <a:srgbClr val="D0D3D4"/>
      </a:dk2>
      <a:lt2>
        <a:srgbClr val="75787B"/>
      </a:lt2>
      <a:accent1>
        <a:srgbClr val="32373B"/>
      </a:accent1>
      <a:accent2>
        <a:srgbClr val="EE2737"/>
      </a:accent2>
      <a:accent3>
        <a:srgbClr val="BA0C2F"/>
      </a:accent3>
      <a:accent4>
        <a:srgbClr val="410706"/>
      </a:accent4>
      <a:accent5>
        <a:srgbClr val="6083AA"/>
      </a:accent5>
      <a:accent6>
        <a:srgbClr val="FFFFFF"/>
      </a:accent6>
      <a:hlink>
        <a:srgbClr val="BA0C2F"/>
      </a:hlink>
      <a:folHlink>
        <a:srgbClr val="BA0C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JPL_Template_White_16-9_vA4</Template>
  <TotalTime>83</TotalTime>
  <Words>252</Words>
  <Application>Microsoft Office PowerPoint</Application>
  <PresentationFormat>On-screen Show (16:9)</PresentationFormat>
  <Paragraphs>95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JPL_Template_White_16-9_vA4</vt:lpstr>
      <vt:lpstr>Content Slides</vt:lpstr>
      <vt:lpstr>1_Content Slides</vt:lpstr>
      <vt:lpstr>Slide 1</vt:lpstr>
      <vt:lpstr>Outline</vt:lpstr>
      <vt:lpstr>Introduction to SuPro</vt:lpstr>
      <vt:lpstr>Objective</vt:lpstr>
      <vt:lpstr>Our approach</vt:lpstr>
      <vt:lpstr>Early Development / Initial Research</vt:lpstr>
      <vt:lpstr>Websockets</vt:lpstr>
      <vt:lpstr>Threading </vt:lpstr>
      <vt:lpstr>JSON</vt:lpstr>
      <vt:lpstr>Building and Testing</vt:lpstr>
      <vt:lpstr>First Websocket Class</vt:lpstr>
      <vt:lpstr>Incorporating the Front-end</vt:lpstr>
      <vt:lpstr>Building RPMs</vt:lpstr>
      <vt:lpstr>New Features</vt:lpstr>
      <vt:lpstr>Stop/Start/Restart All</vt:lpstr>
      <vt:lpstr>Logging</vt:lpstr>
      <vt:lpstr>Testbeds</vt:lpstr>
      <vt:lpstr>Refactor</vt:lpstr>
      <vt:lpstr>Hierarchical Structure</vt:lpstr>
      <vt:lpstr>Changing the web_socket class</vt:lpstr>
      <vt:lpstr>Cleaning up the code</vt:lpstr>
      <vt:lpstr>Documentation</vt:lpstr>
      <vt:lpstr>Conclusion</vt:lpstr>
      <vt:lpstr>Things we learned</vt:lpstr>
      <vt:lpstr>Challenges we faced</vt:lpstr>
      <vt:lpstr>Final thoughts</vt:lpstr>
      <vt:lpstr>Acknowledgements</vt:lpstr>
      <vt:lpstr>Slide 28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Aileen</dc:creator>
  <cp:lastModifiedBy>Aileen</cp:lastModifiedBy>
  <cp:revision>1</cp:revision>
  <cp:lastPrinted>2014-07-14T23:49:38Z</cp:lastPrinted>
  <dcterms:created xsi:type="dcterms:W3CDTF">2017-05-20T03:15:58Z</dcterms:created>
  <dcterms:modified xsi:type="dcterms:W3CDTF">2017-05-20T04:38:59Z</dcterms:modified>
</cp:coreProperties>
</file>