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  <p:sldMasterId id="2147483720" r:id="rId2"/>
    <p:sldMasterId id="2147483736" r:id="rId3"/>
  </p:sldMasterIdLst>
  <p:notesMasterIdLst>
    <p:notesMasterId r:id="rId37"/>
  </p:notesMasterIdLst>
  <p:handoutMasterIdLst>
    <p:handoutMasterId r:id="rId38"/>
  </p:handoutMasterIdLst>
  <p:sldIdLst>
    <p:sldId id="444" r:id="rId4"/>
    <p:sldId id="497" r:id="rId5"/>
    <p:sldId id="467" r:id="rId6"/>
    <p:sldId id="496" r:id="rId7"/>
    <p:sldId id="495" r:id="rId8"/>
    <p:sldId id="494" r:id="rId9"/>
    <p:sldId id="472" r:id="rId10"/>
    <p:sldId id="498" r:id="rId11"/>
    <p:sldId id="473" r:id="rId12"/>
    <p:sldId id="499" r:id="rId13"/>
    <p:sldId id="500" r:id="rId14"/>
    <p:sldId id="501" r:id="rId15"/>
    <p:sldId id="475" r:id="rId16"/>
    <p:sldId id="502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92" r:id="rId34"/>
    <p:sldId id="493" r:id="rId35"/>
    <p:sldId id="460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FF"/>
    <a:srgbClr val="BA0C2F"/>
    <a:srgbClr val="5358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29" autoAdjust="0"/>
    <p:restoredTop sz="99388" autoAdjust="0"/>
  </p:normalViewPr>
  <p:slideViewPr>
    <p:cSldViewPr snapToGrid="0" snapToObjects="1">
      <p:cViewPr>
        <p:scale>
          <a:sx n="125" d="100"/>
          <a:sy n="125" d="100"/>
        </p:scale>
        <p:origin x="-78" y="-690"/>
      </p:cViewPr>
      <p:guideLst>
        <p:guide orient="horz" pos="3026"/>
        <p:guide orient="horz" pos="1664"/>
        <p:guide orient="horz" pos="11"/>
        <p:guide pos="5759"/>
        <p:guide pos="2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F2216-3C6C-5242-8DB2-4752D4FEC615}" type="datetimeFigureOut">
              <a:rPr lang="en-US" smtClean="0">
                <a:latin typeface="Arial"/>
              </a:rPr>
              <a:pPr/>
              <a:t>5/20/2017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E00F2-CC6B-3345-A584-44341337AE23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5426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2CD6293C-6F3F-374D-A003-D3E152FC3744}" type="datetimeFigureOut">
              <a:rPr lang="en-US" smtClean="0"/>
              <a:pPr/>
              <a:t>5/20/2017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D389288A-BD78-EC48-81B6-C08E556E1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6760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14950" y="2472514"/>
            <a:ext cx="7498993" cy="134544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Name(s) of Presenter(s), Directorate/Division and Date</a:t>
            </a:r>
          </a:p>
        </p:txBody>
      </p:sp>
      <p:pic>
        <p:nvPicPr>
          <p:cNvPr id="7" name="Picture 6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6165" y="935378"/>
            <a:ext cx="1819635" cy="992528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903833" y="1997176"/>
            <a:ext cx="7524221" cy="4753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454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41088" y="1161143"/>
            <a:ext cx="8364762" cy="355849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248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41088" y="1161143"/>
            <a:ext cx="8364762" cy="355849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10" name="Picture 9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3064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Conten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799314" y="1161145"/>
            <a:ext cx="4008438" cy="355849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341088" y="1161144"/>
            <a:ext cx="4023901" cy="355849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9" name="Picture 8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668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Conten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799314" y="1161145"/>
            <a:ext cx="4008438" cy="355849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341088" y="1161144"/>
            <a:ext cx="4023901" cy="355849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6036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161143"/>
            <a:ext cx="9144000" cy="35584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\</a:t>
            </a:r>
          </a:p>
          <a:p>
            <a:r>
              <a:rPr lang="en-US" dirty="0" smtClean="0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123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161143"/>
            <a:ext cx="9144000" cy="35584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\</a:t>
            </a:r>
          </a:p>
          <a:p>
            <a:r>
              <a:rPr lang="en-US" dirty="0" smtClean="0"/>
              <a:t>Click Icon to Add Picture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867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Black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1161143"/>
            <a:ext cx="9144000" cy="35584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142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Black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1161143"/>
            <a:ext cx="9144000" cy="35584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934403" y="1599202"/>
            <a:ext cx="3363277" cy="271879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4929414" y="1599202"/>
            <a:ext cx="3363277" cy="271879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pic>
        <p:nvPicPr>
          <p:cNvPr id="14" name="Picture 13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5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0929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2239365"/>
            <a:ext cx="9144000" cy="6647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3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242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Subhead w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903833" y="1997176"/>
            <a:ext cx="7524221" cy="4753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14950" y="2858272"/>
            <a:ext cx="7498993" cy="134544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Name(s) of Presenter(s), Directorate/Division and Date</a:t>
            </a:r>
          </a:p>
        </p:txBody>
      </p:sp>
      <p:pic>
        <p:nvPicPr>
          <p:cNvPr id="7" name="Picture 6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6165" y="935378"/>
            <a:ext cx="1819635" cy="992528"/>
          </a:xfrm>
          <a:prstGeom prst="rect">
            <a:avLst/>
          </a:prstGeom>
        </p:spPr>
      </p:pic>
      <p:sp>
        <p:nvSpPr>
          <p:cNvPr id="6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03833" y="2411554"/>
            <a:ext cx="7498993" cy="31236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6163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44776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 flipV="1">
            <a:off x="5890626" y="1340395"/>
            <a:ext cx="2" cy="3193140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Mission or Project Name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1026160" y="1340395"/>
            <a:ext cx="3886017" cy="319314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Mission logo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521956" y="1340395"/>
            <a:ext cx="1986400" cy="996405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NASA, JPL or other partner logo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6521956" y="2438400"/>
            <a:ext cx="1986400" cy="996405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NASA, JPL or other partner logo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521956" y="3537130"/>
            <a:ext cx="1986400" cy="996405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NASA, JPL or other partner logo</a:t>
            </a:r>
            <a:endParaRPr lang="en-US" dirty="0"/>
          </a:p>
        </p:txBody>
      </p:sp>
      <p:pic>
        <p:nvPicPr>
          <p:cNvPr id="13" name="Picture 12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2587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7" name="Picture 6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49360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76028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41088" y="1161143"/>
            <a:ext cx="8364762" cy="355849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2480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41088" y="1161143"/>
            <a:ext cx="8364762" cy="355849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10" name="Picture 9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3064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Conten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799314" y="1161145"/>
            <a:ext cx="4008438" cy="355849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341088" y="1161144"/>
            <a:ext cx="4023901" cy="355849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9" name="Picture 8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46683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Conten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799314" y="1161145"/>
            <a:ext cx="4008438" cy="355849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341088" y="1161144"/>
            <a:ext cx="4023901" cy="355849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6036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161143"/>
            <a:ext cx="9144000" cy="35584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1234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161143"/>
            <a:ext cx="9144000" cy="35584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 smtClean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867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2700" y="0"/>
            <a:ext cx="5140325" cy="51435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 smtClean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27624" y="1210733"/>
            <a:ext cx="4016375" cy="4961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5127623" y="1735952"/>
            <a:ext cx="4016375" cy="100012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Name(s) of Presenter(s)</a:t>
            </a:r>
          </a:p>
          <a:p>
            <a:pPr lvl="0"/>
            <a:r>
              <a:rPr lang="en-US" dirty="0" smtClean="0"/>
              <a:t>Click to Edit Directorate, Division or Group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Date</a:t>
            </a:r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1057" y="4040528"/>
            <a:ext cx="1819635" cy="9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58942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Black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1161143"/>
            <a:ext cx="9144000" cy="35584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1425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Black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1161143"/>
            <a:ext cx="9144000" cy="35584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934403" y="1599202"/>
            <a:ext cx="3363277" cy="271879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4929414" y="1599202"/>
            <a:ext cx="3363277" cy="271879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pic>
        <p:nvPicPr>
          <p:cNvPr id="14" name="Picture 13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52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40929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2239365"/>
            <a:ext cx="9144000" cy="6647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3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Chapter Divider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24229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4477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8617" y="3852492"/>
            <a:ext cx="1819635" cy="992528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352926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8118" y="3904542"/>
            <a:ext cx="6513975" cy="4753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79235" y="4379880"/>
            <a:ext cx="6492134" cy="46514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Name(s) of Presenter(s), Directorate/Division and Date</a:t>
            </a:r>
          </a:p>
        </p:txBody>
      </p:sp>
    </p:spTree>
    <p:extLst>
      <p:ext uri="{BB962C8B-B14F-4D97-AF65-F5344CB8AC3E}">
        <p14:creationId xmlns:p14="http://schemas.microsoft.com/office/powerpoint/2010/main" xmlns="" val="368187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7070" y="1963607"/>
            <a:ext cx="2229861" cy="121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073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/Subhea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41088" y="1161143"/>
            <a:ext cx="8364762" cy="355849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10" name="Picture 9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>
          <a:xfrm>
            <a:off x="341298" y="479774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3124200" y="479774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>
          <a:xfrm>
            <a:off x="6553200" y="4797743"/>
            <a:ext cx="2053884" cy="274637"/>
          </a:xfrm>
          <a:prstGeom prst="rect">
            <a:avLst/>
          </a:prstGeom>
        </p:spPr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306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 flipV="1">
            <a:off x="5890626" y="1340395"/>
            <a:ext cx="2" cy="3193140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Mission or Project Name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1026160" y="1340395"/>
            <a:ext cx="3886017" cy="319314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Mission logo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521956" y="1340395"/>
            <a:ext cx="1986400" cy="996405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NASA, JPL or other partner logo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6521956" y="2438400"/>
            <a:ext cx="1986400" cy="996405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NASA, JPL or other partner logo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521956" y="3537130"/>
            <a:ext cx="1986400" cy="996405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NASA, JPL or other partner logo</a:t>
            </a:r>
            <a:endParaRPr lang="en-US" dirty="0"/>
          </a:p>
        </p:txBody>
      </p:sp>
      <p:pic>
        <p:nvPicPr>
          <p:cNvPr id="13" name="Picture 12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258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7" name="Picture 6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493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76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1028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6" r:id="rId2"/>
    <p:sldLayoutId id="2147483705" r:id="rId3"/>
    <p:sldLayoutId id="2147483707" r:id="rId4"/>
    <p:sldLayoutId id="2147483718" r:id="rId5"/>
    <p:sldLayoutId id="2147483735" r:id="rId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41298" y="479774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79774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4797743"/>
            <a:ext cx="20538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484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0" r:id="rId3"/>
    <p:sldLayoutId id="2147483723" r:id="rId4"/>
    <p:sldLayoutId id="2147483731" r:id="rId5"/>
    <p:sldLayoutId id="2147483724" r:id="rId6"/>
    <p:sldLayoutId id="2147483732" r:id="rId7"/>
    <p:sldLayoutId id="2147483725" r:id="rId8"/>
    <p:sldLayoutId id="2147483733" r:id="rId9"/>
    <p:sldLayoutId id="2147483726" r:id="rId10"/>
    <p:sldLayoutId id="2147483734" r:id="rId11"/>
    <p:sldLayoutId id="2147483727" r:id="rId12"/>
    <p:sldLayoutId id="2147483728" r:id="rId13"/>
    <p:sldLayoutId id="2147483729" r:id="rId14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41298" y="479774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79774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4797743"/>
            <a:ext cx="20538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484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Supro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Final Presentation by: Brian Hoang </a:t>
            </a:r>
          </a:p>
          <a:p>
            <a:r>
              <a:rPr lang="en-US" dirty="0" smtClean="0"/>
              <a:t>&amp; Chris Villegas</a:t>
            </a:r>
            <a:endParaRPr lang="en-US" dirty="0"/>
          </a:p>
        </p:txBody>
      </p:sp>
      <p:pic>
        <p:nvPicPr>
          <p:cNvPr id="6" name="Picture 5" descr="D2010_0210_alt-v1rgb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029" t="41706" r="25790" b="4521"/>
          <a:stretch/>
        </p:blipFill>
        <p:spPr>
          <a:xfrm>
            <a:off x="0" y="0"/>
            <a:ext cx="51404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65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r>
              <a:rPr lang="en-US" sz="2400" dirty="0" smtClean="0"/>
              <a:t>The Queue module allows you to create a new queue object that can hold a specific number of items. </a:t>
            </a:r>
          </a:p>
          <a:p>
            <a:r>
              <a:rPr lang="en-US" sz="2400" dirty="0" smtClean="0"/>
              <a:t>We use these following methods to control the Queue:</a:t>
            </a:r>
          </a:p>
          <a:p>
            <a:pPr lvl="1"/>
            <a:r>
              <a:rPr lang="en-US" sz="2000" b="1" dirty="0" smtClean="0"/>
              <a:t>put</a:t>
            </a:r>
            <a:r>
              <a:rPr lang="en-US" sz="2000" b="1" dirty="0" smtClean="0"/>
              <a:t>():</a:t>
            </a:r>
            <a:r>
              <a:rPr lang="en-US" sz="2000" dirty="0" smtClean="0"/>
              <a:t> </a:t>
            </a:r>
            <a:r>
              <a:rPr lang="en-US" sz="2000" dirty="0" smtClean="0"/>
              <a:t>adds items to a </a:t>
            </a:r>
            <a:r>
              <a:rPr lang="en-US" sz="2000" dirty="0" smtClean="0"/>
              <a:t>queue</a:t>
            </a:r>
          </a:p>
          <a:p>
            <a:pPr lvl="1"/>
            <a:r>
              <a:rPr lang="en-US" sz="2000" b="1" dirty="0" smtClean="0"/>
              <a:t>empty():</a:t>
            </a:r>
            <a:r>
              <a:rPr lang="en-US" sz="2000" dirty="0" smtClean="0"/>
              <a:t> returns True if queue is empty; otherwise, False  </a:t>
            </a:r>
          </a:p>
          <a:p>
            <a:pPr lvl="1"/>
            <a:r>
              <a:rPr lang="en-US" sz="2000" b="1" dirty="0" smtClean="0"/>
              <a:t>get()</a:t>
            </a:r>
            <a:r>
              <a:rPr lang="en-US" sz="2000" dirty="0" smtClean="0"/>
              <a:t>: removes and returns an item from the queue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Python Multithreaded Queue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r>
              <a:rPr lang="en-US" sz="2400" dirty="0" smtClean="0"/>
              <a:t>In </a:t>
            </a:r>
            <a:r>
              <a:rPr lang="en-US" sz="2400" dirty="0" err="1" smtClean="0"/>
              <a:t>Supro</a:t>
            </a:r>
            <a:r>
              <a:rPr lang="en-US" sz="2400" dirty="0" smtClean="0"/>
              <a:t> we have two queues that transfer messages between the front end and the back end.</a:t>
            </a:r>
          </a:p>
          <a:p>
            <a:r>
              <a:rPr lang="en-US" sz="2400" b="1" dirty="0" smtClean="0"/>
              <a:t>_</a:t>
            </a:r>
            <a:r>
              <a:rPr lang="en-US" sz="2400" b="1" dirty="0" err="1" smtClean="0"/>
              <a:t>supervisor_update_q</a:t>
            </a:r>
            <a:r>
              <a:rPr lang="en-US" sz="2400" b="1" dirty="0" smtClean="0"/>
              <a:t>: </a:t>
            </a:r>
            <a:r>
              <a:rPr lang="en-US" sz="2400" dirty="0" smtClean="0"/>
              <a:t>Adds the state and process info of a supervisor instance to the queue and sends it to the </a:t>
            </a:r>
            <a:r>
              <a:rPr lang="en-US" sz="2400" dirty="0" err="1" smtClean="0"/>
              <a:t>ui</a:t>
            </a:r>
            <a:r>
              <a:rPr lang="en-US" sz="2400" dirty="0" smtClean="0"/>
              <a:t>. </a:t>
            </a:r>
          </a:p>
          <a:p>
            <a:r>
              <a:rPr lang="en-US" sz="2400" b="1" dirty="0" smtClean="0"/>
              <a:t>_</a:t>
            </a:r>
            <a:r>
              <a:rPr lang="en-US" sz="2400" b="1" dirty="0" err="1" smtClean="0"/>
              <a:t>messages_to_backend_q</a:t>
            </a:r>
            <a:r>
              <a:rPr lang="en-US" sz="2400" b="1" dirty="0" smtClean="0"/>
              <a:t>: </a:t>
            </a:r>
            <a:r>
              <a:rPr lang="en-US" sz="2400" dirty="0" smtClean="0"/>
              <a:t>Adds messages in the form of commands from the UI and sends it to the backend.</a:t>
            </a:r>
          </a:p>
          <a:p>
            <a:endParaRPr lang="en-US" sz="1600" b="1" dirty="0" smtClean="0"/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/>
              <a:t>Supro</a:t>
            </a:r>
            <a:r>
              <a:rPr lang="en-US" sz="3200" dirty="0" smtClean="0"/>
              <a:t> Queue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r>
              <a:rPr lang="en-US" sz="2400" dirty="0" err="1" smtClean="0"/>
              <a:t>Supro</a:t>
            </a:r>
            <a:r>
              <a:rPr lang="en-US" sz="2400" dirty="0" smtClean="0"/>
              <a:t> classes that implement threading module:</a:t>
            </a:r>
          </a:p>
          <a:p>
            <a:pPr lvl="1"/>
            <a:r>
              <a:rPr lang="en-US" sz="2000" b="1" dirty="0" err="1" smtClean="0"/>
              <a:t>SuproProcessor</a:t>
            </a:r>
            <a:r>
              <a:rPr lang="en-US" sz="2000" b="1" dirty="0" smtClean="0"/>
              <a:t> </a:t>
            </a:r>
            <a:r>
              <a:rPr lang="en-US" sz="2000" b="1" dirty="0" smtClean="0"/>
              <a:t>– </a:t>
            </a:r>
            <a:r>
              <a:rPr lang="en-US" sz="2000" dirty="0" smtClean="0"/>
              <a:t>maintains a connection between supervisor on a single machine and </a:t>
            </a:r>
            <a:r>
              <a:rPr lang="en-US" sz="2000" dirty="0" err="1" smtClean="0"/>
              <a:t>Supro</a:t>
            </a:r>
            <a:r>
              <a:rPr lang="en-US" sz="2000" dirty="0" smtClean="0"/>
              <a:t>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Connect to supervisor if connection has not yet been made or is lost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Send supervisor status updates to the UI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Report a loss of connection to the UI if unable to reach supervisor</a:t>
            </a:r>
          </a:p>
          <a:p>
            <a:pPr marL="857250" lvl="1" indent="-342900"/>
            <a:r>
              <a:rPr lang="en-US" sz="2000" b="1" dirty="0" err="1" smtClean="0"/>
              <a:t>SuproSwarm</a:t>
            </a:r>
            <a:r>
              <a:rPr lang="en-US" sz="2000" dirty="0" smtClean="0"/>
              <a:t> – creates and manages all ‘swarm entities’.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Get next message from UI and process its command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See if any processor threads have crashed and restart them if they have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Execute command on appropriate swarm entity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Broadcast swarm status updates</a:t>
            </a:r>
            <a:endParaRPr lang="en-US" sz="1600" dirty="0" smtClean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/>
              <a:t>Supro</a:t>
            </a:r>
            <a:r>
              <a:rPr lang="en-US" sz="3200" dirty="0" smtClean="0"/>
              <a:t> Multithreading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r>
              <a:rPr lang="en-US" sz="2400" dirty="0" smtClean="0"/>
              <a:t>When exchanging data between a browser and a server, the data can only be text. </a:t>
            </a:r>
          </a:p>
          <a:p>
            <a:r>
              <a:rPr lang="en-US" sz="2400" b="1" dirty="0" smtClean="0"/>
              <a:t>Sending Data: </a:t>
            </a:r>
            <a:r>
              <a:rPr lang="en-US" sz="2400" dirty="0" smtClean="0"/>
              <a:t>JavaScript objects can be converted into JSON to be sent to the server. </a:t>
            </a:r>
          </a:p>
          <a:p>
            <a:r>
              <a:rPr lang="en-US" sz="2400" b="1" dirty="0" smtClean="0"/>
              <a:t>Receiving Data:</a:t>
            </a:r>
            <a:r>
              <a:rPr lang="en-US" sz="2400" dirty="0" smtClean="0"/>
              <a:t> JSON received from the server can be converted into JavaScript objects. </a:t>
            </a:r>
          </a:p>
          <a:p>
            <a:r>
              <a:rPr lang="en-US" sz="2400" dirty="0" smtClean="0"/>
              <a:t>Since JSON format is text only, it can be easily sent to and from a server, and used as a data format by any programming language.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JSON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5008152" cy="3751898"/>
          </a:xfrm>
        </p:spPr>
        <p:txBody>
          <a:bodyPr/>
          <a:lstStyle/>
          <a:p>
            <a:r>
              <a:rPr lang="en-US" sz="2400" dirty="0" smtClean="0"/>
              <a:t>This is the update message in JSON format that is sent to the UI by each supervisor instance.</a:t>
            </a:r>
          </a:p>
          <a:p>
            <a:r>
              <a:rPr lang="en-US" sz="2400" dirty="0" smtClean="0"/>
              <a:t>The message includes supervisor state and process information.</a:t>
            </a: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/>
              <a:t>Supro</a:t>
            </a:r>
            <a:r>
              <a:rPr lang="en-US" sz="3200" dirty="0" smtClean="0"/>
              <a:t> JSON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  <p:pic>
        <p:nvPicPr>
          <p:cNvPr id="9" name="Picture 8" descr="update_mess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40" y="394068"/>
            <a:ext cx="3242310" cy="44125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Building and Testing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First </a:t>
            </a:r>
            <a:r>
              <a:rPr lang="en-US" sz="3200" dirty="0" err="1" smtClean="0"/>
              <a:t>Websocket</a:t>
            </a:r>
            <a:r>
              <a:rPr lang="en-US" sz="3200" dirty="0" smtClean="0"/>
              <a:t> Class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Incorporating the Front-end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Building RPMs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r>
              <a:rPr lang="en-US" sz="2400" dirty="0" smtClean="0"/>
              <a:t>Stop/Start/Restart All Buttons</a:t>
            </a:r>
          </a:p>
          <a:p>
            <a:r>
              <a:rPr lang="en-US" sz="2400" dirty="0" smtClean="0"/>
              <a:t>Logging</a:t>
            </a:r>
          </a:p>
          <a:p>
            <a:r>
              <a:rPr lang="en-US" sz="2400" dirty="0" err="1" smtClean="0"/>
              <a:t>Testbed</a:t>
            </a:r>
            <a:r>
              <a:rPr lang="en-US" sz="2400" dirty="0" smtClean="0"/>
              <a:t> Support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New Features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861061"/>
            <a:ext cx="8364762" cy="3858578"/>
          </a:xfrm>
        </p:spPr>
        <p:txBody>
          <a:bodyPr/>
          <a:lstStyle/>
          <a:p>
            <a:r>
              <a:rPr lang="en-US" sz="2400" dirty="0" smtClean="0"/>
              <a:t>Introduction: What is </a:t>
            </a:r>
            <a:r>
              <a:rPr lang="en-US" sz="2400" dirty="0" err="1" smtClean="0"/>
              <a:t>Supro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Early Development / Initial Research</a:t>
            </a:r>
          </a:p>
          <a:p>
            <a:r>
              <a:rPr lang="en-US" sz="2400" dirty="0" smtClean="0"/>
              <a:t>Building and Testing</a:t>
            </a:r>
          </a:p>
          <a:p>
            <a:r>
              <a:rPr lang="en-US" sz="2400" dirty="0" smtClean="0"/>
              <a:t>New Features</a:t>
            </a:r>
          </a:p>
          <a:p>
            <a:r>
              <a:rPr lang="en-US" sz="2400" dirty="0" err="1" smtClean="0"/>
              <a:t>Refactor</a:t>
            </a:r>
            <a:endParaRPr lang="en-US" sz="2400" dirty="0" smtClean="0"/>
          </a:p>
          <a:p>
            <a:r>
              <a:rPr lang="en-US" sz="2400" dirty="0" smtClean="0"/>
              <a:t>Conclusion</a:t>
            </a:r>
          </a:p>
          <a:p>
            <a:r>
              <a:rPr lang="en-US" sz="2400" dirty="0" smtClean="0"/>
              <a:t>Acknowledgements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Stop/Start/Restart All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Logging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/>
              <a:t>Testbeds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Refactor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Hierarchical Structure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Changing the </a:t>
            </a:r>
            <a:r>
              <a:rPr lang="en-US" sz="3200" dirty="0" err="1" smtClean="0"/>
              <a:t>web_socket</a:t>
            </a:r>
            <a:r>
              <a:rPr lang="en-US" sz="3200" dirty="0" smtClean="0"/>
              <a:t> class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Cleaning up the code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Documentation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Things we learned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1088" y="876301"/>
            <a:ext cx="8364762" cy="38433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SuPro</a:t>
            </a:r>
            <a:r>
              <a:rPr lang="en-US" sz="2400" dirty="0" smtClean="0"/>
              <a:t> is a Prism-hosted real-time </a:t>
            </a:r>
          </a:p>
          <a:p>
            <a:pPr>
              <a:buNone/>
            </a:pPr>
            <a:r>
              <a:rPr lang="en-US" sz="2400" dirty="0" smtClean="0"/>
              <a:t>   Supervisor dashboard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Used for monitoring and managing </a:t>
            </a:r>
          </a:p>
          <a:p>
            <a:pPr>
              <a:buNone/>
            </a:pPr>
            <a:r>
              <a:rPr lang="en-US" sz="2400" dirty="0" smtClean="0"/>
              <a:t>   processes running across an </a:t>
            </a:r>
          </a:p>
          <a:p>
            <a:pPr>
              <a:buNone/>
            </a:pPr>
            <a:r>
              <a:rPr lang="en-US" sz="2400" dirty="0" smtClean="0"/>
              <a:t>   autonomous fleet.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SuPro</a:t>
            </a:r>
            <a:r>
              <a:rPr lang="en-US" sz="2400" dirty="0" smtClean="0"/>
              <a:t> allows the user the ability to track and </a:t>
            </a:r>
          </a:p>
          <a:p>
            <a:pPr>
              <a:buNone/>
            </a:pPr>
            <a:r>
              <a:rPr lang="en-US" sz="2400" dirty="0" smtClean="0"/>
              <a:t>   control multiple supervisor servers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Introduction to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SuPro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 descr="sup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714119"/>
            <a:ext cx="29051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68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Challenges we faced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Final thoughts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6093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861061"/>
            <a:ext cx="8364762" cy="385857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Objective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861061"/>
            <a:ext cx="8364762" cy="385857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Our approach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1478279"/>
            <a:ext cx="8364762" cy="3241359"/>
          </a:xfrm>
        </p:spPr>
        <p:txBody>
          <a:bodyPr/>
          <a:lstStyle/>
          <a:p>
            <a:r>
              <a:rPr lang="en-US" sz="2800" dirty="0" smtClean="0"/>
              <a:t>Web Sockets</a:t>
            </a:r>
          </a:p>
          <a:p>
            <a:r>
              <a:rPr lang="en-US" sz="2800" dirty="0" smtClean="0"/>
              <a:t>Multithreaded Programming</a:t>
            </a:r>
          </a:p>
          <a:p>
            <a:r>
              <a:rPr lang="en-US" sz="2800" dirty="0" smtClean="0"/>
              <a:t>Queues</a:t>
            </a:r>
          </a:p>
          <a:p>
            <a:r>
              <a:rPr lang="en-US" sz="2800" dirty="0" smtClean="0"/>
              <a:t>JSON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Early Development / Initial Research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861061"/>
            <a:ext cx="8364762" cy="3858578"/>
          </a:xfrm>
        </p:spPr>
        <p:txBody>
          <a:bodyPr/>
          <a:lstStyle/>
          <a:p>
            <a:r>
              <a:rPr lang="en-US" sz="2400" dirty="0" smtClean="0"/>
              <a:t>Web Sockets makes it possible to open an interactive session between the user’s browser and a server.</a:t>
            </a:r>
          </a:p>
          <a:p>
            <a:r>
              <a:rPr lang="en-US" sz="2400" dirty="0" smtClean="0"/>
              <a:t>With Web Sockets you can send messages to a server and receive event driven responses without having to poll the server for a reply. </a:t>
            </a:r>
          </a:p>
          <a:p>
            <a:r>
              <a:rPr lang="en-US" sz="2400" dirty="0" smtClean="0"/>
              <a:t>We use a web socket to connect the </a:t>
            </a:r>
            <a:r>
              <a:rPr lang="en-US" sz="2400" dirty="0" err="1" smtClean="0"/>
              <a:t>Supro</a:t>
            </a:r>
            <a:r>
              <a:rPr lang="en-US" sz="2400" dirty="0" smtClean="0"/>
              <a:t> backend with web clients opened by users. </a:t>
            </a:r>
          </a:p>
          <a:p>
            <a:r>
              <a:rPr lang="en-US" sz="2400" dirty="0" smtClean="0"/>
              <a:t>Once a web socket connection is established, messages can be sent from the UI to the backend and vice versa.</a:t>
            </a: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/>
              <a:t>Websockets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pPr>
              <a:buNone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Autobahn Vs. </a:t>
            </a:r>
            <a:r>
              <a:rPr lang="en-US" sz="3200" dirty="0" err="1" smtClean="0"/>
              <a:t>SockJS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r>
              <a:rPr lang="en-US" sz="2000" dirty="0" smtClean="0"/>
              <a:t>Running several threads is similar to running several different programs concurrently, but with the following benefits – </a:t>
            </a:r>
          </a:p>
          <a:p>
            <a:pPr lvl="1"/>
            <a:r>
              <a:rPr lang="en-US" sz="1600" dirty="0" smtClean="0"/>
              <a:t>Multiple threads within a process share the same data space with the main thread</a:t>
            </a:r>
          </a:p>
          <a:p>
            <a:pPr lvl="1"/>
            <a:r>
              <a:rPr lang="en-US" sz="1600" dirty="0" smtClean="0"/>
              <a:t>Threads do not require as much memory usage as processes. </a:t>
            </a:r>
          </a:p>
          <a:p>
            <a:r>
              <a:rPr lang="en-US" sz="2000" dirty="0" smtClean="0"/>
              <a:t>Python has a Threading Module that provides high-level support for threads</a:t>
            </a:r>
          </a:p>
          <a:p>
            <a:r>
              <a:rPr lang="en-US" sz="2000" dirty="0" smtClean="0"/>
              <a:t>The threading module has a Thread class that implements threading </a:t>
            </a:r>
          </a:p>
          <a:p>
            <a:r>
              <a:rPr lang="en-US" sz="2000" dirty="0" smtClean="0"/>
              <a:t>We use the run() method from the Thread class which will execute the thread activity.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Python Multithreaded Programming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PL_Template_White_16-9_vA4">
  <a:themeElements>
    <a:clrScheme name="JPL Colors - Feb2015">
      <a:dk1>
        <a:srgbClr val="000000"/>
      </a:dk1>
      <a:lt1>
        <a:srgbClr val="FFFFFF"/>
      </a:lt1>
      <a:dk2>
        <a:srgbClr val="D0D3D4"/>
      </a:dk2>
      <a:lt2>
        <a:srgbClr val="75787B"/>
      </a:lt2>
      <a:accent1>
        <a:srgbClr val="32373B"/>
      </a:accent1>
      <a:accent2>
        <a:srgbClr val="EE2737"/>
      </a:accent2>
      <a:accent3>
        <a:srgbClr val="BA0C2F"/>
      </a:accent3>
      <a:accent4>
        <a:srgbClr val="410706"/>
      </a:accent4>
      <a:accent5>
        <a:srgbClr val="6083AA"/>
      </a:accent5>
      <a:accent6>
        <a:srgbClr val="FFFFFF"/>
      </a:accent6>
      <a:hlink>
        <a:srgbClr val="BA0C2F"/>
      </a:hlink>
      <a:folHlink>
        <a:srgbClr val="BA0C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s">
  <a:themeElements>
    <a:clrScheme name="JPL Colors - Feb2015">
      <a:dk1>
        <a:srgbClr val="000000"/>
      </a:dk1>
      <a:lt1>
        <a:srgbClr val="FFFFFF"/>
      </a:lt1>
      <a:dk2>
        <a:srgbClr val="D0D3D4"/>
      </a:dk2>
      <a:lt2>
        <a:srgbClr val="75787B"/>
      </a:lt2>
      <a:accent1>
        <a:srgbClr val="32373B"/>
      </a:accent1>
      <a:accent2>
        <a:srgbClr val="EE2737"/>
      </a:accent2>
      <a:accent3>
        <a:srgbClr val="BA0C2F"/>
      </a:accent3>
      <a:accent4>
        <a:srgbClr val="410706"/>
      </a:accent4>
      <a:accent5>
        <a:srgbClr val="6083AA"/>
      </a:accent5>
      <a:accent6>
        <a:srgbClr val="FFFFFF"/>
      </a:accent6>
      <a:hlink>
        <a:srgbClr val="BA0C2F"/>
      </a:hlink>
      <a:folHlink>
        <a:srgbClr val="BA0C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ontent Slides">
  <a:themeElements>
    <a:clrScheme name="JPL Colors - Feb2015">
      <a:dk1>
        <a:srgbClr val="000000"/>
      </a:dk1>
      <a:lt1>
        <a:srgbClr val="FFFFFF"/>
      </a:lt1>
      <a:dk2>
        <a:srgbClr val="D0D3D4"/>
      </a:dk2>
      <a:lt2>
        <a:srgbClr val="75787B"/>
      </a:lt2>
      <a:accent1>
        <a:srgbClr val="32373B"/>
      </a:accent1>
      <a:accent2>
        <a:srgbClr val="EE2737"/>
      </a:accent2>
      <a:accent3>
        <a:srgbClr val="BA0C2F"/>
      </a:accent3>
      <a:accent4>
        <a:srgbClr val="410706"/>
      </a:accent4>
      <a:accent5>
        <a:srgbClr val="6083AA"/>
      </a:accent5>
      <a:accent6>
        <a:srgbClr val="FFFFFF"/>
      </a:accent6>
      <a:hlink>
        <a:srgbClr val="BA0C2F"/>
      </a:hlink>
      <a:folHlink>
        <a:srgbClr val="BA0C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JPL_Template_White_16-9_vA4</Template>
  <TotalTime>459</TotalTime>
  <Words>789</Words>
  <Application>Microsoft Office PowerPoint</Application>
  <PresentationFormat>On-screen Show (16:9)</PresentationFormat>
  <Paragraphs>152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JPL_Template_White_16-9_vA4</vt:lpstr>
      <vt:lpstr>Content Slides</vt:lpstr>
      <vt:lpstr>1_Content Slides</vt:lpstr>
      <vt:lpstr>Slide 1</vt:lpstr>
      <vt:lpstr>Outline</vt:lpstr>
      <vt:lpstr>Introduction to SuPro</vt:lpstr>
      <vt:lpstr>Objective</vt:lpstr>
      <vt:lpstr>Our approach</vt:lpstr>
      <vt:lpstr>Early Development / Initial Research</vt:lpstr>
      <vt:lpstr>Websockets</vt:lpstr>
      <vt:lpstr>Autobahn Vs. SockJS </vt:lpstr>
      <vt:lpstr>Python Multithreaded Programming</vt:lpstr>
      <vt:lpstr>Python Multithreaded Queue</vt:lpstr>
      <vt:lpstr>Supro Queue</vt:lpstr>
      <vt:lpstr>Supro Multithreading</vt:lpstr>
      <vt:lpstr>JSON</vt:lpstr>
      <vt:lpstr>Supro JSON</vt:lpstr>
      <vt:lpstr>Building and Testing</vt:lpstr>
      <vt:lpstr>First Websocket Class</vt:lpstr>
      <vt:lpstr>Incorporating the Front-end</vt:lpstr>
      <vt:lpstr>Building RPMs</vt:lpstr>
      <vt:lpstr>New Features</vt:lpstr>
      <vt:lpstr>Stop/Start/Restart All</vt:lpstr>
      <vt:lpstr>Logging</vt:lpstr>
      <vt:lpstr>Testbeds</vt:lpstr>
      <vt:lpstr>Refactor</vt:lpstr>
      <vt:lpstr>Hierarchical Structure</vt:lpstr>
      <vt:lpstr>Changing the web_socket class</vt:lpstr>
      <vt:lpstr>Cleaning up the code</vt:lpstr>
      <vt:lpstr>Documentation</vt:lpstr>
      <vt:lpstr>Conclusion</vt:lpstr>
      <vt:lpstr>Things we learned</vt:lpstr>
      <vt:lpstr>Challenges we faced</vt:lpstr>
      <vt:lpstr>Final thoughts</vt:lpstr>
      <vt:lpstr>Acknowledgements</vt:lpstr>
      <vt:lpstr>Slide 33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Aileen</dc:creator>
  <cp:lastModifiedBy>Aileen</cp:lastModifiedBy>
  <cp:revision>9</cp:revision>
  <cp:lastPrinted>2014-07-14T23:49:38Z</cp:lastPrinted>
  <dcterms:created xsi:type="dcterms:W3CDTF">2017-05-20T03:15:58Z</dcterms:created>
  <dcterms:modified xsi:type="dcterms:W3CDTF">2017-05-20T23:45:19Z</dcterms:modified>
</cp:coreProperties>
</file>