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embeddedFontLst>
    <p:embeddedFont>
      <p:font typeface="Roboto"/>
      <p:regular r:id="rId10"/>
      <p:bold r:id="rId11"/>
      <p:italic r:id="rId12"/>
      <p:boldItalic r:id="rId13"/>
    </p:embeddedFont>
    <p:embeddedFont>
      <p:font typeface="Inter"/>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2DB2D7-F8ED-438B-A0A7-FE160DD0751B}">
  <a:tblStyle styleId="{502DB2D7-F8ED-438B-A0A7-FE160DD075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nter-bold.fntdata"/><Relationship Id="rId14" Type="http://schemas.openxmlformats.org/officeDocument/2006/relationships/font" Target="fonts/Int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bd661f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bd661f5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b9cb27a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b9cb27a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b9cb27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b9cb27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www.xander.tech/company-updates" TargetMode="External"/><Relationship Id="rId10" Type="http://schemas.openxmlformats.org/officeDocument/2006/relationships/hyperlink" Target="https://www.youtube.com/channel/UCncMTP4rr8gJukuHFp5_Sow" TargetMode="External"/><Relationship Id="rId13" Type="http://schemas.openxmlformats.org/officeDocument/2006/relationships/image" Target="../media/image4.png"/><Relationship Id="rId12" Type="http://schemas.openxmlformats.org/officeDocument/2006/relationships/hyperlink" Target="https://hearinghealthmatters.org/thisweek/2023/xanderglasses-captioning-vuzix-interview/" TargetMode="External"/><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www.linkedin.com/in/alexwestner/" TargetMode="External"/><Relationship Id="rId4" Type="http://schemas.openxmlformats.org/officeDocument/2006/relationships/hyperlink" Target="https://www.linkedin.com/in/marilyncmorgan/" TargetMode="External"/><Relationship Id="rId9" Type="http://schemas.openxmlformats.org/officeDocument/2006/relationships/hyperlink" Target="https://www.linkedin.com/company/xanderaugmentedlistening/" TargetMode="External"/><Relationship Id="rId5" Type="http://schemas.openxmlformats.org/officeDocument/2006/relationships/hyperlink" Target="https://www.crunchbase.com/organization/77" TargetMode="External"/><Relationship Id="rId6" Type="http://schemas.openxmlformats.org/officeDocument/2006/relationships/hyperlink" Target="https://www.crunchbase.com/person/mark-ethier" TargetMode="External"/><Relationship Id="rId7" Type="http://schemas.openxmlformats.org/officeDocument/2006/relationships/hyperlink" Target="https://www.crunchbase.com/person/ray-stata" TargetMode="External"/><Relationship Id="rId8" Type="http://schemas.openxmlformats.org/officeDocument/2006/relationships/hyperlink" Target="https://www.facebook.com/XanderAugmentedListe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xander.tech/" TargetMode="External"/><Relationship Id="rId4" Type="http://schemas.openxmlformats.org/officeDocument/2006/relationships/hyperlink" Target="https://www.xander.tech/xanderglasses-details" TargetMode="External"/><Relationship Id="rId9" Type="http://schemas.openxmlformats.org/officeDocument/2006/relationships/image" Target="../media/image4.png"/><Relationship Id="rId5" Type="http://schemas.openxmlformats.org/officeDocument/2006/relationships/hyperlink" Target="https://www.xander.tech/pre-order" TargetMode="External"/><Relationship Id="rId6" Type="http://schemas.openxmlformats.org/officeDocument/2006/relationships/hyperlink" Target="https://www.xander.tech/caption-your-world/are-xander-captioning-glasses-right-for-you" TargetMode="External"/><Relationship Id="rId7" Type="http://schemas.openxmlformats.org/officeDocument/2006/relationships/hyperlink" Target="https://www.xander.tech/company-updates/innovation-award-finalist" TargetMode="External"/><Relationship Id="rId8" Type="http://schemas.openxmlformats.org/officeDocument/2006/relationships/hyperlink" Target="https://www.xander.tech/xanderglas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xander.tech/xanderglasses-details" TargetMode="External"/><Relationship Id="rId4" Type="http://schemas.openxmlformats.org/officeDocument/2006/relationships/hyperlink" Target="https://www.xander.tech/caption-your-world/are-xander-captioning-glasses-right-for-you" TargetMode="External"/><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2000" y="0"/>
            <a:ext cx="9186000" cy="635400"/>
          </a:xfrm>
          <a:prstGeom prst="rect">
            <a:avLst/>
          </a:prstGeom>
          <a:solidFill>
            <a:srgbClr val="FFE62D"/>
          </a:solidFill>
          <a:ln cap="flat" cmpd="sng" w="9525">
            <a:solidFill>
              <a:srgbClr val="FFE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43000" y="3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Inter"/>
                <a:ea typeface="Inter"/>
                <a:cs typeface="Inter"/>
                <a:sym typeface="Inter"/>
              </a:rPr>
              <a:t>Xander</a:t>
            </a:r>
            <a:endParaRPr b="1">
              <a:latin typeface="Inter"/>
              <a:ea typeface="Inter"/>
              <a:cs typeface="Inter"/>
              <a:sym typeface="Inter"/>
            </a:endParaRPr>
          </a:p>
        </p:txBody>
      </p:sp>
      <p:sp>
        <p:nvSpPr>
          <p:cNvPr id="56" name="Google Shape;56;p13"/>
          <p:cNvSpPr/>
          <p:nvPr/>
        </p:nvSpPr>
        <p:spPr>
          <a:xfrm>
            <a:off x="116225" y="743100"/>
            <a:ext cx="47940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131985" y="743100"/>
            <a:ext cx="4446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Company Description</a:t>
            </a:r>
            <a:endParaRPr b="1" sz="1200">
              <a:solidFill>
                <a:schemeClr val="lt1"/>
              </a:solidFill>
              <a:latin typeface="Inter"/>
              <a:ea typeface="Inter"/>
              <a:cs typeface="Inter"/>
              <a:sym typeface="Inter"/>
            </a:endParaRPr>
          </a:p>
        </p:txBody>
      </p:sp>
      <p:sp>
        <p:nvSpPr>
          <p:cNvPr id="58" name="Google Shape;58;p13"/>
          <p:cNvSpPr txBox="1"/>
          <p:nvPr/>
        </p:nvSpPr>
        <p:spPr>
          <a:xfrm>
            <a:off x="116225" y="991500"/>
            <a:ext cx="47940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Inter"/>
                <a:ea typeface="Inter"/>
                <a:cs typeface="Inter"/>
                <a:sym typeface="Inter"/>
              </a:rPr>
              <a:t>Xander's AR glasses transcribe spoken conversations into text, aiding those with hearing loss to engage more effectively. This innovation revolutionizes in-person communication, ensuring clarity and inclusivity in every interaction.</a:t>
            </a:r>
            <a:endParaRPr sz="1000">
              <a:solidFill>
                <a:srgbClr val="000000"/>
              </a:solidFill>
              <a:latin typeface="Inter"/>
              <a:ea typeface="Inter"/>
              <a:cs typeface="Inter"/>
              <a:sym typeface="Inter"/>
            </a:endParaRPr>
          </a:p>
        </p:txBody>
      </p:sp>
      <p:graphicFrame>
        <p:nvGraphicFramePr>
          <p:cNvPr id="59" name="Google Shape;59;p13"/>
          <p:cNvGraphicFramePr/>
          <p:nvPr/>
        </p:nvGraphicFramePr>
        <p:xfrm>
          <a:off x="5116025" y="697838"/>
          <a:ext cx="3000000" cy="3000000"/>
        </p:xfrm>
        <a:graphic>
          <a:graphicData uri="http://schemas.openxmlformats.org/drawingml/2006/table">
            <a:tbl>
              <a:tblPr>
                <a:noFill/>
                <a:tableStyleId>{502DB2D7-F8ED-438B-A0A7-FE160DD0751B}</a:tableStyleId>
              </a:tblPr>
              <a:tblGrid>
                <a:gridCol w="1585225"/>
                <a:gridCol w="2371425"/>
              </a:tblGrid>
              <a:tr h="282450">
                <a:tc>
                  <a:txBody>
                    <a:bodyPr/>
                    <a:lstStyle/>
                    <a:p>
                      <a:pPr indent="0" lvl="0" marL="0" rtl="0" algn="l">
                        <a:spcBef>
                          <a:spcPts val="0"/>
                        </a:spcBef>
                        <a:spcAft>
                          <a:spcPts val="0"/>
                        </a:spcAft>
                        <a:buNone/>
                      </a:pPr>
                      <a:r>
                        <a:rPr b="1" lang="en" sz="1000">
                          <a:latin typeface="Inter"/>
                          <a:ea typeface="Inter"/>
                          <a:cs typeface="Inter"/>
                          <a:sym typeface="Inter"/>
                        </a:rPr>
                        <a:t>Website</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a:latin typeface="Inter"/>
                          <a:ea typeface="Inter"/>
                          <a:cs typeface="Inter"/>
                          <a:sym typeface="Inter"/>
                        </a:rPr>
                        <a:t>https://www.xander.tech/</a:t>
                      </a:r>
                      <a:endParaRPr sz="1000">
                        <a:latin typeface="Inter"/>
                        <a:ea typeface="Inter"/>
                        <a:cs typeface="Inter"/>
                        <a:sym typeface="Inter"/>
                      </a:endParaRPr>
                    </a:p>
                  </a:txBody>
                  <a:tcPr marT="91425" marB="91425" marR="91425" marL="91425" anchor="ctr"/>
                </a:tc>
              </a:tr>
              <a:tr h="423650">
                <a:tc>
                  <a:txBody>
                    <a:bodyPr/>
                    <a:lstStyle/>
                    <a:p>
                      <a:pPr indent="0" lvl="0" marL="0" rtl="0" algn="l">
                        <a:spcBef>
                          <a:spcPts val="0"/>
                        </a:spcBef>
                        <a:spcAft>
                          <a:spcPts val="0"/>
                        </a:spcAft>
                        <a:buNone/>
                      </a:pPr>
                      <a:r>
                        <a:rPr b="1" lang="en" sz="1000">
                          <a:latin typeface="Inter"/>
                          <a:ea typeface="Inter"/>
                          <a:cs typeface="Inter"/>
                          <a:sym typeface="Inter"/>
                        </a:rPr>
                        <a:t>Headquarters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50">
                          <a:solidFill>
                            <a:schemeClr val="dk1"/>
                          </a:solidFill>
                          <a:highlight>
                            <a:srgbClr val="FFFFFF"/>
                          </a:highlight>
                          <a:latin typeface="Inter"/>
                          <a:ea typeface="Inter"/>
                          <a:cs typeface="Inter"/>
                          <a:sym typeface="Inter"/>
                        </a:rPr>
                        <a:t>Somerville, MA</a:t>
                      </a:r>
                      <a:endParaRPr sz="650">
                        <a:latin typeface="Inter"/>
                        <a:ea typeface="Inter"/>
                        <a:cs typeface="Inter"/>
                        <a:sym typeface="Inter"/>
                      </a:endParaRPr>
                    </a:p>
                  </a:txBody>
                  <a:tcPr marT="91425" marB="91425" marR="91425" marL="91425" anchor="ctr"/>
                </a:tc>
              </a:tr>
              <a:tr h="924375">
                <a:tc>
                  <a:txBody>
                    <a:bodyPr/>
                    <a:lstStyle/>
                    <a:p>
                      <a:pPr indent="0" lvl="0" marL="0" rtl="0" algn="l">
                        <a:spcBef>
                          <a:spcPts val="0"/>
                        </a:spcBef>
                        <a:spcAft>
                          <a:spcPts val="0"/>
                        </a:spcAft>
                        <a:buNone/>
                      </a:pPr>
                      <a:r>
                        <a:rPr b="1" lang="en" sz="1000">
                          <a:latin typeface="Inter"/>
                          <a:ea typeface="Inter"/>
                          <a:cs typeface="Inter"/>
                          <a:sym typeface="Inter"/>
                        </a:rPr>
                        <a:t>CEO/Founders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b="1" lang="en" sz="1000">
                          <a:latin typeface="Inter"/>
                          <a:ea typeface="Inter"/>
                          <a:cs typeface="Inter"/>
                          <a:sym typeface="Inter"/>
                        </a:rPr>
                        <a:t>Alex Westner</a:t>
                      </a:r>
                      <a:endParaRPr b="1" sz="1000">
                        <a:latin typeface="Inter"/>
                        <a:ea typeface="Inter"/>
                        <a:cs typeface="Inter"/>
                        <a:sym typeface="Inter"/>
                      </a:endParaRPr>
                    </a:p>
                    <a:p>
                      <a:pPr indent="0" lvl="0" marL="0" rtl="0" algn="l">
                        <a:spcBef>
                          <a:spcPts val="0"/>
                        </a:spcBef>
                        <a:spcAft>
                          <a:spcPts val="0"/>
                        </a:spcAft>
                        <a:buNone/>
                      </a:pPr>
                      <a:r>
                        <a:rPr lang="en" sz="1000" u="sng">
                          <a:solidFill>
                            <a:schemeClr val="hlink"/>
                          </a:solidFill>
                          <a:latin typeface="Inter"/>
                          <a:ea typeface="Inter"/>
                          <a:cs typeface="Inter"/>
                          <a:sym typeface="Inter"/>
                          <a:hlinkClick r:id="rId3"/>
                        </a:rPr>
                        <a:t>https://www.linkedin.com/in/alexwestner/</a:t>
                      </a:r>
                      <a:endParaRPr sz="1000">
                        <a:latin typeface="Inter"/>
                        <a:ea typeface="Inter"/>
                        <a:cs typeface="Inter"/>
                        <a:sym typeface="Inter"/>
                      </a:endParaRPr>
                    </a:p>
                    <a:p>
                      <a:pPr indent="0" lvl="0" marL="0" rtl="0" algn="l">
                        <a:spcBef>
                          <a:spcPts val="0"/>
                        </a:spcBef>
                        <a:spcAft>
                          <a:spcPts val="0"/>
                        </a:spcAft>
                        <a:buNone/>
                      </a:pPr>
                      <a:r>
                        <a:rPr b="1" lang="en" sz="1000">
                          <a:latin typeface="Inter"/>
                          <a:ea typeface="Inter"/>
                          <a:cs typeface="Inter"/>
                          <a:sym typeface="Inter"/>
                        </a:rPr>
                        <a:t>Marilyn Morgan Westner</a:t>
                      </a:r>
                      <a:endParaRPr b="1" sz="1000">
                        <a:latin typeface="Inter"/>
                        <a:ea typeface="Inter"/>
                        <a:cs typeface="Inter"/>
                        <a:sym typeface="Inter"/>
                      </a:endParaRPr>
                    </a:p>
                    <a:p>
                      <a:pPr indent="0" lvl="0" marL="0" rtl="0" algn="l">
                        <a:spcBef>
                          <a:spcPts val="0"/>
                        </a:spcBef>
                        <a:spcAft>
                          <a:spcPts val="0"/>
                        </a:spcAft>
                        <a:buNone/>
                      </a:pPr>
                      <a:r>
                        <a:rPr lang="en" sz="1000" u="sng">
                          <a:solidFill>
                            <a:schemeClr val="hlink"/>
                          </a:solidFill>
                          <a:latin typeface="Inter"/>
                          <a:ea typeface="Inter"/>
                          <a:cs typeface="Inter"/>
                          <a:sym typeface="Inter"/>
                          <a:hlinkClick r:id="rId4"/>
                        </a:rPr>
                        <a:t>https://www.linkedin.com/in/marilyncmorgan/</a:t>
                      </a:r>
                      <a:r>
                        <a:rPr lang="en" sz="1000">
                          <a:latin typeface="Inter"/>
                          <a:ea typeface="Inter"/>
                          <a:cs typeface="Inter"/>
                          <a:sym typeface="Inter"/>
                        </a:rPr>
                        <a:t> </a:t>
                      </a:r>
                      <a:endParaRPr sz="1000">
                        <a:latin typeface="Inter"/>
                        <a:ea typeface="Inter"/>
                        <a:cs typeface="Inter"/>
                        <a:sym typeface="Inter"/>
                      </a:endParaRPr>
                    </a:p>
                  </a:txBody>
                  <a:tcPr marT="91425" marB="91425" marR="91425" marL="91425" anchor="ctr"/>
                </a:tc>
              </a:tr>
              <a:tr h="288850">
                <a:tc>
                  <a:txBody>
                    <a:bodyPr/>
                    <a:lstStyle/>
                    <a:p>
                      <a:pPr indent="0" lvl="0" marL="0" rtl="0" algn="l">
                        <a:spcBef>
                          <a:spcPts val="0"/>
                        </a:spcBef>
                        <a:spcAft>
                          <a:spcPts val="0"/>
                        </a:spcAft>
                        <a:buNone/>
                      </a:pPr>
                      <a:r>
                        <a:rPr b="1" lang="en" sz="1000">
                          <a:latin typeface="Inter"/>
                          <a:ea typeface="Inter"/>
                          <a:cs typeface="Inter"/>
                          <a:sym typeface="Inter"/>
                        </a:rPr>
                        <a:t>Founded</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50">
                          <a:solidFill>
                            <a:srgbClr val="282828"/>
                          </a:solidFill>
                          <a:highlight>
                            <a:srgbClr val="FFFFFF"/>
                          </a:highlight>
                          <a:latin typeface="Roboto"/>
                          <a:ea typeface="Roboto"/>
                          <a:cs typeface="Roboto"/>
                          <a:sym typeface="Roboto"/>
                        </a:rPr>
                        <a:t>Feb 20, 2020</a:t>
                      </a:r>
                      <a:endParaRPr sz="1000">
                        <a:latin typeface="Inter"/>
                        <a:ea typeface="Inter"/>
                        <a:cs typeface="Inter"/>
                        <a:sym typeface="Inter"/>
                      </a:endParaRPr>
                    </a:p>
                  </a:txBody>
                  <a:tcPr marT="91425" marB="91425" marR="91425" marL="91425" anchor="ctr"/>
                </a:tc>
              </a:tr>
              <a:tr h="282450">
                <a:tc>
                  <a:txBody>
                    <a:bodyPr/>
                    <a:lstStyle/>
                    <a:p>
                      <a:pPr indent="0" lvl="0" marL="0" rtl="0" algn="l">
                        <a:spcBef>
                          <a:spcPts val="0"/>
                        </a:spcBef>
                        <a:spcAft>
                          <a:spcPts val="0"/>
                        </a:spcAft>
                        <a:buNone/>
                      </a:pPr>
                      <a:r>
                        <a:rPr b="1" lang="en" sz="1000">
                          <a:latin typeface="Inter"/>
                          <a:ea typeface="Inter"/>
                          <a:cs typeface="Inter"/>
                          <a:sym typeface="Inter"/>
                        </a:rPr>
                        <a:t>Focus Area(s)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a:latin typeface="Inter"/>
                          <a:ea typeface="Inter"/>
                          <a:cs typeface="Inter"/>
                          <a:sym typeface="Inter"/>
                        </a:rPr>
                        <a:t>Health &amp; Wellness</a:t>
                      </a:r>
                      <a:endParaRPr sz="1000">
                        <a:latin typeface="Inter"/>
                        <a:ea typeface="Inter"/>
                        <a:cs typeface="Inter"/>
                        <a:sym typeface="Inter"/>
                      </a:endParaRPr>
                    </a:p>
                  </a:txBody>
                  <a:tcPr marT="91425" marB="91425" marR="91425" marL="91425" anchor="ctr"/>
                </a:tc>
              </a:tr>
              <a:tr h="282450">
                <a:tc>
                  <a:txBody>
                    <a:bodyPr/>
                    <a:lstStyle/>
                    <a:p>
                      <a:pPr indent="0" lvl="0" marL="0" rtl="0" algn="l">
                        <a:spcBef>
                          <a:spcPts val="0"/>
                        </a:spcBef>
                        <a:spcAft>
                          <a:spcPts val="0"/>
                        </a:spcAft>
                        <a:buNone/>
                      </a:pPr>
                      <a:r>
                        <a:rPr b="1" lang="en" sz="1000">
                          <a:latin typeface="Inter"/>
                          <a:ea typeface="Inter"/>
                          <a:cs typeface="Inter"/>
                          <a:sym typeface="Inter"/>
                        </a:rPr>
                        <a:t>Sector(s)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a:latin typeface="Inter"/>
                          <a:ea typeface="Inter"/>
                          <a:cs typeface="Inter"/>
                          <a:sym typeface="Inter"/>
                        </a:rPr>
                        <a:t>Longevity, Regenerative Medicine</a:t>
                      </a:r>
                      <a:endParaRPr sz="1000">
                        <a:latin typeface="Inter"/>
                        <a:ea typeface="Inter"/>
                        <a:cs typeface="Inter"/>
                        <a:sym typeface="Inter"/>
                      </a:endParaRPr>
                    </a:p>
                  </a:txBody>
                  <a:tcPr marT="91425" marB="91425" marR="91425" marL="91425" anchor="ctr"/>
                </a:tc>
              </a:tr>
              <a:tr h="282450">
                <a:tc>
                  <a:txBody>
                    <a:bodyPr/>
                    <a:lstStyle/>
                    <a:p>
                      <a:pPr indent="0" lvl="0" marL="0" rtl="0" algn="l">
                        <a:spcBef>
                          <a:spcPts val="0"/>
                        </a:spcBef>
                        <a:spcAft>
                          <a:spcPts val="0"/>
                        </a:spcAft>
                        <a:buNone/>
                      </a:pPr>
                      <a:r>
                        <a:rPr b="1" lang="en" sz="1000">
                          <a:latin typeface="Inter"/>
                          <a:ea typeface="Inter"/>
                          <a:cs typeface="Inter"/>
                          <a:sym typeface="Inter"/>
                        </a:rPr>
                        <a:t>Disclosed funding</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a:latin typeface="Inter"/>
                          <a:ea typeface="Inter"/>
                          <a:cs typeface="Inter"/>
                          <a:sym typeface="Inter"/>
                        </a:rPr>
                        <a:t>$1.4M</a:t>
                      </a:r>
                      <a:endParaRPr sz="1000">
                        <a:latin typeface="Inter"/>
                        <a:ea typeface="Inter"/>
                        <a:cs typeface="Inter"/>
                        <a:sym typeface="Inter"/>
                      </a:endParaRPr>
                    </a:p>
                  </a:txBody>
                  <a:tcPr marT="91425" marB="91425" marR="91425" marL="91425" anchor="ctr"/>
                </a:tc>
              </a:tr>
              <a:tr h="282450">
                <a:tc>
                  <a:txBody>
                    <a:bodyPr/>
                    <a:lstStyle/>
                    <a:p>
                      <a:pPr indent="0" lvl="0" marL="0" rtl="0" algn="l">
                        <a:spcBef>
                          <a:spcPts val="0"/>
                        </a:spcBef>
                        <a:spcAft>
                          <a:spcPts val="0"/>
                        </a:spcAft>
                        <a:buNone/>
                      </a:pPr>
                      <a:r>
                        <a:rPr b="1" lang="en" sz="1000">
                          <a:latin typeface="Inter"/>
                          <a:ea typeface="Inter"/>
                          <a:cs typeface="Inter"/>
                          <a:sym typeface="Inter"/>
                        </a:rPr>
                        <a:t>Funding stage</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a:latin typeface="Inter"/>
                          <a:ea typeface="Inter"/>
                          <a:cs typeface="Inter"/>
                          <a:sym typeface="Inter"/>
                        </a:rPr>
                        <a:t>Seed</a:t>
                      </a:r>
                      <a:endParaRPr sz="1000">
                        <a:latin typeface="Inter"/>
                        <a:ea typeface="Inter"/>
                        <a:cs typeface="Inter"/>
                        <a:sym typeface="Inter"/>
                      </a:endParaRPr>
                    </a:p>
                  </a:txBody>
                  <a:tcPr marT="91425" marB="91425" marR="91425" marL="91425" anchor="ctr"/>
                </a:tc>
              </a:tr>
              <a:tr h="423650">
                <a:tc>
                  <a:txBody>
                    <a:bodyPr/>
                    <a:lstStyle/>
                    <a:p>
                      <a:pPr indent="0" lvl="0" marL="0" rtl="0" algn="l">
                        <a:spcBef>
                          <a:spcPts val="0"/>
                        </a:spcBef>
                        <a:spcAft>
                          <a:spcPts val="0"/>
                        </a:spcAft>
                        <a:buNone/>
                      </a:pPr>
                      <a:r>
                        <a:rPr b="1" lang="en" sz="1000">
                          <a:latin typeface="Inter"/>
                          <a:ea typeface="Inter"/>
                          <a:cs typeface="Inter"/>
                          <a:sym typeface="Inter"/>
                        </a:rPr>
                        <a:t>Investors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50">
                          <a:solidFill>
                            <a:srgbClr val="183444"/>
                          </a:solidFill>
                          <a:highlight>
                            <a:srgbClr val="FFFFFF"/>
                          </a:highlight>
                          <a:uFill>
                            <a:noFill/>
                          </a:uFill>
                          <a:latin typeface="Roboto"/>
                          <a:ea typeface="Roboto"/>
                          <a:cs typeface="Roboto"/>
                          <a:sym typeface="Roboto"/>
                          <a:hlinkClick r:id="rId5">
                            <a:extLst>
                              <a:ext uri="{A12FA001-AC4F-418D-AE19-62706E023703}">
                                <ahyp:hlinkClr val="tx"/>
                              </a:ext>
                            </a:extLst>
                          </a:hlinkClick>
                        </a:rPr>
                        <a:t>77 — by SBXi , </a:t>
                      </a:r>
                      <a:r>
                        <a:rPr lang="en" sz="1050">
                          <a:solidFill>
                            <a:srgbClr val="183444"/>
                          </a:solidFill>
                          <a:highlight>
                            <a:srgbClr val="FFFFFF"/>
                          </a:highlight>
                          <a:uFill>
                            <a:noFill/>
                          </a:uFill>
                          <a:latin typeface="Roboto"/>
                          <a:ea typeface="Roboto"/>
                          <a:cs typeface="Roboto"/>
                          <a:sym typeface="Roboto"/>
                          <a:hlinkClick r:id="rId6">
                            <a:extLst>
                              <a:ext uri="{A12FA001-AC4F-418D-AE19-62706E023703}">
                                <ahyp:hlinkClr val="tx"/>
                              </a:ext>
                            </a:extLst>
                          </a:hlinkClick>
                        </a:rPr>
                        <a:t>Mark Ethier , </a:t>
                      </a:r>
                      <a:r>
                        <a:rPr lang="en" sz="1050">
                          <a:solidFill>
                            <a:srgbClr val="183444"/>
                          </a:solidFill>
                          <a:highlight>
                            <a:srgbClr val="FFFFFF"/>
                          </a:highlight>
                          <a:uFill>
                            <a:noFill/>
                          </a:uFill>
                          <a:latin typeface="Roboto"/>
                          <a:ea typeface="Roboto"/>
                          <a:cs typeface="Roboto"/>
                          <a:sym typeface="Roboto"/>
                          <a:hlinkClick r:id="rId7">
                            <a:extLst>
                              <a:ext uri="{A12FA001-AC4F-418D-AE19-62706E023703}">
                                <ahyp:hlinkClr val="tx"/>
                              </a:ext>
                            </a:extLst>
                          </a:hlinkClick>
                        </a:rPr>
                        <a:t>Ray Stata</a:t>
                      </a:r>
                      <a:endParaRPr sz="1000">
                        <a:latin typeface="Inter"/>
                        <a:ea typeface="Inter"/>
                        <a:cs typeface="Inter"/>
                        <a:sym typeface="Inter"/>
                      </a:endParaRPr>
                    </a:p>
                  </a:txBody>
                  <a:tcPr marT="91425" marB="91425" marR="91425" marL="91425" anchor="ctr"/>
                </a:tc>
              </a:tr>
              <a:tr h="1120450">
                <a:tc>
                  <a:txBody>
                    <a:bodyPr/>
                    <a:lstStyle/>
                    <a:p>
                      <a:pPr indent="0" lvl="0" marL="0" rtl="0" algn="l">
                        <a:spcBef>
                          <a:spcPts val="0"/>
                        </a:spcBef>
                        <a:spcAft>
                          <a:spcPts val="0"/>
                        </a:spcAft>
                        <a:buNone/>
                      </a:pPr>
                      <a:r>
                        <a:rPr b="1" lang="en" sz="1000">
                          <a:latin typeface="Inter"/>
                          <a:ea typeface="Inter"/>
                          <a:cs typeface="Inter"/>
                          <a:sym typeface="Inter"/>
                        </a:rPr>
                        <a:t>Social media handles</a:t>
                      </a:r>
                      <a:endParaRPr b="1" sz="1000">
                        <a:latin typeface="Inter"/>
                        <a:ea typeface="Inter"/>
                        <a:cs typeface="Inter"/>
                        <a:sym typeface="Inter"/>
                      </a:endParaRPr>
                    </a:p>
                  </a:txBody>
                  <a:tcPr marT="91425" marB="91425" marR="91425" marL="91425" anchor="ctr"/>
                </a:tc>
                <a:tc>
                  <a:txBody>
                    <a:bodyPr/>
                    <a:lstStyle/>
                    <a:p>
                      <a:pPr indent="0" lvl="0" marL="0" rtl="0" algn="l">
                        <a:spcBef>
                          <a:spcPts val="0"/>
                        </a:spcBef>
                        <a:spcAft>
                          <a:spcPts val="0"/>
                        </a:spcAft>
                        <a:buNone/>
                      </a:pPr>
                      <a:r>
                        <a:rPr lang="en" sz="1000" u="sng">
                          <a:solidFill>
                            <a:schemeClr val="hlink"/>
                          </a:solidFill>
                          <a:latin typeface="Inter"/>
                          <a:ea typeface="Inter"/>
                          <a:cs typeface="Inter"/>
                          <a:sym typeface="Inter"/>
                          <a:hlinkClick r:id="rId8"/>
                        </a:rPr>
                        <a:t>https://www.facebook.com/XanderAugmentedListening/</a:t>
                      </a:r>
                      <a:endParaRPr sz="1000">
                        <a:latin typeface="Inter"/>
                        <a:ea typeface="Inter"/>
                        <a:cs typeface="Inter"/>
                        <a:sym typeface="Inter"/>
                      </a:endParaRPr>
                    </a:p>
                    <a:p>
                      <a:pPr indent="0" lvl="0" marL="0" rtl="0" algn="l">
                        <a:spcBef>
                          <a:spcPts val="0"/>
                        </a:spcBef>
                        <a:spcAft>
                          <a:spcPts val="0"/>
                        </a:spcAft>
                        <a:buNone/>
                      </a:pPr>
                      <a:r>
                        <a:rPr lang="en" sz="1000" u="sng">
                          <a:solidFill>
                            <a:schemeClr val="hlink"/>
                          </a:solidFill>
                          <a:latin typeface="Inter"/>
                          <a:ea typeface="Inter"/>
                          <a:cs typeface="Inter"/>
                          <a:sym typeface="Inter"/>
                          <a:hlinkClick r:id="rId9"/>
                        </a:rPr>
                        <a:t>https://www.linkedin.com/company/xanderaugmentedlistening/</a:t>
                      </a:r>
                      <a:endParaRPr sz="1000">
                        <a:latin typeface="Inter"/>
                        <a:ea typeface="Inter"/>
                        <a:cs typeface="Inter"/>
                        <a:sym typeface="Inter"/>
                      </a:endParaRPr>
                    </a:p>
                    <a:p>
                      <a:pPr indent="0" lvl="0" marL="0" rtl="0" algn="l">
                        <a:spcBef>
                          <a:spcPts val="0"/>
                        </a:spcBef>
                        <a:spcAft>
                          <a:spcPts val="0"/>
                        </a:spcAft>
                        <a:buNone/>
                      </a:pPr>
                      <a:r>
                        <a:rPr lang="en" sz="1000" u="sng">
                          <a:solidFill>
                            <a:schemeClr val="hlink"/>
                          </a:solidFill>
                          <a:latin typeface="Inter"/>
                          <a:ea typeface="Inter"/>
                          <a:cs typeface="Inter"/>
                          <a:sym typeface="Inter"/>
                          <a:hlinkClick r:id="rId10"/>
                        </a:rPr>
                        <a:t>https://www.youtube.com/channel/UCncMTP4rr8gJukuHFp5_Sow</a:t>
                      </a:r>
                      <a:endParaRPr sz="1000">
                        <a:latin typeface="Inter"/>
                        <a:ea typeface="Inter"/>
                        <a:cs typeface="Inter"/>
                        <a:sym typeface="Inter"/>
                      </a:endParaRPr>
                    </a:p>
                    <a:p>
                      <a:pPr indent="0" lvl="0" marL="0" rtl="0" algn="l">
                        <a:spcBef>
                          <a:spcPts val="0"/>
                        </a:spcBef>
                        <a:spcAft>
                          <a:spcPts val="0"/>
                        </a:spcAft>
                        <a:buNone/>
                      </a:pPr>
                      <a:r>
                        <a:t/>
                      </a:r>
                      <a:endParaRPr sz="1000">
                        <a:latin typeface="Inter"/>
                        <a:ea typeface="Inter"/>
                        <a:cs typeface="Inter"/>
                        <a:sym typeface="Inter"/>
                      </a:endParaRPr>
                    </a:p>
                  </a:txBody>
                  <a:tcPr marT="91425" marB="91425" marR="91425" marL="91425" anchor="ctr"/>
                </a:tc>
              </a:tr>
            </a:tbl>
          </a:graphicData>
        </a:graphic>
      </p:graphicFrame>
      <p:sp>
        <p:nvSpPr>
          <p:cNvPr id="60" name="Google Shape;60;p13"/>
          <p:cNvSpPr/>
          <p:nvPr/>
        </p:nvSpPr>
        <p:spPr>
          <a:xfrm>
            <a:off x="-117700" y="3606575"/>
            <a:ext cx="47940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56010" y="3646550"/>
            <a:ext cx="4446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Indicators of Progress, Success, and Traction</a:t>
            </a:r>
            <a:endParaRPr b="1" sz="1200">
              <a:solidFill>
                <a:schemeClr val="lt1"/>
              </a:solidFill>
              <a:latin typeface="Inter"/>
              <a:ea typeface="Inter"/>
              <a:cs typeface="Inter"/>
              <a:sym typeface="Inter"/>
            </a:endParaRPr>
          </a:p>
        </p:txBody>
      </p:sp>
      <p:sp>
        <p:nvSpPr>
          <p:cNvPr id="62" name="Google Shape;62;p13"/>
          <p:cNvSpPr txBox="1"/>
          <p:nvPr/>
        </p:nvSpPr>
        <p:spPr>
          <a:xfrm>
            <a:off x="105425" y="3854975"/>
            <a:ext cx="4958100" cy="1931700"/>
          </a:xfrm>
          <a:prstGeom prst="rect">
            <a:avLst/>
          </a:prstGeom>
          <a:noFill/>
          <a:ln>
            <a:noFill/>
          </a:ln>
        </p:spPr>
        <p:txBody>
          <a:bodyPr anchorCtr="0" anchor="t" bIns="91425" lIns="91425" spcFirstLastPara="1" rIns="91425" wrap="square" tIns="91425">
            <a:spAutoFit/>
          </a:bodyPr>
          <a:lstStyle/>
          <a:p>
            <a:pPr indent="-23495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There are good </a:t>
            </a:r>
            <a:r>
              <a:rPr lang="en" sz="1000">
                <a:latin typeface="Inter"/>
                <a:ea typeface="Inter"/>
                <a:cs typeface="Inter"/>
                <a:sym typeface="Inter"/>
              </a:rPr>
              <a:t>number</a:t>
            </a:r>
            <a:r>
              <a:rPr lang="en" sz="1000">
                <a:latin typeface="Inter"/>
                <a:ea typeface="Inter"/>
                <a:cs typeface="Inter"/>
                <a:sym typeface="Inter"/>
              </a:rPr>
              <a:t> of  </a:t>
            </a:r>
            <a:r>
              <a:rPr lang="en" sz="1000">
                <a:latin typeface="Inter"/>
                <a:ea typeface="Inter"/>
                <a:cs typeface="Inter"/>
                <a:sym typeface="Inter"/>
              </a:rPr>
              <a:t>testimonials</a:t>
            </a:r>
            <a:r>
              <a:rPr lang="en" sz="1000">
                <a:latin typeface="Inter"/>
                <a:ea typeface="Inter"/>
                <a:cs typeface="Inter"/>
                <a:sym typeface="Inter"/>
              </a:rPr>
              <a:t> </a:t>
            </a:r>
            <a:r>
              <a:rPr lang="en" sz="1000">
                <a:latin typeface="Inter"/>
                <a:ea typeface="Inter"/>
                <a:cs typeface="Inter"/>
                <a:sym typeface="Inter"/>
              </a:rPr>
              <a:t>available</a:t>
            </a:r>
            <a:r>
              <a:rPr lang="en" sz="1000">
                <a:latin typeface="Inter"/>
                <a:ea typeface="Inter"/>
                <a:cs typeface="Inter"/>
                <a:sym typeface="Inter"/>
              </a:rPr>
              <a:t> on the </a:t>
            </a:r>
            <a:r>
              <a:rPr lang="en" sz="1000">
                <a:latin typeface="Inter"/>
                <a:ea typeface="Inter"/>
                <a:cs typeface="Inter"/>
                <a:sym typeface="Inter"/>
              </a:rPr>
              <a:t>company website. </a:t>
            </a:r>
            <a:endParaRPr sz="1000">
              <a:latin typeface="Inter"/>
              <a:ea typeface="Inter"/>
              <a:cs typeface="Inter"/>
              <a:sym typeface="Inter"/>
            </a:endParaRPr>
          </a:p>
          <a:p>
            <a:pPr indent="-23495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The company raised a pre-seed amount of $1.4M in 2023.</a:t>
            </a:r>
            <a:endParaRPr sz="1000">
              <a:latin typeface="Inter"/>
              <a:ea typeface="Inter"/>
              <a:cs typeface="Inter"/>
              <a:sym typeface="Inter"/>
            </a:endParaRPr>
          </a:p>
          <a:p>
            <a:pPr indent="-23495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The company is active on social media networks, still developing features and yet to release their products into the market.</a:t>
            </a:r>
            <a:endParaRPr sz="1000">
              <a:latin typeface="Inter"/>
              <a:ea typeface="Inter"/>
              <a:cs typeface="Inter"/>
              <a:sym typeface="Inter"/>
            </a:endParaRPr>
          </a:p>
          <a:p>
            <a:pPr indent="0" lvl="0" marL="457200" rtl="0" algn="l">
              <a:lnSpc>
                <a:spcPct val="115000"/>
              </a:lnSpc>
              <a:spcBef>
                <a:spcPts val="0"/>
              </a:spcBef>
              <a:spcAft>
                <a:spcPts val="0"/>
              </a:spcAft>
              <a:buNone/>
            </a:pPr>
            <a:r>
              <a:rPr lang="en" sz="1000" u="sng">
                <a:solidFill>
                  <a:schemeClr val="hlink"/>
                </a:solidFill>
                <a:latin typeface="Inter"/>
                <a:ea typeface="Inter"/>
                <a:cs typeface="Inter"/>
                <a:sym typeface="Inter"/>
                <a:hlinkClick r:id="rId11"/>
              </a:rPr>
              <a:t>https://www.xander.tech/company-updates</a:t>
            </a:r>
            <a:endParaRPr sz="1000">
              <a:latin typeface="Inter"/>
              <a:ea typeface="Inter"/>
              <a:cs typeface="Inter"/>
              <a:sym typeface="Inter"/>
            </a:endParaRPr>
          </a:p>
          <a:p>
            <a:pPr indent="0" lvl="0" marL="457200" rtl="0" algn="l">
              <a:lnSpc>
                <a:spcPct val="115000"/>
              </a:lnSpc>
              <a:spcBef>
                <a:spcPts val="0"/>
              </a:spcBef>
              <a:spcAft>
                <a:spcPts val="0"/>
              </a:spcAft>
              <a:buNone/>
            </a:pPr>
            <a:r>
              <a:rPr lang="en" sz="1000" u="sng">
                <a:solidFill>
                  <a:schemeClr val="hlink"/>
                </a:solidFill>
                <a:latin typeface="Inter"/>
                <a:ea typeface="Inter"/>
                <a:cs typeface="Inter"/>
                <a:sym typeface="Inter"/>
                <a:hlinkClick r:id="rId12"/>
              </a:rPr>
              <a:t>https://hearinghealthmatters.org/thisweek/2023/xanderglasses-captioning-vuzix-interview/</a:t>
            </a:r>
            <a:endParaRPr sz="1000">
              <a:latin typeface="Inter"/>
              <a:ea typeface="Inter"/>
              <a:cs typeface="Inter"/>
              <a:sym typeface="Inter"/>
            </a:endParaRPr>
          </a:p>
          <a:p>
            <a:pPr indent="0" lvl="0" marL="457200" rtl="0" algn="l">
              <a:lnSpc>
                <a:spcPct val="115000"/>
              </a:lnSpc>
              <a:spcBef>
                <a:spcPts val="0"/>
              </a:spcBef>
              <a:spcAft>
                <a:spcPts val="0"/>
              </a:spcAft>
              <a:buNone/>
            </a:pPr>
            <a:r>
              <a:t/>
            </a:r>
            <a:endParaRPr sz="1000">
              <a:latin typeface="Inter"/>
              <a:ea typeface="Inter"/>
              <a:cs typeface="Inter"/>
              <a:sym typeface="Inter"/>
            </a:endParaRPr>
          </a:p>
          <a:p>
            <a:pPr indent="0" lvl="0" marL="457200" rtl="0" algn="l">
              <a:lnSpc>
                <a:spcPct val="115000"/>
              </a:lnSpc>
              <a:spcBef>
                <a:spcPts val="0"/>
              </a:spcBef>
              <a:spcAft>
                <a:spcPts val="0"/>
              </a:spcAft>
              <a:buNone/>
            </a:pPr>
            <a:r>
              <a:t/>
            </a:r>
            <a:endParaRPr sz="1000">
              <a:latin typeface="Inter"/>
              <a:ea typeface="Inter"/>
              <a:cs typeface="Inter"/>
              <a:sym typeface="Inter"/>
            </a:endParaRPr>
          </a:p>
          <a:p>
            <a:pPr indent="0" lvl="0" marL="457200" rtl="0" algn="l">
              <a:lnSpc>
                <a:spcPct val="115000"/>
              </a:lnSpc>
              <a:spcBef>
                <a:spcPts val="0"/>
              </a:spcBef>
              <a:spcAft>
                <a:spcPts val="0"/>
              </a:spcAft>
              <a:buNone/>
            </a:pPr>
            <a:r>
              <a:t/>
            </a:r>
            <a:endParaRPr sz="1000">
              <a:latin typeface="Inter"/>
              <a:ea typeface="Inter"/>
              <a:cs typeface="Inter"/>
              <a:sym typeface="Inter"/>
            </a:endParaRPr>
          </a:p>
        </p:txBody>
      </p:sp>
      <p:sp>
        <p:nvSpPr>
          <p:cNvPr id="63" name="Google Shape;63;p13"/>
          <p:cNvSpPr txBox="1"/>
          <p:nvPr/>
        </p:nvSpPr>
        <p:spPr>
          <a:xfrm>
            <a:off x="-15175" y="2048400"/>
            <a:ext cx="50787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Investment Rationale:  </a:t>
            </a:r>
            <a:r>
              <a:rPr lang="en" sz="1000">
                <a:latin typeface="Inter"/>
                <a:ea typeface="Inter"/>
                <a:cs typeface="Inter"/>
                <a:sym typeface="Inter"/>
              </a:rPr>
              <a:t>What sets Xander apart from its competitors in the augmented reality (AR) technology space is its consumer-centric approach, contrasting with competitors who predominantly target business-to-business (B2B) markets. Xander's core mission revolves around empowering individuals with hearing loss to seamlessly engage in face-to-face conversations. What truly distinguishes Xander is its pioneering fusion of AR technology with sensory substitution, epitomized by its Xander glasses, aimed at revolutionizing the way people experience and perceive the world around them.</a:t>
            </a:r>
            <a:endParaRPr sz="1000">
              <a:latin typeface="Inter"/>
              <a:ea typeface="Inter"/>
              <a:cs typeface="Inter"/>
              <a:sym typeface="Inter"/>
            </a:endParaRPr>
          </a:p>
        </p:txBody>
      </p:sp>
      <p:sp>
        <p:nvSpPr>
          <p:cNvPr id="64" name="Google Shape;64;p13"/>
          <p:cNvSpPr/>
          <p:nvPr/>
        </p:nvSpPr>
        <p:spPr>
          <a:xfrm>
            <a:off x="105425" y="1810800"/>
            <a:ext cx="47940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131985" y="1810800"/>
            <a:ext cx="4446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Investment rationale</a:t>
            </a:r>
            <a:endParaRPr b="1" sz="1200">
              <a:solidFill>
                <a:schemeClr val="lt1"/>
              </a:solidFill>
              <a:latin typeface="Inter"/>
              <a:ea typeface="Inter"/>
              <a:cs typeface="Inter"/>
              <a:sym typeface="Inter"/>
            </a:endParaRPr>
          </a:p>
        </p:txBody>
      </p:sp>
      <p:pic>
        <p:nvPicPr>
          <p:cNvPr id="66" name="Google Shape;66;p13"/>
          <p:cNvPicPr preferRelativeResize="0"/>
          <p:nvPr/>
        </p:nvPicPr>
        <p:blipFill>
          <a:blip r:embed="rId13">
            <a:alphaModFix/>
          </a:blip>
          <a:stretch>
            <a:fillRect/>
          </a:stretch>
        </p:blipFill>
        <p:spPr>
          <a:xfrm>
            <a:off x="7134524" y="31350"/>
            <a:ext cx="1827408"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p:nvPr/>
        </p:nvSpPr>
        <p:spPr>
          <a:xfrm>
            <a:off x="-42000" y="0"/>
            <a:ext cx="9186000" cy="635400"/>
          </a:xfrm>
          <a:prstGeom prst="rect">
            <a:avLst/>
          </a:prstGeom>
          <a:solidFill>
            <a:srgbClr val="FFE62D"/>
          </a:solidFill>
          <a:ln cap="flat" cmpd="sng" w="9525">
            <a:solidFill>
              <a:srgbClr val="FFE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43000" y="3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Inter"/>
                <a:ea typeface="Inter"/>
                <a:cs typeface="Inter"/>
                <a:sym typeface="Inter"/>
              </a:rPr>
              <a:t>Xander</a:t>
            </a:r>
            <a:endParaRPr b="1">
              <a:latin typeface="Inter"/>
              <a:ea typeface="Inter"/>
              <a:cs typeface="Inter"/>
              <a:sym typeface="Inter"/>
            </a:endParaRPr>
          </a:p>
        </p:txBody>
      </p:sp>
      <p:sp>
        <p:nvSpPr>
          <p:cNvPr id="73" name="Google Shape;73;p14"/>
          <p:cNvSpPr/>
          <p:nvPr/>
        </p:nvSpPr>
        <p:spPr>
          <a:xfrm>
            <a:off x="125800" y="750625"/>
            <a:ext cx="28404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type="title"/>
          </p:nvPr>
        </p:nvSpPr>
        <p:spPr>
          <a:xfrm>
            <a:off x="135138" y="750625"/>
            <a:ext cx="2634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Solution Features</a:t>
            </a:r>
            <a:endParaRPr b="1" sz="1200">
              <a:solidFill>
                <a:schemeClr val="lt1"/>
              </a:solidFill>
              <a:latin typeface="Inter"/>
              <a:ea typeface="Inter"/>
              <a:cs typeface="Inter"/>
              <a:sym typeface="Inter"/>
            </a:endParaRPr>
          </a:p>
        </p:txBody>
      </p:sp>
      <p:sp>
        <p:nvSpPr>
          <p:cNvPr id="75" name="Google Shape;75;p14"/>
          <p:cNvSpPr txBox="1"/>
          <p:nvPr/>
        </p:nvSpPr>
        <p:spPr>
          <a:xfrm>
            <a:off x="-18650" y="1517550"/>
            <a:ext cx="31293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Value Proposition:</a:t>
            </a:r>
            <a:r>
              <a:rPr lang="en" sz="1000">
                <a:latin typeface="Inter"/>
                <a:ea typeface="Inter"/>
                <a:cs typeface="Inter"/>
                <a:sym typeface="Inter"/>
              </a:rPr>
              <a:t> Xanderglasses: Transcribe speech to text for clear, inclusive conversations, blending AR and sensory substitution.</a:t>
            </a:r>
            <a:endParaRPr sz="1000">
              <a:solidFill>
                <a:srgbClr val="000000"/>
              </a:solidFill>
              <a:latin typeface="Inter"/>
              <a:ea typeface="Inter"/>
              <a:cs typeface="Inter"/>
              <a:sym typeface="Inter"/>
            </a:endParaRPr>
          </a:p>
        </p:txBody>
      </p:sp>
      <p:sp>
        <p:nvSpPr>
          <p:cNvPr id="76" name="Google Shape;76;p14"/>
          <p:cNvSpPr txBox="1"/>
          <p:nvPr/>
        </p:nvSpPr>
        <p:spPr>
          <a:xfrm>
            <a:off x="4600" y="2112288"/>
            <a:ext cx="31293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Solution/Technology</a:t>
            </a:r>
            <a:r>
              <a:rPr b="1" lang="en" sz="1000">
                <a:latin typeface="Inter"/>
                <a:ea typeface="Inter"/>
                <a:cs typeface="Inter"/>
                <a:sym typeface="Inter"/>
              </a:rPr>
              <a:t>:</a:t>
            </a:r>
            <a:r>
              <a:rPr lang="en" sz="1000">
                <a:latin typeface="Inter"/>
                <a:ea typeface="Inter"/>
                <a:cs typeface="Inter"/>
                <a:sym typeface="Inter"/>
              </a:rPr>
              <a:t> AR technology glasses to</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Make conversations better for deaf &amp; hearing loss patients.</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 </a:t>
            </a:r>
            <a:endParaRPr sz="1000">
              <a:solidFill>
                <a:srgbClr val="000000"/>
              </a:solidFill>
              <a:latin typeface="Inter"/>
              <a:ea typeface="Inter"/>
              <a:cs typeface="Inter"/>
              <a:sym typeface="Inter"/>
            </a:endParaRPr>
          </a:p>
        </p:txBody>
      </p:sp>
      <p:sp>
        <p:nvSpPr>
          <p:cNvPr id="77" name="Google Shape;77;p14"/>
          <p:cNvSpPr txBox="1"/>
          <p:nvPr/>
        </p:nvSpPr>
        <p:spPr>
          <a:xfrm>
            <a:off x="125800" y="4095250"/>
            <a:ext cx="28404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User Experience</a:t>
            </a:r>
            <a:r>
              <a:rPr b="1" lang="en" sz="1000">
                <a:latin typeface="Inter"/>
                <a:ea typeface="Inter"/>
                <a:cs typeface="Inter"/>
                <a:sym typeface="Inter"/>
              </a:rPr>
              <a:t>:</a:t>
            </a:r>
            <a:r>
              <a:rPr lang="en" sz="1000">
                <a:latin typeface="Inter"/>
                <a:ea typeface="Inter"/>
                <a:cs typeface="Inter"/>
                <a:sym typeface="Inter"/>
              </a:rPr>
              <a:t> </a:t>
            </a:r>
            <a:r>
              <a:rPr lang="en" sz="1000" u="sng">
                <a:solidFill>
                  <a:schemeClr val="hlink"/>
                </a:solidFill>
                <a:latin typeface="Inter"/>
                <a:ea typeface="Inter"/>
                <a:cs typeface="Inter"/>
                <a:sym typeface="Inter"/>
                <a:hlinkClick r:id="rId3"/>
              </a:rPr>
              <a:t>https://www.xander.tech/</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Navigate to Home page for customer reviews and testimonials.</a:t>
            </a:r>
            <a:endParaRPr sz="1000">
              <a:latin typeface="Inter"/>
              <a:ea typeface="Inter"/>
              <a:cs typeface="Inter"/>
              <a:sym typeface="Inter"/>
            </a:endParaRPr>
          </a:p>
        </p:txBody>
      </p:sp>
      <p:sp>
        <p:nvSpPr>
          <p:cNvPr id="78" name="Google Shape;78;p14"/>
          <p:cNvSpPr txBox="1"/>
          <p:nvPr/>
        </p:nvSpPr>
        <p:spPr>
          <a:xfrm>
            <a:off x="3007350" y="3821250"/>
            <a:ext cx="31293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Roadmap</a:t>
            </a:r>
            <a:r>
              <a:rPr b="1" lang="en" sz="1000">
                <a:latin typeface="Inter"/>
                <a:ea typeface="Inter"/>
                <a:cs typeface="Inter"/>
                <a:sym typeface="Inter"/>
              </a:rPr>
              <a:t>:</a:t>
            </a:r>
            <a:r>
              <a:rPr lang="en" sz="1000">
                <a:latin typeface="Inter"/>
                <a:ea typeface="Inter"/>
                <a:cs typeface="Inter"/>
                <a:sym typeface="Inter"/>
              </a:rPr>
              <a:t> Xander works on design principles namely: Simple,Reliable, Private,Accurate,Effortless,Discrete,Safe &amp; Durable,Versatile and Comfortable. Apart from thesed principles there are some </a:t>
            </a:r>
            <a:r>
              <a:rPr lang="en" sz="1000">
                <a:latin typeface="Inter"/>
                <a:ea typeface="Inter"/>
                <a:cs typeface="Inter"/>
                <a:sym typeface="Inter"/>
              </a:rPr>
              <a:t>technical</a:t>
            </a:r>
            <a:r>
              <a:rPr lang="en" sz="1000">
                <a:latin typeface="Inter"/>
                <a:ea typeface="Inter"/>
                <a:cs typeface="Inter"/>
                <a:sym typeface="Inter"/>
              </a:rPr>
              <a:t> details</a:t>
            </a:r>
            <a:r>
              <a:rPr lang="en" sz="1000">
                <a:latin typeface="Inter"/>
                <a:ea typeface="Inter"/>
                <a:cs typeface="Inter"/>
                <a:sym typeface="Inter"/>
              </a:rPr>
              <a:t> : </a:t>
            </a:r>
            <a:r>
              <a:rPr lang="en" sz="1000" u="sng">
                <a:solidFill>
                  <a:schemeClr val="hlink"/>
                </a:solidFill>
                <a:latin typeface="Inter"/>
                <a:ea typeface="Inter"/>
                <a:cs typeface="Inter"/>
                <a:sym typeface="Inter"/>
                <a:hlinkClick r:id="rId4"/>
              </a:rPr>
              <a:t>https://www.xander.tech/xanderglasses-details</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p:txBody>
      </p:sp>
      <p:sp>
        <p:nvSpPr>
          <p:cNvPr id="79" name="Google Shape;79;p14"/>
          <p:cNvSpPr/>
          <p:nvPr/>
        </p:nvSpPr>
        <p:spPr>
          <a:xfrm>
            <a:off x="3151800" y="750625"/>
            <a:ext cx="28404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type="title"/>
          </p:nvPr>
        </p:nvSpPr>
        <p:spPr>
          <a:xfrm>
            <a:off x="3161150" y="750625"/>
            <a:ext cx="27414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Business Model and Relevant Metrics</a:t>
            </a:r>
            <a:endParaRPr b="1" sz="1200">
              <a:solidFill>
                <a:schemeClr val="lt1"/>
              </a:solidFill>
              <a:latin typeface="Inter"/>
              <a:ea typeface="Inter"/>
              <a:cs typeface="Inter"/>
              <a:sym typeface="Inter"/>
            </a:endParaRPr>
          </a:p>
        </p:txBody>
      </p:sp>
      <p:sp>
        <p:nvSpPr>
          <p:cNvPr id="81" name="Google Shape;81;p14"/>
          <p:cNvSpPr txBox="1"/>
          <p:nvPr/>
        </p:nvSpPr>
        <p:spPr>
          <a:xfrm>
            <a:off x="3151800" y="999025"/>
            <a:ext cx="3008100" cy="175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Business Model and Pricing</a:t>
            </a:r>
            <a:r>
              <a:rPr b="1" lang="en" sz="1000">
                <a:latin typeface="Inter"/>
                <a:ea typeface="Inter"/>
                <a:cs typeface="Inter"/>
                <a:sym typeface="Inter"/>
              </a:rPr>
              <a:t>:</a:t>
            </a:r>
            <a:r>
              <a:rPr lang="en" sz="1000">
                <a:latin typeface="Inter"/>
                <a:ea typeface="Inter"/>
                <a:cs typeface="Inter"/>
                <a:sym typeface="Inter"/>
              </a:rPr>
              <a:t>"XanderGlasses kit: $4,999 upfront or $174/month via Affirm. No extra costs or subscriptions, and updates are free for existing customers. It’s a B2C model. The products are not yet live but there’s an option to pre-order with deposit fee.</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 </a:t>
            </a:r>
            <a:r>
              <a:rPr lang="en" sz="1000" u="sng">
                <a:solidFill>
                  <a:schemeClr val="hlink"/>
                </a:solidFill>
                <a:latin typeface="Inter"/>
                <a:ea typeface="Inter"/>
                <a:cs typeface="Inter"/>
                <a:sym typeface="Inter"/>
                <a:hlinkClick r:id="rId5"/>
              </a:rPr>
              <a:t>https://www.xander.tech/pre-order</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p:txBody>
      </p:sp>
      <p:sp>
        <p:nvSpPr>
          <p:cNvPr id="82" name="Google Shape;82;p14"/>
          <p:cNvSpPr txBox="1"/>
          <p:nvPr/>
        </p:nvSpPr>
        <p:spPr>
          <a:xfrm>
            <a:off x="3059000" y="2210250"/>
            <a:ext cx="3008100" cy="317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Relevant Metrics</a:t>
            </a:r>
            <a:r>
              <a:rPr b="1" lang="en" sz="1000">
                <a:latin typeface="Inter"/>
                <a:ea typeface="Inter"/>
                <a:cs typeface="Inter"/>
                <a:sym typeface="Inter"/>
              </a:rPr>
              <a:t>:</a:t>
            </a:r>
            <a:r>
              <a:rPr lang="en" sz="1000">
                <a:latin typeface="Inter"/>
                <a:ea typeface="Inter"/>
                <a:cs typeface="Inter"/>
                <a:sym typeface="Inter"/>
              </a:rPr>
              <a:t> </a:t>
            </a:r>
            <a:endParaRPr sz="1000">
              <a:latin typeface="Inter"/>
              <a:ea typeface="Inter"/>
              <a:cs typeface="Inter"/>
              <a:sym typeface="Inter"/>
            </a:endParaRPr>
          </a:p>
          <a:p>
            <a:pPr indent="0" lvl="0" marL="0" rtl="0" algn="l">
              <a:lnSpc>
                <a:spcPct val="115000"/>
              </a:lnSpc>
              <a:spcBef>
                <a:spcPts val="0"/>
              </a:spcBef>
              <a:spcAft>
                <a:spcPts val="0"/>
              </a:spcAft>
              <a:buNone/>
            </a:pPr>
            <a:r>
              <a:rPr lang="en" sz="1000" u="sng">
                <a:solidFill>
                  <a:schemeClr val="hlink"/>
                </a:solidFill>
                <a:latin typeface="Inter"/>
                <a:ea typeface="Inter"/>
                <a:cs typeface="Inter"/>
                <a:sym typeface="Inter"/>
                <a:hlinkClick r:id="rId6"/>
              </a:rPr>
              <a:t>https://www.xander.tech/caption-your-world/are-xander-captioning-glasses-right-for-you</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The company’s products still not yet released. If released further details can be captured. It raised an amount of $1.4M during its pre-seeding stage.</a:t>
            </a:r>
            <a:endParaRPr sz="1000">
              <a:latin typeface="Inter"/>
              <a:ea typeface="Inter"/>
              <a:cs typeface="Inter"/>
              <a:sym typeface="Inter"/>
            </a:endParaRPr>
          </a:p>
          <a:p>
            <a:pPr indent="0" lvl="0" marL="0" rtl="0" algn="l">
              <a:lnSpc>
                <a:spcPct val="115000"/>
              </a:lnSpc>
              <a:spcBef>
                <a:spcPts val="0"/>
              </a:spcBef>
              <a:spcAft>
                <a:spcPts val="0"/>
              </a:spcAft>
              <a:buNone/>
            </a:pPr>
            <a:r>
              <a:rPr lang="en" sz="1000" u="sng">
                <a:solidFill>
                  <a:schemeClr val="hlink"/>
                </a:solidFill>
                <a:latin typeface="Inter"/>
                <a:ea typeface="Inter"/>
                <a:cs typeface="Inter"/>
                <a:sym typeface="Inter"/>
                <a:hlinkClick r:id="rId7"/>
              </a:rPr>
              <a:t>https://www.xander.tech/company-updates/innovation-award-finalist</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p:txBody>
      </p:sp>
      <p:sp>
        <p:nvSpPr>
          <p:cNvPr id="83" name="Google Shape;83;p14"/>
          <p:cNvSpPr/>
          <p:nvPr/>
        </p:nvSpPr>
        <p:spPr>
          <a:xfrm>
            <a:off x="6177800" y="750625"/>
            <a:ext cx="28404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ph type="title"/>
          </p:nvPr>
        </p:nvSpPr>
        <p:spPr>
          <a:xfrm>
            <a:off x="6187138" y="750625"/>
            <a:ext cx="2634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Founders and Senior Leadership</a:t>
            </a:r>
            <a:endParaRPr b="1" sz="1200">
              <a:solidFill>
                <a:schemeClr val="lt1"/>
              </a:solidFill>
              <a:latin typeface="Inter"/>
              <a:ea typeface="Inter"/>
              <a:cs typeface="Inter"/>
              <a:sym typeface="Inter"/>
            </a:endParaRPr>
          </a:p>
        </p:txBody>
      </p:sp>
      <p:graphicFrame>
        <p:nvGraphicFramePr>
          <p:cNvPr id="85" name="Google Shape;85;p14"/>
          <p:cNvGraphicFramePr/>
          <p:nvPr/>
        </p:nvGraphicFramePr>
        <p:xfrm>
          <a:off x="5992200" y="1083775"/>
          <a:ext cx="3000000" cy="3000000"/>
        </p:xfrm>
        <a:graphic>
          <a:graphicData uri="http://schemas.openxmlformats.org/drawingml/2006/table">
            <a:tbl>
              <a:tblPr>
                <a:noFill/>
                <a:tableStyleId>{502DB2D7-F8ED-438B-A0A7-FE160DD0751B}</a:tableStyleId>
              </a:tblPr>
              <a:tblGrid>
                <a:gridCol w="1232075"/>
                <a:gridCol w="1919725"/>
              </a:tblGrid>
              <a:tr h="298950">
                <a:tc>
                  <a:txBody>
                    <a:bodyPr/>
                    <a:lstStyle/>
                    <a:p>
                      <a:pPr indent="0" lvl="0" marL="0" rtl="0" algn="l">
                        <a:spcBef>
                          <a:spcPts val="0"/>
                        </a:spcBef>
                        <a:spcAft>
                          <a:spcPts val="0"/>
                        </a:spcAft>
                        <a:buNone/>
                      </a:pPr>
                      <a:r>
                        <a:rPr b="1" lang="en" sz="1000">
                          <a:latin typeface="Inter"/>
                          <a:ea typeface="Inter"/>
                          <a:cs typeface="Inter"/>
                          <a:sym typeface="Inter"/>
                        </a:rPr>
                        <a:t>Name or Title</a:t>
                      </a:r>
                      <a:endParaRPr b="1" sz="1000">
                        <a:latin typeface="Inter"/>
                        <a:ea typeface="Inter"/>
                        <a:cs typeface="Inter"/>
                        <a:sym typeface="Inter"/>
                      </a:endParaRPr>
                    </a:p>
                  </a:txBody>
                  <a:tcPr marT="91425" marB="0" marR="91425" marL="91425"/>
                </a:tc>
                <a:tc>
                  <a:txBody>
                    <a:bodyPr/>
                    <a:lstStyle/>
                    <a:p>
                      <a:pPr indent="0" lvl="0" marL="0" rtl="0" algn="l">
                        <a:spcBef>
                          <a:spcPts val="0"/>
                        </a:spcBef>
                        <a:spcAft>
                          <a:spcPts val="0"/>
                        </a:spcAft>
                        <a:buNone/>
                      </a:pPr>
                      <a:r>
                        <a:rPr b="1" lang="en" sz="1000">
                          <a:latin typeface="Inter"/>
                          <a:ea typeface="Inter"/>
                          <a:cs typeface="Inter"/>
                          <a:sym typeface="Inter"/>
                        </a:rPr>
                        <a:t>Relevant Background</a:t>
                      </a:r>
                      <a:endParaRPr b="1" sz="1000">
                        <a:latin typeface="Inter"/>
                        <a:ea typeface="Inter"/>
                        <a:cs typeface="Inter"/>
                        <a:sym typeface="Inter"/>
                      </a:endParaRPr>
                    </a:p>
                  </a:txBody>
                  <a:tcPr marT="91425" marB="91425" marR="91425" marL="91425"/>
                </a:tc>
              </a:tr>
              <a:tr h="1152725">
                <a:tc>
                  <a:txBody>
                    <a:bodyPr/>
                    <a:lstStyle/>
                    <a:p>
                      <a:pPr indent="0" lvl="0" marL="0" rtl="0" algn="l">
                        <a:spcBef>
                          <a:spcPts val="0"/>
                        </a:spcBef>
                        <a:spcAft>
                          <a:spcPts val="0"/>
                        </a:spcAft>
                        <a:buNone/>
                      </a:pPr>
                      <a:r>
                        <a:rPr lang="en" sz="1000">
                          <a:latin typeface="Inter"/>
                          <a:ea typeface="Inter"/>
                          <a:cs typeface="Inter"/>
                          <a:sym typeface="Inter"/>
                        </a:rPr>
                        <a:t>Alex Westner</a:t>
                      </a:r>
                      <a:endParaRPr sz="1000">
                        <a:latin typeface="Inter"/>
                        <a:ea typeface="Inter"/>
                        <a:cs typeface="Inter"/>
                        <a:sym typeface="Inter"/>
                      </a:endParaRPr>
                    </a:p>
                    <a:p>
                      <a:pPr indent="0" lvl="0" marL="0" rtl="0" algn="l">
                        <a:spcBef>
                          <a:spcPts val="0"/>
                        </a:spcBef>
                        <a:spcAft>
                          <a:spcPts val="0"/>
                        </a:spcAft>
                        <a:buNone/>
                      </a:pPr>
                      <a:r>
                        <a:t/>
                      </a:r>
                      <a:endParaRPr sz="1000">
                        <a:latin typeface="Inter"/>
                        <a:ea typeface="Inter"/>
                        <a:cs typeface="Inter"/>
                        <a:sym typeface="Inter"/>
                      </a:endParaRPr>
                    </a:p>
                    <a:p>
                      <a:pPr indent="0" lvl="0" marL="0" rtl="0" algn="l">
                        <a:spcBef>
                          <a:spcPts val="0"/>
                        </a:spcBef>
                        <a:spcAft>
                          <a:spcPts val="0"/>
                        </a:spcAft>
                        <a:buNone/>
                      </a:pPr>
                      <a:r>
                        <a:rPr b="1" lang="en" sz="1000">
                          <a:latin typeface="Inter"/>
                          <a:ea typeface="Inter"/>
                          <a:cs typeface="Inter"/>
                          <a:sym typeface="Inter"/>
                        </a:rPr>
                        <a:t>Co-Founder &amp; CEO</a:t>
                      </a:r>
                      <a:endParaRPr b="1" sz="10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000">
                          <a:solidFill>
                            <a:schemeClr val="dk1"/>
                          </a:solidFill>
                          <a:highlight>
                            <a:srgbClr val="F8FAFC"/>
                          </a:highlight>
                          <a:latin typeface="Inter"/>
                          <a:ea typeface="Inter"/>
                          <a:cs typeface="Inter"/>
                          <a:sym typeface="Inter"/>
                        </a:rPr>
                        <a:t>20+ years leading product strategy at iZotope, Gibson, and Fidelity.MS from MIT Media Lab for acoustics and audio processing, and is a former electropunk keytarist.</a:t>
                      </a:r>
                      <a:endParaRPr sz="800">
                        <a:solidFill>
                          <a:schemeClr val="dk1"/>
                        </a:solidFill>
                        <a:highlight>
                          <a:srgbClr val="F8FAFC"/>
                        </a:highlight>
                        <a:latin typeface="Inter"/>
                        <a:ea typeface="Inter"/>
                        <a:cs typeface="Inter"/>
                        <a:sym typeface="Inter"/>
                      </a:endParaRPr>
                    </a:p>
                  </a:txBody>
                  <a:tcPr marT="91425" marB="91425" marR="91425" marL="91425"/>
                </a:tc>
              </a:tr>
              <a:tr h="909350">
                <a:tc>
                  <a:txBody>
                    <a:bodyPr/>
                    <a:lstStyle/>
                    <a:p>
                      <a:pPr indent="0" lvl="0" marL="0" rtl="0" algn="l">
                        <a:spcBef>
                          <a:spcPts val="0"/>
                        </a:spcBef>
                        <a:spcAft>
                          <a:spcPts val="0"/>
                        </a:spcAft>
                        <a:buNone/>
                      </a:pPr>
                      <a:r>
                        <a:rPr lang="en" sz="1000">
                          <a:solidFill>
                            <a:schemeClr val="dk1"/>
                          </a:solidFill>
                          <a:latin typeface="Inter"/>
                          <a:ea typeface="Inter"/>
                          <a:cs typeface="Inter"/>
                          <a:sym typeface="Inter"/>
                        </a:rPr>
                        <a:t>Marylin Morgan Westner</a:t>
                      </a:r>
                      <a:endParaRPr sz="1000">
                        <a:solidFill>
                          <a:schemeClr val="dk1"/>
                        </a:solidFill>
                        <a:latin typeface="Inter"/>
                        <a:ea typeface="Inter"/>
                        <a:cs typeface="Inter"/>
                        <a:sym typeface="Inter"/>
                      </a:endParaRPr>
                    </a:p>
                    <a:p>
                      <a:pPr indent="0" lvl="0" marL="0" rtl="0" algn="l">
                        <a:spcBef>
                          <a:spcPts val="0"/>
                        </a:spcBef>
                        <a:spcAft>
                          <a:spcPts val="0"/>
                        </a:spcAft>
                        <a:buNone/>
                      </a:pPr>
                      <a:r>
                        <a:rPr b="1" lang="en" sz="1000">
                          <a:solidFill>
                            <a:schemeClr val="dk1"/>
                          </a:solidFill>
                          <a:latin typeface="Inter"/>
                          <a:ea typeface="Inter"/>
                          <a:cs typeface="Inter"/>
                          <a:sym typeface="Inter"/>
                        </a:rPr>
                        <a:t>Co-Founder &amp; Content</a:t>
                      </a:r>
                      <a:endParaRPr b="1" sz="1000">
                        <a:solidFill>
                          <a:schemeClr val="dk1"/>
                        </a:solidFill>
                        <a:latin typeface="Inter"/>
                        <a:ea typeface="Inter"/>
                        <a:cs typeface="Inter"/>
                        <a:sym typeface="Inte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8FAFC"/>
                          </a:highlight>
                          <a:latin typeface="Inter"/>
                          <a:ea typeface="Inter"/>
                          <a:cs typeface="Inter"/>
                          <a:sym typeface="Inter"/>
                        </a:rPr>
                        <a:t>20+ years researching and educating at Harvard, HBS, and UMass Boston.</a:t>
                      </a:r>
                      <a:endParaRPr sz="800">
                        <a:solidFill>
                          <a:schemeClr val="dk1"/>
                        </a:solidFill>
                        <a:highlight>
                          <a:srgbClr val="F8FAFC"/>
                        </a:highlight>
                        <a:latin typeface="Inter"/>
                        <a:ea typeface="Inter"/>
                        <a:cs typeface="Inter"/>
                        <a:sym typeface="Inter"/>
                      </a:endParaRPr>
                    </a:p>
                  </a:txBody>
                  <a:tcPr marT="91425" marB="91425" marR="91425" marL="91425"/>
                </a:tc>
              </a:tr>
            </a:tbl>
          </a:graphicData>
        </a:graphic>
      </p:graphicFrame>
      <p:sp>
        <p:nvSpPr>
          <p:cNvPr id="86" name="Google Shape;86;p14"/>
          <p:cNvSpPr/>
          <p:nvPr/>
        </p:nvSpPr>
        <p:spPr>
          <a:xfrm>
            <a:off x="5992200" y="3526963"/>
            <a:ext cx="28404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txBox="1"/>
          <p:nvPr>
            <p:ph type="title"/>
          </p:nvPr>
        </p:nvSpPr>
        <p:spPr>
          <a:xfrm>
            <a:off x="6010088" y="3526963"/>
            <a:ext cx="2634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Partnership Details and Proposal</a:t>
            </a:r>
            <a:endParaRPr b="1" sz="1200">
              <a:solidFill>
                <a:schemeClr val="lt1"/>
              </a:solidFill>
              <a:latin typeface="Inter"/>
              <a:ea typeface="Inter"/>
              <a:cs typeface="Inter"/>
              <a:sym typeface="Inter"/>
            </a:endParaRPr>
          </a:p>
        </p:txBody>
      </p:sp>
      <p:sp>
        <p:nvSpPr>
          <p:cNvPr id="88" name="Google Shape;88;p14"/>
          <p:cNvSpPr txBox="1"/>
          <p:nvPr/>
        </p:nvSpPr>
        <p:spPr>
          <a:xfrm>
            <a:off x="5741850" y="3727275"/>
            <a:ext cx="3341100" cy="19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      Previous Partnership Experience: </a:t>
            </a:r>
            <a:endParaRPr b="1" sz="1000">
              <a:latin typeface="Inter"/>
              <a:ea typeface="Inter"/>
              <a:cs typeface="Inter"/>
              <a:sym typeface="Inter"/>
            </a:endParaRPr>
          </a:p>
          <a:p>
            <a:pPr indent="-292100" lvl="0" marL="457200" rtl="0" algn="l">
              <a:lnSpc>
                <a:spcPct val="115000"/>
              </a:lnSpc>
              <a:spcBef>
                <a:spcPts val="0"/>
              </a:spcBef>
              <a:spcAft>
                <a:spcPts val="0"/>
              </a:spcAft>
              <a:buSzPts val="1000"/>
              <a:buFont typeface="Inter"/>
              <a:buChar char="●"/>
            </a:pPr>
            <a:r>
              <a:rPr lang="en" sz="1000">
                <a:latin typeface="Inter"/>
                <a:ea typeface="Inter"/>
                <a:cs typeface="Inter"/>
                <a:sym typeface="Inter"/>
              </a:rPr>
              <a:t>Xander partners with VUZIX to make use of VUZIX smart glasses to produce Xanderglasses.</a:t>
            </a:r>
            <a:endParaRPr sz="900">
              <a:latin typeface="Inter"/>
              <a:ea typeface="Inter"/>
              <a:cs typeface="Inter"/>
              <a:sym typeface="Inter"/>
            </a:endParaRPr>
          </a:p>
          <a:p>
            <a:pPr indent="-292100" lvl="0" marL="457200" rtl="0" algn="l">
              <a:lnSpc>
                <a:spcPct val="115000"/>
              </a:lnSpc>
              <a:spcBef>
                <a:spcPts val="0"/>
              </a:spcBef>
              <a:spcAft>
                <a:spcPts val="0"/>
              </a:spcAft>
              <a:buSzPts val="1000"/>
              <a:buFont typeface="Inter"/>
              <a:buChar char="●"/>
            </a:pPr>
            <a:r>
              <a:rPr lang="en" sz="1000">
                <a:latin typeface="Inter"/>
                <a:ea typeface="Inter"/>
                <a:cs typeface="Inter"/>
                <a:sym typeface="Inter"/>
              </a:rPr>
              <a:t>Collaborated with Veterans Health Administration to offer Xanderglasses to qualified veterans with hearing challenges.</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 	</a:t>
            </a:r>
            <a:r>
              <a:rPr lang="en" sz="1000" u="sng">
                <a:solidFill>
                  <a:schemeClr val="hlink"/>
                </a:solidFill>
                <a:latin typeface="Inter"/>
                <a:ea typeface="Inter"/>
                <a:cs typeface="Inter"/>
                <a:sym typeface="Inter"/>
                <a:hlinkClick r:id="rId8"/>
              </a:rPr>
              <a:t>https://www.xander.tech/xanderglasses</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p:txBody>
      </p:sp>
      <p:sp>
        <p:nvSpPr>
          <p:cNvPr id="89" name="Google Shape;89;p14"/>
          <p:cNvSpPr txBox="1"/>
          <p:nvPr/>
        </p:nvSpPr>
        <p:spPr>
          <a:xfrm>
            <a:off x="-41900" y="939000"/>
            <a:ext cx="30081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 Problem</a:t>
            </a:r>
            <a:r>
              <a:rPr b="1" lang="en" sz="1000">
                <a:latin typeface="Inter"/>
                <a:ea typeface="Inter"/>
                <a:cs typeface="Inter"/>
                <a:sym typeface="Inter"/>
              </a:rPr>
              <a:t>:</a:t>
            </a:r>
            <a:r>
              <a:rPr lang="en" sz="1000">
                <a:latin typeface="Inter"/>
                <a:ea typeface="Inter"/>
                <a:cs typeface="Inter"/>
                <a:sym typeface="Inter"/>
              </a:rPr>
              <a:t> The company tackles hearing loss. Xander’s mission is to establish Xanderglasses </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as a solution.</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p:txBody>
      </p:sp>
      <p:sp>
        <p:nvSpPr>
          <p:cNvPr id="90" name="Google Shape;90;p14"/>
          <p:cNvSpPr/>
          <p:nvPr/>
        </p:nvSpPr>
        <p:spPr>
          <a:xfrm>
            <a:off x="125800" y="2738413"/>
            <a:ext cx="28404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135138" y="2738413"/>
            <a:ext cx="2634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Consumer/Customer/User</a:t>
            </a:r>
            <a:endParaRPr b="1" sz="1200">
              <a:solidFill>
                <a:schemeClr val="lt1"/>
              </a:solidFill>
              <a:latin typeface="Inter"/>
              <a:ea typeface="Inter"/>
              <a:cs typeface="Inter"/>
              <a:sym typeface="Inter"/>
            </a:endParaRPr>
          </a:p>
        </p:txBody>
      </p:sp>
      <p:sp>
        <p:nvSpPr>
          <p:cNvPr id="92" name="Google Shape;92;p14"/>
          <p:cNvSpPr txBox="1"/>
          <p:nvPr/>
        </p:nvSpPr>
        <p:spPr>
          <a:xfrm>
            <a:off x="125800" y="3048550"/>
            <a:ext cx="30081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Inter"/>
                <a:ea typeface="Inter"/>
                <a:cs typeface="Inter"/>
                <a:sym typeface="Inter"/>
              </a:rPr>
              <a:t>Consumer profile</a:t>
            </a:r>
            <a:r>
              <a:rPr b="1" lang="en" sz="1000">
                <a:latin typeface="Inter"/>
                <a:ea typeface="Inter"/>
                <a:cs typeface="Inter"/>
                <a:sym typeface="Inter"/>
              </a:rPr>
              <a:t>:</a:t>
            </a:r>
            <a:r>
              <a:rPr lang="en" sz="1000">
                <a:latin typeface="Inter"/>
                <a:ea typeface="Inter"/>
                <a:cs typeface="Inter"/>
                <a:sym typeface="Inter"/>
              </a:rPr>
              <a:t> Xander's potential consumers include individuals with hearing loss seeking innovative solutions for improved commun</a:t>
            </a:r>
            <a:r>
              <a:rPr lang="en" sz="1000">
                <a:latin typeface="Inter"/>
                <a:ea typeface="Inter"/>
                <a:cs typeface="Inter"/>
                <a:sym typeface="Inter"/>
              </a:rPr>
              <a:t>ication, as well as their caregivers and loved ones. </a:t>
            </a:r>
            <a:endParaRPr sz="1000">
              <a:solidFill>
                <a:srgbClr val="000000"/>
              </a:solidFill>
              <a:latin typeface="Inter"/>
              <a:ea typeface="Inter"/>
              <a:cs typeface="Inter"/>
              <a:sym typeface="Inter"/>
            </a:endParaRPr>
          </a:p>
        </p:txBody>
      </p:sp>
      <p:pic>
        <p:nvPicPr>
          <p:cNvPr id="93" name="Google Shape;93;p14"/>
          <p:cNvPicPr preferRelativeResize="0"/>
          <p:nvPr/>
        </p:nvPicPr>
        <p:blipFill>
          <a:blip r:embed="rId9">
            <a:alphaModFix/>
          </a:blip>
          <a:stretch>
            <a:fillRect/>
          </a:stretch>
        </p:blipFill>
        <p:spPr>
          <a:xfrm>
            <a:off x="7224268" y="59850"/>
            <a:ext cx="1793932" cy="51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42000" y="0"/>
            <a:ext cx="9186000" cy="635400"/>
          </a:xfrm>
          <a:prstGeom prst="rect">
            <a:avLst/>
          </a:prstGeom>
          <a:solidFill>
            <a:srgbClr val="FFE62D"/>
          </a:solidFill>
          <a:ln cap="flat" cmpd="sng" w="9525">
            <a:solidFill>
              <a:srgbClr val="FFE6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43000" y="3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Inter"/>
                <a:ea typeface="Inter"/>
                <a:cs typeface="Inter"/>
                <a:sym typeface="Inter"/>
              </a:rPr>
              <a:t>Xander</a:t>
            </a:r>
            <a:endParaRPr b="1">
              <a:latin typeface="Inter"/>
              <a:ea typeface="Inter"/>
              <a:cs typeface="Inter"/>
              <a:sym typeface="Inter"/>
            </a:endParaRPr>
          </a:p>
        </p:txBody>
      </p:sp>
      <p:sp>
        <p:nvSpPr>
          <p:cNvPr id="100" name="Google Shape;100;p15"/>
          <p:cNvSpPr/>
          <p:nvPr/>
        </p:nvSpPr>
        <p:spPr>
          <a:xfrm>
            <a:off x="116225" y="743100"/>
            <a:ext cx="47940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title"/>
          </p:nvPr>
        </p:nvSpPr>
        <p:spPr>
          <a:xfrm>
            <a:off x="131985" y="743100"/>
            <a:ext cx="4446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Potential and Risks </a:t>
            </a:r>
            <a:endParaRPr b="1" sz="1200">
              <a:solidFill>
                <a:schemeClr val="lt1"/>
              </a:solidFill>
              <a:latin typeface="Inter"/>
              <a:ea typeface="Inter"/>
              <a:cs typeface="Inter"/>
              <a:sym typeface="Inter"/>
            </a:endParaRPr>
          </a:p>
        </p:txBody>
      </p:sp>
      <p:sp>
        <p:nvSpPr>
          <p:cNvPr id="102" name="Google Shape;102;p15"/>
          <p:cNvSpPr/>
          <p:nvPr/>
        </p:nvSpPr>
        <p:spPr>
          <a:xfrm>
            <a:off x="143674" y="2592225"/>
            <a:ext cx="47391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nvSpPr>
        <p:spPr>
          <a:xfrm>
            <a:off x="92825" y="965075"/>
            <a:ext cx="4840800" cy="1453200"/>
          </a:xfrm>
          <a:prstGeom prst="rect">
            <a:avLst/>
          </a:prstGeom>
          <a:solidFill>
            <a:srgbClr val="F8FAFC"/>
          </a:solid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3708">
                <a:highlight>
                  <a:srgbClr val="F8FAFC"/>
                </a:highlight>
                <a:latin typeface="Inter"/>
                <a:ea typeface="Inter"/>
                <a:cs typeface="Inter"/>
                <a:sym typeface="Inter"/>
              </a:rPr>
              <a:t>Risks</a:t>
            </a:r>
            <a:r>
              <a:rPr b="1" lang="en" sz="3708">
                <a:highlight>
                  <a:srgbClr val="F8FAFC"/>
                </a:highlight>
                <a:latin typeface="Inter"/>
                <a:ea typeface="Inter"/>
                <a:cs typeface="Inter"/>
                <a:sym typeface="Inter"/>
              </a:rPr>
              <a:t>:</a:t>
            </a:r>
            <a:endParaRPr b="1" sz="3708">
              <a:highlight>
                <a:srgbClr val="F8FAFC"/>
              </a:highlight>
              <a:latin typeface="Inter"/>
              <a:ea typeface="Inter"/>
              <a:cs typeface="Inter"/>
              <a:sym typeface="Inter"/>
            </a:endParaRPr>
          </a:p>
          <a:p>
            <a:pPr indent="0" lvl="0" marL="0" rtl="0" algn="l">
              <a:lnSpc>
                <a:spcPct val="115000"/>
              </a:lnSpc>
              <a:spcBef>
                <a:spcPts val="0"/>
              </a:spcBef>
              <a:spcAft>
                <a:spcPts val="0"/>
              </a:spcAft>
              <a:buNone/>
            </a:pPr>
            <a:r>
              <a:rPr b="1" lang="en" sz="3708">
                <a:highlight>
                  <a:srgbClr val="F8FAFC"/>
                </a:highlight>
                <a:latin typeface="Inter"/>
                <a:ea typeface="Inter"/>
                <a:cs typeface="Inter"/>
                <a:sym typeface="Inter"/>
              </a:rPr>
              <a:t>Market_risk</a:t>
            </a:r>
            <a:r>
              <a:rPr lang="en" sz="3708">
                <a:highlight>
                  <a:srgbClr val="F8FAFC"/>
                </a:highlight>
                <a:latin typeface="Inter"/>
                <a:ea typeface="Inter"/>
                <a:cs typeface="Inter"/>
                <a:sym typeface="Inter"/>
              </a:rPr>
              <a:t> :</a:t>
            </a:r>
            <a:r>
              <a:rPr lang="en" sz="3708">
                <a:solidFill>
                  <a:schemeClr val="dk1"/>
                </a:solidFill>
                <a:highlight>
                  <a:srgbClr val="F8FAFC"/>
                </a:highlight>
                <a:latin typeface="Inter"/>
                <a:ea typeface="Inter"/>
                <a:cs typeface="Inter"/>
                <a:sym typeface="Inter"/>
              </a:rPr>
              <a:t> The success of Xander's glasses relies on market acceptance and adoption by individuals with hearing loss, healthcare professionals, and other stakeholders. Generating awareness, trust, and demand for the product may require effective marketing strategies and community engagement efforts.</a:t>
            </a:r>
            <a:endParaRPr sz="3708">
              <a:solidFill>
                <a:schemeClr val="dk1"/>
              </a:solidFill>
              <a:highlight>
                <a:srgbClr val="F8FAFC"/>
              </a:highlight>
              <a:latin typeface="Inter"/>
              <a:ea typeface="Inter"/>
              <a:cs typeface="Inter"/>
              <a:sym typeface="Inter"/>
            </a:endParaRPr>
          </a:p>
          <a:p>
            <a:pPr indent="0" lvl="0" marL="0" rtl="0" algn="l">
              <a:lnSpc>
                <a:spcPct val="115000"/>
              </a:lnSpc>
              <a:spcBef>
                <a:spcPts val="0"/>
              </a:spcBef>
              <a:spcAft>
                <a:spcPts val="0"/>
              </a:spcAft>
              <a:buNone/>
            </a:pPr>
            <a:r>
              <a:rPr b="1" lang="en" sz="3708">
                <a:solidFill>
                  <a:schemeClr val="dk1"/>
                </a:solidFill>
                <a:highlight>
                  <a:srgbClr val="F8FAFC"/>
                </a:highlight>
                <a:latin typeface="Inter"/>
                <a:ea typeface="Inter"/>
                <a:cs typeface="Inter"/>
                <a:sym typeface="Inter"/>
              </a:rPr>
              <a:t>Technological Challenges</a:t>
            </a:r>
            <a:r>
              <a:rPr lang="en" sz="3708">
                <a:solidFill>
                  <a:schemeClr val="dk1"/>
                </a:solidFill>
                <a:highlight>
                  <a:srgbClr val="F8FAFC"/>
                </a:highlight>
                <a:latin typeface="Inter"/>
                <a:ea typeface="Inter"/>
                <a:cs typeface="Inter"/>
                <a:sym typeface="Inter"/>
              </a:rPr>
              <a:t>: Developing and maintaining advanced augmented reality (AR) technology involves complexities and uncertainties, such as hardware malfunctions, software bugs, or compatibility issues with different devices.</a:t>
            </a:r>
            <a:endParaRPr sz="3708">
              <a:solidFill>
                <a:schemeClr val="dk1"/>
              </a:solidFill>
              <a:highlight>
                <a:srgbClr val="F8FAFC"/>
              </a:highlight>
              <a:latin typeface="Inter"/>
              <a:ea typeface="Inter"/>
              <a:cs typeface="Inter"/>
              <a:sym typeface="Inter"/>
            </a:endParaRPr>
          </a:p>
          <a:p>
            <a:pPr indent="0" lvl="0" marL="0" rtl="0" algn="l">
              <a:lnSpc>
                <a:spcPct val="115000"/>
              </a:lnSpc>
              <a:spcBef>
                <a:spcPts val="0"/>
              </a:spcBef>
              <a:spcAft>
                <a:spcPts val="0"/>
              </a:spcAft>
              <a:buNone/>
            </a:pPr>
            <a:r>
              <a:t/>
            </a:r>
            <a:endParaRPr sz="3708">
              <a:solidFill>
                <a:schemeClr val="dk1"/>
              </a:solidFill>
              <a:highlight>
                <a:srgbClr val="F8FAFC"/>
              </a:highlight>
              <a:latin typeface="Inter"/>
              <a:ea typeface="Inter"/>
              <a:cs typeface="Inter"/>
              <a:sym typeface="Inter"/>
            </a:endParaRPr>
          </a:p>
          <a:p>
            <a:pPr indent="0" lvl="0" marL="0" rtl="0" algn="l">
              <a:lnSpc>
                <a:spcPct val="115000"/>
              </a:lnSpc>
              <a:spcBef>
                <a:spcPts val="0"/>
              </a:spcBef>
              <a:spcAft>
                <a:spcPts val="0"/>
              </a:spcAft>
              <a:buNone/>
            </a:pPr>
            <a:r>
              <a:rPr lang="en" sz="3708">
                <a:solidFill>
                  <a:schemeClr val="dk1"/>
                </a:solidFill>
                <a:highlight>
                  <a:srgbClr val="F8FAFC"/>
                </a:highlight>
                <a:latin typeface="Inter"/>
                <a:ea typeface="Inter"/>
                <a:cs typeface="Inter"/>
                <a:sym typeface="Inter"/>
              </a:rPr>
              <a:t>Apart from these risks, Xander might face issues such as : Regulatory Compliance, Competition, Patents &amp; Trademarks related issues.</a:t>
            </a:r>
            <a:endParaRPr sz="3708">
              <a:solidFill>
                <a:schemeClr val="dk1"/>
              </a:solidFill>
              <a:highlight>
                <a:srgbClr val="F8FAFC"/>
              </a:highlight>
              <a:latin typeface="Inter"/>
              <a:ea typeface="Inter"/>
              <a:cs typeface="Inter"/>
              <a:sym typeface="Inter"/>
            </a:endParaRPr>
          </a:p>
          <a:p>
            <a:pPr indent="0" lvl="0" marL="0" rtl="0" algn="l">
              <a:lnSpc>
                <a:spcPct val="115000"/>
              </a:lnSpc>
              <a:spcBef>
                <a:spcPts val="0"/>
              </a:spcBef>
              <a:spcAft>
                <a:spcPts val="0"/>
              </a:spcAft>
              <a:buNone/>
            </a:pPr>
            <a:r>
              <a:t/>
            </a:r>
            <a:endParaRPr sz="1000">
              <a:solidFill>
                <a:srgbClr val="ECECEC"/>
              </a:solidFill>
              <a:highlight>
                <a:schemeClr val="accent2"/>
              </a:highlight>
              <a:latin typeface="Inter"/>
              <a:ea typeface="Inter"/>
              <a:cs typeface="Inter"/>
              <a:sym typeface="Inter"/>
            </a:endParaRPr>
          </a:p>
          <a:p>
            <a:pPr indent="0" lvl="0" marL="0" rtl="0" algn="l">
              <a:lnSpc>
                <a:spcPct val="115000"/>
              </a:lnSpc>
              <a:spcBef>
                <a:spcPts val="0"/>
              </a:spcBef>
              <a:spcAft>
                <a:spcPts val="0"/>
              </a:spcAft>
              <a:buNone/>
            </a:pPr>
            <a:r>
              <a:t/>
            </a:r>
            <a:endParaRPr sz="1000">
              <a:solidFill>
                <a:schemeClr val="lt1"/>
              </a:solidFill>
              <a:highlight>
                <a:schemeClr val="accent2"/>
              </a:highlight>
              <a:latin typeface="Inter"/>
              <a:ea typeface="Inter"/>
              <a:cs typeface="Inter"/>
              <a:sym typeface="Inter"/>
            </a:endParaRPr>
          </a:p>
        </p:txBody>
      </p:sp>
      <p:sp>
        <p:nvSpPr>
          <p:cNvPr id="104" name="Google Shape;104;p15"/>
          <p:cNvSpPr txBox="1"/>
          <p:nvPr/>
        </p:nvSpPr>
        <p:spPr>
          <a:xfrm>
            <a:off x="143675" y="3905525"/>
            <a:ext cx="47391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Inter"/>
                <a:ea typeface="Inter"/>
                <a:cs typeface="Inter"/>
                <a:sym typeface="Inter"/>
              </a:rPr>
              <a:t>After conducting thorough research on Xander, I am confident that with strategic investment and robust customer engagement, coupled with careful management of their pricing strategies, the company holds significant promise in providing invaluable support to individuals with hearing loss through their innovative smart glasses.</a:t>
            </a:r>
            <a:endParaRPr sz="1000">
              <a:solidFill>
                <a:srgbClr val="000000"/>
              </a:solidFill>
              <a:latin typeface="Inter"/>
              <a:ea typeface="Inter"/>
              <a:cs typeface="Inter"/>
              <a:sym typeface="Inter"/>
            </a:endParaRPr>
          </a:p>
        </p:txBody>
      </p:sp>
      <p:sp>
        <p:nvSpPr>
          <p:cNvPr id="105" name="Google Shape;105;p15"/>
          <p:cNvSpPr/>
          <p:nvPr/>
        </p:nvSpPr>
        <p:spPr>
          <a:xfrm>
            <a:off x="-41725" y="3587138"/>
            <a:ext cx="47940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type="title"/>
          </p:nvPr>
        </p:nvSpPr>
        <p:spPr>
          <a:xfrm>
            <a:off x="131985" y="2592213"/>
            <a:ext cx="44466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Company History</a:t>
            </a:r>
            <a:endParaRPr b="1" sz="1200">
              <a:solidFill>
                <a:schemeClr val="lt1"/>
              </a:solidFill>
              <a:latin typeface="Inter"/>
              <a:ea typeface="Inter"/>
              <a:cs typeface="Inter"/>
              <a:sym typeface="Inter"/>
            </a:endParaRPr>
          </a:p>
        </p:txBody>
      </p:sp>
      <p:sp>
        <p:nvSpPr>
          <p:cNvPr id="107" name="Google Shape;107;p15"/>
          <p:cNvSpPr txBox="1"/>
          <p:nvPr/>
        </p:nvSpPr>
        <p:spPr>
          <a:xfrm>
            <a:off x="116225" y="2779300"/>
            <a:ext cx="4794000" cy="1046700"/>
          </a:xfrm>
          <a:prstGeom prst="rect">
            <a:avLst/>
          </a:prstGeom>
          <a:noFill/>
          <a:ln>
            <a:noFill/>
          </a:ln>
        </p:spPr>
        <p:txBody>
          <a:bodyPr anchorCtr="0" anchor="t" bIns="91425" lIns="91425" spcFirstLastPara="1" rIns="91425" wrap="square" tIns="91425">
            <a:spAutoFit/>
          </a:bodyPr>
          <a:lstStyle/>
          <a:p>
            <a:pPr indent="-234950" lvl="0" marL="228600" rtl="0" algn="l">
              <a:lnSpc>
                <a:spcPct val="115000"/>
              </a:lnSpc>
              <a:spcBef>
                <a:spcPts val="0"/>
              </a:spcBef>
              <a:spcAft>
                <a:spcPts val="0"/>
              </a:spcAft>
              <a:buClr>
                <a:srgbClr val="000000"/>
              </a:buClr>
              <a:buSzPts val="1000"/>
              <a:buFont typeface="Inter"/>
              <a:buChar char="●"/>
            </a:pPr>
            <a:r>
              <a:rPr lang="en" sz="1000">
                <a:latin typeface="Inter"/>
                <a:ea typeface="Inter"/>
                <a:cs typeface="Inter"/>
                <a:sym typeface="Inter"/>
              </a:rPr>
              <a:t>Combining AR technology with </a:t>
            </a:r>
            <a:r>
              <a:rPr lang="en" sz="1000">
                <a:latin typeface="Inter"/>
                <a:ea typeface="Inter"/>
                <a:cs typeface="Inter"/>
                <a:sym typeface="Inter"/>
              </a:rPr>
              <a:t>sensation substitute.</a:t>
            </a:r>
            <a:endParaRPr sz="1000">
              <a:latin typeface="Inter"/>
              <a:ea typeface="Inter"/>
              <a:cs typeface="Inter"/>
              <a:sym typeface="Inter"/>
            </a:endParaRPr>
          </a:p>
          <a:p>
            <a:pPr indent="-23495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B2C company,”No Strings Attached”</a:t>
            </a:r>
            <a:endParaRPr sz="1000">
              <a:latin typeface="Inter"/>
              <a:ea typeface="Inter"/>
              <a:cs typeface="Inter"/>
              <a:sym typeface="Inter"/>
            </a:endParaRPr>
          </a:p>
          <a:p>
            <a:pPr indent="-23495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Customer-Driven Product </a:t>
            </a:r>
            <a:endParaRPr sz="1000">
              <a:latin typeface="Inter"/>
              <a:ea typeface="Inter"/>
              <a:cs typeface="Inter"/>
              <a:sym typeface="Inter"/>
            </a:endParaRPr>
          </a:p>
          <a:p>
            <a:pPr indent="0" lvl="0" marL="457200" rtl="0" algn="l">
              <a:lnSpc>
                <a:spcPct val="115000"/>
              </a:lnSpc>
              <a:spcBef>
                <a:spcPts val="0"/>
              </a:spcBef>
              <a:spcAft>
                <a:spcPts val="0"/>
              </a:spcAft>
              <a:buNone/>
            </a:pPr>
            <a:r>
              <a:rPr lang="en" sz="1000" u="sng">
                <a:solidFill>
                  <a:schemeClr val="hlink"/>
                </a:solidFill>
                <a:latin typeface="Inter"/>
                <a:ea typeface="Inter"/>
                <a:cs typeface="Inter"/>
                <a:sym typeface="Inter"/>
                <a:hlinkClick r:id="rId3"/>
              </a:rPr>
              <a:t>https://www.xander.tech/xanderglasses-details</a:t>
            </a:r>
            <a:endParaRPr sz="1000">
              <a:latin typeface="Inter"/>
              <a:ea typeface="Inter"/>
              <a:cs typeface="Inter"/>
              <a:sym typeface="Inter"/>
            </a:endParaRPr>
          </a:p>
          <a:p>
            <a:pPr indent="0" lvl="0" marL="457200" rtl="0" algn="l">
              <a:lnSpc>
                <a:spcPct val="115000"/>
              </a:lnSpc>
              <a:spcBef>
                <a:spcPts val="0"/>
              </a:spcBef>
              <a:spcAft>
                <a:spcPts val="0"/>
              </a:spcAft>
              <a:buNone/>
            </a:pPr>
            <a:r>
              <a:t/>
            </a:r>
            <a:endParaRPr sz="1000">
              <a:latin typeface="Inter"/>
              <a:ea typeface="Inter"/>
              <a:cs typeface="Inter"/>
              <a:sym typeface="Inter"/>
            </a:endParaRPr>
          </a:p>
        </p:txBody>
      </p:sp>
      <p:sp>
        <p:nvSpPr>
          <p:cNvPr id="108" name="Google Shape;108;p15"/>
          <p:cNvSpPr/>
          <p:nvPr/>
        </p:nvSpPr>
        <p:spPr>
          <a:xfrm>
            <a:off x="5093075" y="743100"/>
            <a:ext cx="39183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title"/>
          </p:nvPr>
        </p:nvSpPr>
        <p:spPr>
          <a:xfrm>
            <a:off x="5093084" y="743100"/>
            <a:ext cx="36345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Competitive Landscape</a:t>
            </a:r>
            <a:endParaRPr b="1" sz="1200">
              <a:solidFill>
                <a:schemeClr val="lt1"/>
              </a:solidFill>
              <a:latin typeface="Inter"/>
              <a:ea typeface="Inter"/>
              <a:cs typeface="Inter"/>
              <a:sym typeface="Inter"/>
            </a:endParaRPr>
          </a:p>
        </p:txBody>
      </p:sp>
      <p:sp>
        <p:nvSpPr>
          <p:cNvPr id="110" name="Google Shape;110;p15"/>
          <p:cNvSpPr/>
          <p:nvPr/>
        </p:nvSpPr>
        <p:spPr>
          <a:xfrm>
            <a:off x="5093075" y="1139625"/>
            <a:ext cx="3918300" cy="160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5"/>
          <p:cNvSpPr/>
          <p:nvPr/>
        </p:nvSpPr>
        <p:spPr>
          <a:xfrm>
            <a:off x="5093075" y="2938450"/>
            <a:ext cx="3918300" cy="24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txBox="1"/>
          <p:nvPr>
            <p:ph type="title"/>
          </p:nvPr>
        </p:nvSpPr>
        <p:spPr>
          <a:xfrm>
            <a:off x="5108651" y="2938450"/>
            <a:ext cx="3875700" cy="24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1200">
                <a:solidFill>
                  <a:schemeClr val="lt1"/>
                </a:solidFill>
                <a:latin typeface="Inter"/>
                <a:ea typeface="Inter"/>
                <a:cs typeface="Inter"/>
                <a:sym typeface="Inter"/>
              </a:rPr>
              <a:t>How is the company different from its competitors?</a:t>
            </a:r>
            <a:endParaRPr b="1" sz="1200">
              <a:solidFill>
                <a:schemeClr val="lt1"/>
              </a:solidFill>
              <a:latin typeface="Inter"/>
              <a:ea typeface="Inter"/>
              <a:cs typeface="Inter"/>
              <a:sym typeface="Inter"/>
            </a:endParaRPr>
          </a:p>
        </p:txBody>
      </p:sp>
      <p:sp>
        <p:nvSpPr>
          <p:cNvPr id="113" name="Google Shape;113;p15"/>
          <p:cNvSpPr txBox="1"/>
          <p:nvPr/>
        </p:nvSpPr>
        <p:spPr>
          <a:xfrm>
            <a:off x="5093075" y="3120425"/>
            <a:ext cx="3918300" cy="2023200"/>
          </a:xfrm>
          <a:prstGeom prst="rect">
            <a:avLst/>
          </a:prstGeom>
          <a:noFill/>
          <a:ln>
            <a:noFill/>
          </a:ln>
        </p:spPr>
        <p:txBody>
          <a:bodyPr anchorCtr="0" anchor="t" bIns="91425" lIns="91425" spcFirstLastPara="1" rIns="91425" wrap="square" tIns="91425">
            <a:noAutofit/>
          </a:bodyPr>
          <a:lstStyle/>
          <a:p>
            <a:pPr indent="-288925" lvl="0" marL="457200" rtl="0" algn="l">
              <a:lnSpc>
                <a:spcPct val="95000"/>
              </a:lnSpc>
              <a:spcBef>
                <a:spcPts val="0"/>
              </a:spcBef>
              <a:spcAft>
                <a:spcPts val="0"/>
              </a:spcAft>
              <a:buSzPts val="950"/>
              <a:buFont typeface="Inter"/>
              <a:buChar char="●"/>
            </a:pPr>
            <a:r>
              <a:rPr lang="en" sz="950">
                <a:solidFill>
                  <a:schemeClr val="dk1"/>
                </a:solidFill>
                <a:latin typeface="Inter"/>
                <a:ea typeface="Inter"/>
                <a:cs typeface="Inter"/>
                <a:sym typeface="Inter"/>
              </a:rPr>
              <a:t>A</a:t>
            </a:r>
            <a:r>
              <a:rPr lang="en" sz="950">
                <a:solidFill>
                  <a:schemeClr val="dk1"/>
                </a:solidFill>
                <a:latin typeface="Inter"/>
                <a:ea typeface="Inter"/>
                <a:cs typeface="Inter"/>
                <a:sym typeface="Inter"/>
              </a:rPr>
              <a:t>ugmented Reality (AR) technology space is its consumer-centric approach, contrasting with competitors who predominantly target business-to-business (B2B) markets.  </a:t>
            </a:r>
            <a:endParaRPr sz="950">
              <a:latin typeface="Inter"/>
              <a:ea typeface="Inter"/>
              <a:cs typeface="Inter"/>
              <a:sym typeface="Inter"/>
            </a:endParaRPr>
          </a:p>
          <a:p>
            <a:pPr indent="-278130" lvl="0" marL="457200" rtl="0" algn="l">
              <a:lnSpc>
                <a:spcPct val="95000"/>
              </a:lnSpc>
              <a:spcBef>
                <a:spcPts val="0"/>
              </a:spcBef>
              <a:spcAft>
                <a:spcPts val="0"/>
              </a:spcAft>
              <a:buClr>
                <a:schemeClr val="dk1"/>
              </a:buClr>
              <a:buSzPts val="780"/>
              <a:buFont typeface="Inter"/>
              <a:buChar char="●"/>
            </a:pPr>
            <a:r>
              <a:rPr lang="en" sz="950">
                <a:solidFill>
                  <a:schemeClr val="dk1"/>
                </a:solidFill>
                <a:latin typeface="Inter"/>
                <a:ea typeface="Inter"/>
                <a:cs typeface="Inter"/>
                <a:sym typeface="Inter"/>
              </a:rPr>
              <a:t>Dedication to inclusivity and pioneering spirit positions Xander as a leader in the assistive technology market, poised to revolutionize the way individuals with hearing impairments engage with the world around them.</a:t>
            </a:r>
            <a:endParaRPr sz="780">
              <a:solidFill>
                <a:schemeClr val="dk1"/>
              </a:solidFill>
              <a:latin typeface="Inter"/>
              <a:ea typeface="Inter"/>
              <a:cs typeface="Inter"/>
              <a:sym typeface="Inter"/>
            </a:endParaRPr>
          </a:p>
          <a:p>
            <a:pPr indent="-278130" lvl="0" marL="457200" rtl="0" algn="l">
              <a:lnSpc>
                <a:spcPct val="95000"/>
              </a:lnSpc>
              <a:spcBef>
                <a:spcPts val="0"/>
              </a:spcBef>
              <a:spcAft>
                <a:spcPts val="0"/>
              </a:spcAft>
              <a:buClr>
                <a:schemeClr val="dk1"/>
              </a:buClr>
              <a:buSzPts val="780"/>
              <a:buFont typeface="Inter"/>
              <a:buChar char="●"/>
            </a:pPr>
            <a:r>
              <a:rPr lang="en" sz="950">
                <a:solidFill>
                  <a:schemeClr val="dk1"/>
                </a:solidFill>
                <a:highlight>
                  <a:srgbClr val="F8FAFC"/>
                </a:highlight>
                <a:latin typeface="Inter"/>
                <a:ea typeface="Inter"/>
                <a:cs typeface="Inter"/>
                <a:sym typeface="Inter"/>
              </a:rPr>
              <a:t>Xander may prioritize ethical manufacturing practices, sustainability, and social responsibility, aligning its business operations with values that resonate with its target audience.</a:t>
            </a:r>
            <a:endParaRPr sz="950">
              <a:solidFill>
                <a:schemeClr val="dk1"/>
              </a:solidFill>
              <a:highlight>
                <a:srgbClr val="F8FAFC"/>
              </a:highlight>
              <a:latin typeface="Inter"/>
              <a:ea typeface="Inter"/>
              <a:cs typeface="Inter"/>
              <a:sym typeface="Inter"/>
            </a:endParaRPr>
          </a:p>
          <a:p>
            <a:pPr indent="0" lvl="0" marL="457200" rtl="0" algn="l">
              <a:lnSpc>
                <a:spcPct val="95000"/>
              </a:lnSpc>
              <a:spcBef>
                <a:spcPts val="0"/>
              </a:spcBef>
              <a:spcAft>
                <a:spcPts val="0"/>
              </a:spcAft>
              <a:buSzPts val="935"/>
              <a:buNone/>
            </a:pPr>
            <a:r>
              <a:rPr lang="en" sz="950" u="sng">
                <a:solidFill>
                  <a:schemeClr val="hlink"/>
                </a:solidFill>
                <a:highlight>
                  <a:srgbClr val="F8FAFC"/>
                </a:highlight>
                <a:latin typeface="Inter"/>
                <a:ea typeface="Inter"/>
                <a:cs typeface="Inter"/>
                <a:sym typeface="Inter"/>
                <a:hlinkClick r:id="rId4"/>
              </a:rPr>
              <a:t>https://www.xander.tech/caption-your-world/are-xander-captioning-glasses-right-for-you</a:t>
            </a:r>
            <a:endParaRPr sz="950">
              <a:solidFill>
                <a:schemeClr val="dk1"/>
              </a:solidFill>
              <a:highlight>
                <a:srgbClr val="F8FAFC"/>
              </a:highlight>
              <a:latin typeface="Inter"/>
              <a:ea typeface="Inter"/>
              <a:cs typeface="Inter"/>
              <a:sym typeface="Inter"/>
            </a:endParaRPr>
          </a:p>
          <a:p>
            <a:pPr indent="0" lvl="0" marL="457200" rtl="0" algn="l">
              <a:lnSpc>
                <a:spcPct val="95000"/>
              </a:lnSpc>
              <a:spcBef>
                <a:spcPts val="0"/>
              </a:spcBef>
              <a:spcAft>
                <a:spcPts val="0"/>
              </a:spcAft>
              <a:buSzPts val="935"/>
              <a:buNone/>
            </a:pPr>
            <a:r>
              <a:t/>
            </a:r>
            <a:endParaRPr sz="850">
              <a:solidFill>
                <a:schemeClr val="dk1"/>
              </a:solidFill>
              <a:highlight>
                <a:srgbClr val="F8FAFC"/>
              </a:highlight>
              <a:latin typeface="Inter"/>
              <a:ea typeface="Inter"/>
              <a:cs typeface="Inter"/>
              <a:sym typeface="Inter"/>
            </a:endParaRPr>
          </a:p>
        </p:txBody>
      </p:sp>
      <p:pic>
        <p:nvPicPr>
          <p:cNvPr id="114" name="Google Shape;114;p15"/>
          <p:cNvPicPr preferRelativeResize="0"/>
          <p:nvPr/>
        </p:nvPicPr>
        <p:blipFill>
          <a:blip r:embed="rId5">
            <a:alphaModFix/>
          </a:blip>
          <a:stretch>
            <a:fillRect/>
          </a:stretch>
        </p:blipFill>
        <p:spPr>
          <a:xfrm>
            <a:off x="7190418" y="79275"/>
            <a:ext cx="1793932" cy="515700"/>
          </a:xfrm>
          <a:prstGeom prst="rect">
            <a:avLst/>
          </a:prstGeom>
          <a:noFill/>
          <a:ln>
            <a:noFill/>
          </a:ln>
        </p:spPr>
      </p:pic>
      <p:pic>
        <p:nvPicPr>
          <p:cNvPr id="115" name="Google Shape;115;p15"/>
          <p:cNvPicPr preferRelativeResize="0"/>
          <p:nvPr/>
        </p:nvPicPr>
        <p:blipFill>
          <a:blip r:embed="rId6">
            <a:alphaModFix/>
          </a:blip>
          <a:stretch>
            <a:fillRect/>
          </a:stretch>
        </p:blipFill>
        <p:spPr>
          <a:xfrm>
            <a:off x="6407750" y="1708563"/>
            <a:ext cx="782676" cy="338700"/>
          </a:xfrm>
          <a:prstGeom prst="rect">
            <a:avLst/>
          </a:prstGeom>
          <a:noFill/>
          <a:ln cap="flat" cmpd="sng" w="9525">
            <a:solidFill>
              <a:schemeClr val="dk2"/>
            </a:solidFill>
            <a:prstDash val="solid"/>
            <a:round/>
            <a:headEnd len="sm" w="sm" type="none"/>
            <a:tailEnd len="sm" w="sm" type="none"/>
          </a:ln>
        </p:spPr>
      </p:pic>
      <p:pic>
        <p:nvPicPr>
          <p:cNvPr id="116" name="Google Shape;116;p15"/>
          <p:cNvPicPr preferRelativeResize="0"/>
          <p:nvPr/>
        </p:nvPicPr>
        <p:blipFill>
          <a:blip r:embed="rId7">
            <a:alphaModFix/>
          </a:blip>
          <a:stretch>
            <a:fillRect/>
          </a:stretch>
        </p:blipFill>
        <p:spPr>
          <a:xfrm>
            <a:off x="7420425" y="1722600"/>
            <a:ext cx="1204575" cy="310625"/>
          </a:xfrm>
          <a:prstGeom prst="rect">
            <a:avLst/>
          </a:prstGeom>
          <a:noFill/>
          <a:ln cap="flat" cmpd="sng" w="9525">
            <a:solidFill>
              <a:schemeClr val="dk2"/>
            </a:solidFill>
            <a:prstDash val="solid"/>
            <a:round/>
            <a:headEnd len="sm" w="sm" type="none"/>
            <a:tailEnd len="sm" w="sm" type="none"/>
          </a:ln>
        </p:spPr>
      </p:pic>
      <p:sp>
        <p:nvSpPr>
          <p:cNvPr id="117" name="Google Shape;117;p15"/>
          <p:cNvSpPr txBox="1"/>
          <p:nvPr/>
        </p:nvSpPr>
        <p:spPr>
          <a:xfrm>
            <a:off x="-41721" y="3583288"/>
            <a:ext cx="4395600" cy="248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440"/>
              <a:buNone/>
            </a:pPr>
            <a:r>
              <a:rPr b="1" lang="en" sz="1080">
                <a:solidFill>
                  <a:srgbClr val="FFFFFF"/>
                </a:solidFill>
                <a:latin typeface="Inter"/>
                <a:ea typeface="Inter"/>
                <a:cs typeface="Inter"/>
                <a:sym typeface="Inter"/>
              </a:rPr>
              <a:t>Overall Analysis and Summary</a:t>
            </a:r>
            <a:endParaRPr b="1" sz="1080">
              <a:solidFill>
                <a:srgbClr val="FFFFFF"/>
              </a:solidFill>
              <a:latin typeface="Inter"/>
              <a:ea typeface="Inter"/>
              <a:cs typeface="Inter"/>
              <a:sym typeface="Inter"/>
            </a:endParaRPr>
          </a:p>
        </p:txBody>
      </p:sp>
      <p:pic>
        <p:nvPicPr>
          <p:cNvPr id="118" name="Google Shape;118;p15"/>
          <p:cNvPicPr preferRelativeResize="0"/>
          <p:nvPr/>
        </p:nvPicPr>
        <p:blipFill>
          <a:blip r:embed="rId8">
            <a:alphaModFix/>
          </a:blip>
          <a:stretch>
            <a:fillRect/>
          </a:stretch>
        </p:blipFill>
        <p:spPr>
          <a:xfrm>
            <a:off x="5266915" y="1708563"/>
            <a:ext cx="910835" cy="3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