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Default ContentType="image/jpeg" Extension="jpeg"/>
  <Override ContentType="application/vnd.openxmlformats-officedocument.custom-properties+xml" PartName="/docProps/custom.xml"/>
</Types>
</file>

<file path=_rels/.rels><?xml version="1.0" encoding="UTF-8" standalone="yes" ?><Relationships xmlns="http://schemas.openxmlformats.org/package/2006/relationships"><Relationship Id="rId1" Target="ppt/presentation.xml" Type="http://schemas.openxmlformats.org/officeDocument/2006/relationships/officeDocument"/><Relationship Id="rId2"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layfair Display"/>
      <p:regular r:id="rId17"/>
      <p:bold r:id="rId18"/>
      <p:italic r:id="rId19"/>
      <p:boldItalic r:id="rId20"/>
    </p:embeddedFont>
    <p:embeddedFont>
      <p:font typeface="Lato"/>
      <p:regular r:id="rId21"/>
      <p:bold r:id="rId22"/>
      <p:italic r:id="rId23"/>
      <p:boldItalic r:id="rId24"/>
    </p:embeddedFont>
    <p:embeddedFont>
      <p:font typeface="EB Garamond"/>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BGaramond-bold.fntdata"/><Relationship Id="rId25" Type="http://schemas.openxmlformats.org/officeDocument/2006/relationships/font" Target="fonts/EBGaramond-regular.fntdata"/><Relationship Id="rId28" Type="http://schemas.openxmlformats.org/officeDocument/2006/relationships/font" Target="fonts/EBGaramond-boldItalic.fntdata"/><Relationship Id="rId27" Type="http://schemas.openxmlformats.org/officeDocument/2006/relationships/font" Target="fonts/EBGaramon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fairDisplay-regular.fntdata"/><Relationship Id="rId16" Type="http://schemas.openxmlformats.org/officeDocument/2006/relationships/slide" Target="slides/slide11.xml"/><Relationship Id="rId19" Type="http://schemas.openxmlformats.org/officeDocument/2006/relationships/font" Target="fonts/PlayfairDisplay-italic.fntdata"/><Relationship Id="rId18" Type="http://schemas.openxmlformats.org/officeDocument/2006/relationships/font" Target="fonts/PlayfairDispl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title should let your audience know what the presentation is about.</a:t>
            </a:r>
            <a:endParaRPr/>
          </a:p>
          <a:p>
            <a:pPr indent="0" lvl="0" marL="0" rtl="0" algn="l">
              <a:spcBef>
                <a:spcPts val="0"/>
              </a:spcBef>
              <a:spcAft>
                <a:spcPts val="0"/>
              </a:spcAft>
              <a:buNone/>
            </a:pPr>
            <a:r>
              <a:rPr lang="en"/>
              <a:t>For 15 seconds or less, consider talking about the assigned region and key issue that you focussed on during your research and let that also reflect in your presentation title.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be81cda30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be81cda30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Expand on how these 3-4 common traits are meaningful to influence the conversations and initiatives for the key issues.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f1a50b30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6f1a50b30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cda9607104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cda9607104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6c7a005adc_0_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 name="Google Shape;73;g26c7a005adc_0_5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1800"/>
              <a:t>6 tips to make a presentation that doesn’t stink:</a:t>
            </a:r>
            <a:endParaRPr/>
          </a:p>
          <a:p>
            <a:pPr indent="-187156" lvl="0" marL="187156" rtl="0" algn="l">
              <a:spcBef>
                <a:spcPts val="0"/>
              </a:spcBef>
              <a:spcAft>
                <a:spcPts val="0"/>
              </a:spcAft>
              <a:buSzPts val="1400"/>
              <a:buFont typeface="Arial"/>
              <a:buAutoNum type="arabicPeriod"/>
            </a:pPr>
            <a:r>
              <a:rPr lang="en" sz="1400">
                <a:latin typeface="Arial"/>
                <a:ea typeface="Arial"/>
                <a:cs typeface="Arial"/>
                <a:sym typeface="Arial"/>
              </a:rPr>
              <a:t>Draft a basic text outline. Organize. Don’t overthink!</a:t>
            </a:r>
            <a:endParaRPr/>
          </a:p>
          <a:p>
            <a:pPr indent="-187156" lvl="0" marL="187156" rtl="0" algn="l">
              <a:spcBef>
                <a:spcPts val="0"/>
              </a:spcBef>
              <a:spcAft>
                <a:spcPts val="0"/>
              </a:spcAft>
              <a:buSzPts val="1400"/>
              <a:buFont typeface="Arial"/>
              <a:buAutoNum type="arabicPeriod"/>
            </a:pPr>
            <a:r>
              <a:rPr lang="en" sz="1400">
                <a:latin typeface="Arial"/>
                <a:ea typeface="Arial"/>
                <a:cs typeface="Arial"/>
                <a:sym typeface="Arial"/>
              </a:rPr>
              <a:t>Time your slides. 1 slide = max 60 seconds. This presentation suggests the ideal time to be spent on each slide.</a:t>
            </a:r>
            <a:endParaRPr/>
          </a:p>
          <a:p>
            <a:pPr indent="-187156" lvl="0" marL="187156" rtl="0" algn="l">
              <a:spcBef>
                <a:spcPts val="0"/>
              </a:spcBef>
              <a:spcAft>
                <a:spcPts val="0"/>
              </a:spcAft>
              <a:buSzPts val="1400"/>
              <a:buFont typeface="Arial"/>
              <a:buAutoNum type="arabicPeriod"/>
            </a:pPr>
            <a:r>
              <a:rPr lang="en" sz="1400">
                <a:latin typeface="Arial"/>
                <a:ea typeface="Arial"/>
                <a:cs typeface="Arial"/>
                <a:sym typeface="Arial"/>
              </a:rPr>
              <a:t>Use meaningful supportive visuals. All design (images/videos/graphics, color, animation) must </a:t>
            </a:r>
            <a:r>
              <a:rPr b="1" i="1" lang="en"/>
              <a:t>serve</a:t>
            </a:r>
            <a:r>
              <a:rPr lang="en" sz="1400">
                <a:latin typeface="Arial"/>
                <a:ea typeface="Arial"/>
                <a:cs typeface="Arial"/>
                <a:sym typeface="Arial"/>
              </a:rPr>
              <a:t> your content. Everything else is just EXTRA! Remember, less is more.</a:t>
            </a:r>
            <a:endParaRPr/>
          </a:p>
          <a:p>
            <a:pPr indent="-187156" lvl="0" marL="187156" rtl="0" algn="l">
              <a:spcBef>
                <a:spcPts val="0"/>
              </a:spcBef>
              <a:spcAft>
                <a:spcPts val="0"/>
              </a:spcAft>
              <a:buSzPts val="1400"/>
              <a:buFont typeface="Arial"/>
              <a:buAutoNum type="arabicPeriod"/>
            </a:pPr>
            <a:r>
              <a:rPr lang="en" sz="1400">
                <a:latin typeface="Arial"/>
                <a:ea typeface="Arial"/>
                <a:cs typeface="Arial"/>
                <a:sym typeface="Arial"/>
              </a:rPr>
              <a:t>Write clear, concise text. Ideally, a slide should not contain more than 60—100 words. Visuals are the best way to amplify your ideas. Use the screenshots you may have captured during your research. Create images, videos, infographics. Let the audience ‘see’ what you think rather than read it.</a:t>
            </a:r>
            <a:endParaRPr/>
          </a:p>
          <a:p>
            <a:pPr indent="-187156" lvl="0" marL="187156" rtl="0" algn="l">
              <a:spcBef>
                <a:spcPts val="0"/>
              </a:spcBef>
              <a:spcAft>
                <a:spcPts val="0"/>
              </a:spcAft>
              <a:buSzPts val="1400"/>
              <a:buFont typeface="Arial"/>
              <a:buAutoNum type="arabicPeriod"/>
            </a:pPr>
            <a:r>
              <a:rPr lang="en" sz="1400">
                <a:latin typeface="Arial"/>
                <a:ea typeface="Arial"/>
                <a:cs typeface="Arial"/>
                <a:sym typeface="Arial"/>
              </a:rPr>
              <a:t>Understand your audience. You already know the reason why you’ve created this deck. You’re providing a solution to a business challenge. The other part of the equation is to understand how your audience likes to communicate. How descriptive do they want you to be? How visual do they want you to be?</a:t>
            </a:r>
            <a:endParaRPr/>
          </a:p>
          <a:p>
            <a:pPr indent="-187156" lvl="0" marL="187156" rtl="0" algn="l">
              <a:spcBef>
                <a:spcPts val="0"/>
              </a:spcBef>
              <a:spcAft>
                <a:spcPts val="0"/>
              </a:spcAft>
              <a:buSzPts val="1400"/>
              <a:buFont typeface="Arial"/>
              <a:buAutoNum type="arabicPeriod"/>
            </a:pPr>
            <a:r>
              <a:rPr lang="en" sz="1400">
                <a:latin typeface="Arial"/>
                <a:ea typeface="Arial"/>
                <a:cs typeface="Arial"/>
                <a:sym typeface="Arial"/>
              </a:rPr>
              <a:t>They want you. You have been chosen for this externship for a reason. Trust yourself, and remember that you’re here to learn. And you learn the most by doing. So get your hands dirty.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c7a005adc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g26c7a005ad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be81cda3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be81cda3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less than 40 seconds, mention who are </a:t>
            </a:r>
            <a:r>
              <a:rPr lang="en"/>
              <a:t>the featured policy influencers, and 3-4 common traits that will describe them collectively. These traits should be such that make them seem influential and credible. </a:t>
            </a:r>
            <a:endParaRPr/>
          </a:p>
          <a:p>
            <a:pPr indent="0" lvl="0" marL="0" rtl="0" algn="l">
              <a:spcBef>
                <a:spcPts val="0"/>
              </a:spcBef>
              <a:spcAft>
                <a:spcPts val="0"/>
              </a:spcAft>
              <a:buNone/>
            </a:pPr>
            <a:r>
              <a:rPr b="1" lang="en"/>
              <a:t>Traits would indicate- recurring behavior of any kind</a:t>
            </a:r>
            <a:endParaRPr b="1"/>
          </a:p>
          <a:p>
            <a:pPr indent="-298450" lvl="0" marL="457200" rtl="0" algn="l">
              <a:spcBef>
                <a:spcPts val="0"/>
              </a:spcBef>
              <a:spcAft>
                <a:spcPts val="0"/>
              </a:spcAft>
              <a:buSzPts val="1100"/>
              <a:buChar char="●"/>
            </a:pPr>
            <a:r>
              <a:rPr lang="en"/>
              <a:t>Are they actively engaging on LinkedIn through consistent posting</a:t>
            </a:r>
            <a:endParaRPr/>
          </a:p>
          <a:p>
            <a:pPr indent="-298450" lvl="0" marL="457200" rtl="0" algn="l">
              <a:spcBef>
                <a:spcPts val="0"/>
              </a:spcBef>
              <a:spcAft>
                <a:spcPts val="0"/>
              </a:spcAft>
              <a:buSzPts val="1100"/>
              <a:buChar char="●"/>
            </a:pPr>
            <a:r>
              <a:rPr lang="en"/>
              <a:t>Are they regularly invited for panel discussions?</a:t>
            </a:r>
            <a:endParaRPr/>
          </a:p>
          <a:p>
            <a:pPr indent="-298450" lvl="0" marL="457200" rtl="0" algn="l">
              <a:spcBef>
                <a:spcPts val="0"/>
              </a:spcBef>
              <a:spcAft>
                <a:spcPts val="0"/>
              </a:spcAft>
              <a:buSzPts val="1100"/>
              <a:buChar char="●"/>
            </a:pPr>
            <a:r>
              <a:rPr lang="en"/>
              <a:t>Do their values guide their decision on working with different organizations? (work ex history will show if they've consistently work for the same cause.)</a:t>
            </a:r>
            <a:endParaRPr/>
          </a:p>
          <a:p>
            <a:pPr indent="0" lvl="0" marL="0" rtl="0" algn="l">
              <a:spcBef>
                <a:spcPts val="0"/>
              </a:spcBef>
              <a:spcAft>
                <a:spcPts val="0"/>
              </a:spcAft>
              <a:buClr>
                <a:schemeClr val="dk1"/>
              </a:buClr>
              <a:buSzPts val="1100"/>
              <a:buFont typeface="Arial"/>
              <a:buNone/>
            </a:pPr>
            <a:r>
              <a:rPr lang="en"/>
              <a:t>So from all the information that you have already collected, what are certain patterns that you observe in the behavior of an individual, and also all the influencers as a group.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be81cda30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be81cda30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60 seconds or under, expand on 3-4 common traits by citing evidence on what these influencers have done (work experience, educational background). Screenshots, quotes, links to body of work/interviews et al. would all count as evidence for the traits.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cda9607104_2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cda9607104_2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da9607104_2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da9607104_2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cda9607104_2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cda9607104_2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55" name="Shape 55"/>
        <p:cNvGrpSpPr/>
        <p:nvPr/>
      </p:nvGrpSpPr>
      <p:grpSpPr>
        <a:xfrm>
          <a:off x="0" y="0"/>
          <a:ext cx="0" cy="0"/>
          <a:chOff x="0" y="0"/>
          <a:chExt cx="0" cy="0"/>
        </a:xfrm>
      </p:grpSpPr>
      <p:sp>
        <p:nvSpPr>
          <p:cNvPr id="56" name="Google Shape;56;p13"/>
          <p:cNvSpPr txBox="1"/>
          <p:nvPr>
            <p:ph idx="12" type="sldNum"/>
          </p:nvPr>
        </p:nvSpPr>
        <p:spPr>
          <a:xfrm>
            <a:off x="8318239" y="4812672"/>
            <a:ext cx="197100" cy="207900"/>
          </a:xfrm>
          <a:prstGeom prst="rect">
            <a:avLst/>
          </a:prstGeom>
          <a:noFill/>
          <a:ln>
            <a:noFill/>
          </a:ln>
        </p:spPr>
        <p:txBody>
          <a:bodyPr anchorCtr="0" anchor="ctr" bIns="34275" lIns="34275" spcFirstLastPara="1" rIns="34275" wrap="square" tIns="34275">
            <a:spAutoFit/>
          </a:bodyPr>
          <a:lstStyle>
            <a:lvl1pPr indent="0" lvl="0" marL="0" marR="0" rtl="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sz="1000">
              <a:solidFill>
                <a:schemeClr val="dk2"/>
              </a:solidFill>
              <a:latin typeface="Lato"/>
              <a:ea typeface="Lato"/>
              <a:cs typeface="Lato"/>
              <a:sym typeface="La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arget="../slideLayouts/slideLayout12.xml" Type="http://schemas.openxmlformats.org/officeDocument/2006/relationships/slideLayout"/><Relationship Id="rId2" Target="../notesSlides/notesSlide3.xml" Type="http://schemas.openxmlformats.org/officeDocument/2006/relationships/notesSlide"/><Relationship Id="rId3" Target="../media/image16.jpeg" Type="http://schemas.openxmlformats.org/officeDocument/2006/relationships/image"/><Relationship Id="rId4" Target="../media/image7.png" Type="http://schemas.openxmlformats.org/officeDocument/2006/relationships/image"/><Relationship Id="rId5" Target="../media/image1.jpeg" Type="http://schemas.openxmlformats.org/officeDocument/2006/relationships/image"/></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0" Target="../media/image17.jpeg" Type="http://schemas.openxmlformats.org/officeDocument/2006/relationships/image"/><Relationship Id="rId1" Target="../slideLayouts/slideLayout11.xml" Type="http://schemas.openxmlformats.org/officeDocument/2006/relationships/slideLayout"/><Relationship Id="rId2" Target="../notesSlides/notesSlide5.xml" Type="http://schemas.openxmlformats.org/officeDocument/2006/relationships/notesSlide"/><Relationship Id="rId3" Target="../media/image13.jpeg" Type="http://schemas.openxmlformats.org/officeDocument/2006/relationships/image"/><Relationship Id="rId4" Target="../media/image11.jpeg" Type="http://schemas.openxmlformats.org/officeDocument/2006/relationships/image"/><Relationship Id="rId9" Target="../media/image12.jpeg" Type="http://schemas.openxmlformats.org/officeDocument/2006/relationships/image"/><Relationship Id="rId5" Target="../media/image8.jpeg" Type="http://schemas.openxmlformats.org/officeDocument/2006/relationships/image"/><Relationship Id="rId6" Target="../media/image19.jpeg" Type="http://schemas.openxmlformats.org/officeDocument/2006/relationships/image"/><Relationship Id="rId7" Target="../media/image18.jpeg" Type="http://schemas.openxmlformats.org/officeDocument/2006/relationships/image"/><Relationship Id="rId8" Target="../media/image2.jpeg" Type="http://schemas.openxmlformats.org/officeDocument/2006/relationships/image"/></Relationships>
</file>

<file path=ppt/slides/_rels/slide6.xml.rels><?xml version="1.0" encoding="UTF-8" standalone="yes"?><Relationships xmlns="http://schemas.openxmlformats.org/package/2006/relationships"><Relationship Id="rId20" Type="http://schemas.openxmlformats.org/officeDocument/2006/relationships/hyperlink" Target="https://carmelitenuns.uk/compass-study-day-2018/" TargetMode="External"/><Relationship Id="rId11" Type="http://schemas.openxmlformats.org/officeDocument/2006/relationships/hyperlink" Target="https://www.linkedin.com/in/dariadelnevo/" TargetMode="External"/><Relationship Id="rId22" Type="http://schemas.openxmlformats.org/officeDocument/2006/relationships/hyperlink" Target="https://ideas.repec.org/a/kap/jbuset/v185y2023i3d10.1007_s10551-022-05183-1.html" TargetMode="External"/><Relationship Id="rId10" Type="http://schemas.openxmlformats.org/officeDocument/2006/relationships/hyperlink" Target="https://www.linkedin.com/in/katjamader/" TargetMode="External"/><Relationship Id="rId21" Type="http://schemas.openxmlformats.org/officeDocument/2006/relationships/hyperlink" Target="https://www.researchgate.net/publication/299710852_CSR_Europe_Sustainability_and_Business" TargetMode="External"/><Relationship Id="rId13" Type="http://schemas.openxmlformats.org/officeDocument/2006/relationships/hyperlink" Target="https://www.linkedin.com/in/stefan-crets-4837185/" TargetMode="External"/><Relationship Id="rId12" Type="http://schemas.openxmlformats.org/officeDocument/2006/relationships/hyperlink" Target="https://www.linkedin.com/in/lorenasorrentino/" TargetMode="External"/><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s://www.youtube.com/watch?v=2I2cQJ2fy34" TargetMode="External"/><Relationship Id="rId4" Type="http://schemas.openxmlformats.org/officeDocument/2006/relationships/hyperlink" Target="https://www.facebook.com/thebridgebyaltitude/videos/163876242238624/" TargetMode="External"/><Relationship Id="rId9" Type="http://schemas.openxmlformats.org/officeDocument/2006/relationships/hyperlink" Target="https://www.youtube.com/watch?v=wiZRXRFShvs" TargetMode="External"/><Relationship Id="rId15" Type="http://schemas.openxmlformats.org/officeDocument/2006/relationships/hyperlink" Target="https://www.linkedin.com/in/nahida-ahmed-a76b7522/" TargetMode="External"/><Relationship Id="rId14" Type="http://schemas.openxmlformats.org/officeDocument/2006/relationships/hyperlink" Target="https://www.linkedin.com/in/duyvenbode/" TargetMode="External"/><Relationship Id="rId17" Type="http://schemas.openxmlformats.org/officeDocument/2006/relationships/hyperlink" Target="https://www.newstatesman.com/spotlight/economic-growth/cost-of-living-crisis/2023/12/emma-revie-national-housing-crisis-food-banks-homelessness" TargetMode="External"/><Relationship Id="rId16" Type="http://schemas.openxmlformats.org/officeDocument/2006/relationships/hyperlink" Target="https://www.linkedin.com/in/emma-revie-4a970112/" TargetMode="External"/><Relationship Id="rId5" Type="http://schemas.openxmlformats.org/officeDocument/2006/relationships/hyperlink" Target="https://www.researchgate.net/publication/299710852_CSR_Europe_Sustainability_and_Business" TargetMode="External"/><Relationship Id="rId19" Type="http://schemas.openxmlformats.org/officeDocument/2006/relationships/hyperlink" Target="https://conservativehome.com/2023/06/30/helen-barnard-reducing-the-demand-for-government-4-families-giving-them-the-help-they-need-to-thrive/" TargetMode="External"/><Relationship Id="rId6" Type="http://schemas.openxmlformats.org/officeDocument/2006/relationships/hyperlink" Target="https://jpit.uk/conference" TargetMode="External"/><Relationship Id="rId18" Type="http://schemas.openxmlformats.org/officeDocument/2006/relationships/hyperlink" Target="https://bfi.co.uk/speakers/nahida-ahmed/" TargetMode="External"/><Relationship Id="rId7" Type="http://schemas.openxmlformats.org/officeDocument/2006/relationships/hyperlink" Target="https://fairnessfoundation.com/contributors/helen-barnard" TargetMode="External"/><Relationship Id="rId8" Type="http://schemas.openxmlformats.org/officeDocument/2006/relationships/hyperlink" Target="https://sites.libsyn.com/451452/what-is-e-d-i-b-a-discussion-on-equity-diversity-inclusion-and-belong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hyperlink" Target="https://static1.squarespace.com/static/5df776f6866c14507f2df68a/t/65241667e982036140f99728/1696863854970/Drive+Sustainability+Progress+Report_Online+version_FINAL_29-09-2023.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hyperlink" Target="https://www.trusselltrust.org/wp-content/uploads/sites/2/2024/01/trussell_trust_annual_report_2022-23.pdf" TargetMode="External"/></Relationships>
</file>

<file path=ppt/slides/_rels/slide9.xml.rels><?xml version="1.0" encoding="UTF-8" standalone="yes" ?><Relationships xmlns="http://schemas.openxmlformats.org/package/2006/relationships"><Relationship Id="rId1" Target="../slideLayouts/slideLayout11.xml" Type="http://schemas.openxmlformats.org/officeDocument/2006/relationships/slideLayout"/><Relationship Id="rId2" Target="../notesSlides/notesSlide9.xml" Type="http://schemas.openxmlformats.org/officeDocument/2006/relationships/notesSlide"/><Relationship Id="rId3" Target="../media/image14.jpeg" Type="http://schemas.openxmlformats.org/officeDocument/2006/relationships/image"/><Relationship Id="rId4" Target="https://www.trusselltrust.org/wp-content/uploads/sites/2/2024/01/trussell_trust_annual_report_2022-23.pdf"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60" name="Shape 60"/>
        <p:cNvGrpSpPr/>
        <p:nvPr/>
      </p:nvGrpSpPr>
      <p:grpSpPr>
        <a:xfrm>
          <a:off x="0" y="0"/>
          <a:ext cx="0" cy="0"/>
          <a:chOff x="0" y="0"/>
          <a:chExt cx="0" cy="0"/>
        </a:xfrm>
      </p:grpSpPr>
      <p:pic>
        <p:nvPicPr>
          <p:cNvPr id="61" name="Google Shape;61;p14"/>
          <p:cNvPicPr preferRelativeResize="0"/>
          <p:nvPr/>
        </p:nvPicPr>
        <p:blipFill rotWithShape="1">
          <a:blip r:embed="rId3">
            <a:alphaModFix/>
          </a:blip>
          <a:srcRect t="99"/>
          <a:stretch/>
        </p:blipFill>
        <p:spPr>
          <a:xfrm rot="1">
            <a:off x="0" y="1003201"/>
            <a:ext cx="8927676" cy="4052996"/>
          </a:xfrm>
          <a:prstGeom prst="rect">
            <a:avLst/>
          </a:prstGeom>
          <a:noFill/>
          <a:ln>
            <a:noFill/>
          </a:ln>
        </p:spPr>
      </p:pic>
      <p:sp>
        <p:nvSpPr>
          <p:cNvPr id="62" name="Google Shape;62;p14"/>
          <p:cNvSpPr txBox="1"/>
          <p:nvPr/>
        </p:nvSpPr>
        <p:spPr>
          <a:xfrm>
            <a:off x="4771625" y="2677425"/>
            <a:ext cx="4860300" cy="1169700"/>
          </a:xfrm>
          <a:prstGeom prst="rect">
            <a:avLst/>
          </a:prstGeom>
          <a:noFill/>
          <a:ln>
            <a:noFill/>
          </a:ln>
        </p:spPr>
        <p:txBody>
          <a:bodyPr anchor="t" anchorCtr="0" bIns="91425" lIns="91425" rIns="91425" spcFirstLastPara="1" tIns="91425" wrap="square">
            <a:spAutoFit/>
          </a:bodyPr>
          <a:lstStyle/>
          <a:p>
            <a:pPr algn="l" indent="0" lvl="0" marL="0" rtl="0">
              <a:spcBef>
                <a:spcPts val="0"/>
              </a:spcBef>
              <a:spcAft>
                <a:spcPts val="0"/>
              </a:spcAft>
              <a:buNone/>
            </a:pPr>
            <a:r>
              <a:rPr b="1" lang="en" sz="6400">
                <a:solidFill>
                  <a:schemeClr val="dk1"/>
                </a:solidFill>
                <a:latin typeface="EB Garamond"/>
                <a:ea typeface="EB Garamond"/>
                <a:cs typeface="EB Garamond"/>
                <a:sym typeface="EB Garamond"/>
              </a:rPr>
              <a:t>Community</a:t>
            </a:r>
            <a:endParaRPr b="1" sz="6400">
              <a:solidFill>
                <a:schemeClr val="dk1"/>
              </a:solidFill>
              <a:latin typeface="EB Garamond"/>
              <a:ea typeface="EB Garamond"/>
              <a:cs typeface="EB Garamond"/>
              <a:sym typeface="EB Garamond"/>
            </a:endParaRPr>
          </a:p>
        </p:txBody>
      </p:sp>
      <p:sp>
        <p:nvSpPr>
          <p:cNvPr id="63" name="Google Shape;63;p14"/>
          <p:cNvSpPr txBox="1"/>
          <p:nvPr/>
        </p:nvSpPr>
        <p:spPr>
          <a:xfrm>
            <a:off x="4934475" y="4349675"/>
            <a:ext cx="3792900" cy="465000"/>
          </a:xfrm>
          <a:prstGeom prst="rect">
            <a:avLst/>
          </a:prstGeom>
          <a:noFill/>
          <a:ln>
            <a:noFill/>
          </a:ln>
        </p:spPr>
        <p:txBody>
          <a:bodyPr anchor="t" anchorCtr="0" bIns="91425" lIns="91425" rIns="91425" spcFirstLastPara="1" tIns="91425" wrap="square">
            <a:noAutofit/>
          </a:bodyPr>
          <a:lstStyle/>
          <a:p>
            <a:pPr algn="l" indent="0" lvl="0" marL="0" rtl="0">
              <a:spcBef>
                <a:spcPts val="0"/>
              </a:spcBef>
              <a:spcAft>
                <a:spcPts val="0"/>
              </a:spcAft>
              <a:buNone/>
            </a:pPr>
            <a:r>
              <a:rPr b="1" lang="en" sz="1800">
                <a:solidFill>
                  <a:schemeClr val="dk2"/>
                </a:solidFill>
              </a:rPr>
              <a:t>By Dhatri Bhogadi</a:t>
            </a:r>
            <a:endParaRPr b="1"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idx="4294967295" type="ctrTitle"/>
          </p:nvPr>
        </p:nvSpPr>
        <p:spPr>
          <a:xfrm>
            <a:off x="197100" y="263300"/>
            <a:ext cx="8520600" cy="68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57" name="Google Shape;157;p23"/>
          <p:cNvSpPr txBox="1"/>
          <p:nvPr/>
        </p:nvSpPr>
        <p:spPr>
          <a:xfrm>
            <a:off x="425100" y="1284675"/>
            <a:ext cx="7527300" cy="26775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Hence, from the learnings and insights, I can conclude that both the organizations exemplify a </a:t>
            </a:r>
            <a:r>
              <a:rPr lang="en" sz="1800">
                <a:solidFill>
                  <a:schemeClr val="dk2"/>
                </a:solidFill>
              </a:rPr>
              <a:t>commitment</a:t>
            </a:r>
            <a:r>
              <a:rPr lang="en" sz="1800">
                <a:solidFill>
                  <a:schemeClr val="dk2"/>
                </a:solidFill>
              </a:rPr>
              <a:t> to Social responsibility and </a:t>
            </a:r>
            <a:r>
              <a:rPr lang="en" sz="1800">
                <a:solidFill>
                  <a:schemeClr val="dk2"/>
                </a:solidFill>
              </a:rPr>
              <a:t>sustainability</a:t>
            </a:r>
            <a:r>
              <a:rPr lang="en" sz="1800">
                <a:solidFill>
                  <a:schemeClr val="dk2"/>
                </a:solidFill>
              </a:rPr>
              <a:t>.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While CSR europe focuses on promoting sustainable business and policy advocacy at a broader level, The Trussell Trust addresses immediate needs and works towards long-term solutions to alleviate poverty and insecurity within local communities.</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nvSpPr>
        <p:spPr>
          <a:xfrm>
            <a:off x="2797225" y="1284675"/>
            <a:ext cx="4344900" cy="185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chemeClr val="dk1"/>
                </a:solidFill>
              </a:rPr>
              <a:t>Thank you </a:t>
            </a:r>
            <a:endParaRPr b="1" sz="4000">
              <a:solidFill>
                <a:schemeClr val="dk1"/>
              </a:solidFill>
            </a:endParaRPr>
          </a:p>
        </p:txBody>
      </p:sp>
      <p:pic>
        <p:nvPicPr>
          <p:cNvPr id="163" name="Google Shape;163;p24"/>
          <p:cNvPicPr preferRelativeResize="0"/>
          <p:nvPr/>
        </p:nvPicPr>
        <p:blipFill>
          <a:blip r:embed="rId3">
            <a:alphaModFix/>
          </a:blip>
          <a:stretch>
            <a:fillRect/>
          </a:stretch>
        </p:blipFill>
        <p:spPr>
          <a:xfrm>
            <a:off x="7142125" y="3997150"/>
            <a:ext cx="1822801" cy="882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ctrTitle"/>
          </p:nvPr>
        </p:nvSpPr>
        <p:spPr>
          <a:xfrm>
            <a:off x="-1288923" y="-134550"/>
            <a:ext cx="6465600" cy="1045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000">
                <a:solidFill>
                  <a:schemeClr val="accent1"/>
                </a:solidFill>
              </a:rPr>
              <a:t>Contents</a:t>
            </a:r>
            <a:endParaRPr sz="4000">
              <a:solidFill>
                <a:schemeClr val="accent1"/>
              </a:solidFill>
            </a:endParaRPr>
          </a:p>
        </p:txBody>
      </p:sp>
      <p:sp>
        <p:nvSpPr>
          <p:cNvPr id="69" name="Google Shape;69;p15"/>
          <p:cNvSpPr txBox="1"/>
          <p:nvPr>
            <p:ph idx="1" type="subTitle"/>
          </p:nvPr>
        </p:nvSpPr>
        <p:spPr>
          <a:xfrm>
            <a:off x="7329263" y="2149205"/>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70" name="Google Shape;70;p15"/>
          <p:cNvSpPr txBox="1"/>
          <p:nvPr/>
        </p:nvSpPr>
        <p:spPr>
          <a:xfrm>
            <a:off x="3018975" y="957625"/>
            <a:ext cx="54879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accent1"/>
                </a:solidFill>
                <a:latin typeface="Lato"/>
                <a:ea typeface="Lato"/>
                <a:cs typeface="Lato"/>
                <a:sym typeface="Lato"/>
              </a:rPr>
              <a:t>What is Community Impact?</a:t>
            </a:r>
            <a:endParaRPr b="1" sz="1800">
              <a:solidFill>
                <a:schemeClr val="accent1"/>
              </a:solidFill>
              <a:latin typeface="Lato"/>
              <a:ea typeface="Lato"/>
              <a:cs typeface="Lato"/>
              <a:sym typeface="Lato"/>
            </a:endParaRPr>
          </a:p>
          <a:p>
            <a:pPr indent="0" lvl="0" marL="0" rtl="0" algn="l">
              <a:spcBef>
                <a:spcPts val="0"/>
              </a:spcBef>
              <a:spcAft>
                <a:spcPts val="0"/>
              </a:spcAft>
              <a:buNone/>
            </a:pPr>
            <a:r>
              <a:t/>
            </a:r>
            <a:endParaRPr b="1" sz="1800">
              <a:solidFill>
                <a:schemeClr val="accent1"/>
              </a:solidFill>
              <a:latin typeface="Lato"/>
              <a:ea typeface="Lato"/>
              <a:cs typeface="Lato"/>
              <a:sym typeface="Lato"/>
            </a:endParaRPr>
          </a:p>
          <a:p>
            <a:pPr indent="0" lvl="0" marL="0" rtl="0" algn="l">
              <a:spcBef>
                <a:spcPts val="0"/>
              </a:spcBef>
              <a:spcAft>
                <a:spcPts val="0"/>
              </a:spcAft>
              <a:buNone/>
            </a:pPr>
            <a:r>
              <a:rPr b="1" lang="en" sz="1800">
                <a:solidFill>
                  <a:schemeClr val="accent1"/>
                </a:solidFill>
                <a:latin typeface="Lato"/>
                <a:ea typeface="Lato"/>
                <a:cs typeface="Lato"/>
                <a:sym typeface="Lato"/>
              </a:rPr>
              <a:t>About</a:t>
            </a:r>
            <a:endParaRPr b="1" sz="1800">
              <a:solidFill>
                <a:schemeClr val="accent1"/>
              </a:solidFill>
              <a:latin typeface="Lato"/>
              <a:ea typeface="Lato"/>
              <a:cs typeface="Lato"/>
              <a:sym typeface="Lato"/>
            </a:endParaRPr>
          </a:p>
          <a:p>
            <a:pPr indent="0" lvl="0" marL="0" rtl="0" algn="l">
              <a:spcBef>
                <a:spcPts val="0"/>
              </a:spcBef>
              <a:spcAft>
                <a:spcPts val="0"/>
              </a:spcAft>
              <a:buNone/>
            </a:pPr>
            <a:r>
              <a:t/>
            </a:r>
            <a:endParaRPr b="1" sz="1800">
              <a:solidFill>
                <a:schemeClr val="accent1"/>
              </a:solidFill>
              <a:latin typeface="Lato"/>
              <a:ea typeface="Lato"/>
              <a:cs typeface="Lato"/>
              <a:sym typeface="Lato"/>
            </a:endParaRPr>
          </a:p>
          <a:p>
            <a:pPr indent="0" lvl="0" marL="0" rtl="0" algn="l">
              <a:spcBef>
                <a:spcPts val="0"/>
              </a:spcBef>
              <a:spcAft>
                <a:spcPts val="0"/>
              </a:spcAft>
              <a:buNone/>
            </a:pPr>
            <a:r>
              <a:rPr b="1" lang="en" sz="1800">
                <a:solidFill>
                  <a:schemeClr val="accent1"/>
                </a:solidFill>
                <a:latin typeface="Lato"/>
                <a:ea typeface="Lato"/>
                <a:cs typeface="Lato"/>
                <a:sym typeface="Lato"/>
              </a:rPr>
              <a:t>Featured Influencers</a:t>
            </a:r>
            <a:endParaRPr b="1" sz="1800">
              <a:solidFill>
                <a:schemeClr val="accent1"/>
              </a:solidFill>
              <a:latin typeface="Lato"/>
              <a:ea typeface="Lato"/>
              <a:cs typeface="Lato"/>
              <a:sym typeface="Lato"/>
            </a:endParaRPr>
          </a:p>
          <a:p>
            <a:pPr indent="0" lvl="0" marL="0" rtl="0" algn="l">
              <a:spcBef>
                <a:spcPts val="0"/>
              </a:spcBef>
              <a:spcAft>
                <a:spcPts val="0"/>
              </a:spcAft>
              <a:buNone/>
            </a:pPr>
            <a:r>
              <a:t/>
            </a:r>
            <a:endParaRPr b="1" sz="1800">
              <a:solidFill>
                <a:schemeClr val="accent1"/>
              </a:solidFill>
              <a:latin typeface="Lato"/>
              <a:ea typeface="Lato"/>
              <a:cs typeface="Lato"/>
              <a:sym typeface="Lato"/>
            </a:endParaRPr>
          </a:p>
          <a:p>
            <a:pPr indent="0" lvl="0" marL="0" rtl="0" algn="l">
              <a:spcBef>
                <a:spcPts val="0"/>
              </a:spcBef>
              <a:spcAft>
                <a:spcPts val="0"/>
              </a:spcAft>
              <a:buNone/>
            </a:pPr>
            <a:r>
              <a:rPr b="1" lang="en" sz="1800">
                <a:solidFill>
                  <a:schemeClr val="accent1"/>
                </a:solidFill>
                <a:latin typeface="Lato"/>
                <a:ea typeface="Lato"/>
                <a:cs typeface="Lato"/>
                <a:sym typeface="Lato"/>
              </a:rPr>
              <a:t>Traits</a:t>
            </a:r>
            <a:endParaRPr b="1" sz="1800">
              <a:solidFill>
                <a:schemeClr val="accent1"/>
              </a:solidFill>
              <a:latin typeface="Lato"/>
              <a:ea typeface="Lato"/>
              <a:cs typeface="Lato"/>
              <a:sym typeface="Lato"/>
            </a:endParaRPr>
          </a:p>
          <a:p>
            <a:pPr indent="0" lvl="0" marL="0" rtl="0" algn="l">
              <a:spcBef>
                <a:spcPts val="0"/>
              </a:spcBef>
              <a:spcAft>
                <a:spcPts val="0"/>
              </a:spcAft>
              <a:buNone/>
            </a:pPr>
            <a:r>
              <a:t/>
            </a:r>
            <a:endParaRPr b="1" sz="1800">
              <a:solidFill>
                <a:schemeClr val="accent1"/>
              </a:solidFill>
              <a:latin typeface="Lato"/>
              <a:ea typeface="Lato"/>
              <a:cs typeface="Lato"/>
              <a:sym typeface="Lato"/>
            </a:endParaRPr>
          </a:p>
          <a:p>
            <a:pPr indent="0" lvl="0" marL="0" rtl="0" algn="l">
              <a:spcBef>
                <a:spcPts val="0"/>
              </a:spcBef>
              <a:spcAft>
                <a:spcPts val="0"/>
              </a:spcAft>
              <a:buNone/>
            </a:pPr>
            <a:r>
              <a:rPr b="1" lang="en" sz="1800">
                <a:solidFill>
                  <a:schemeClr val="accent1"/>
                </a:solidFill>
                <a:latin typeface="Lato"/>
                <a:ea typeface="Lato"/>
                <a:cs typeface="Lato"/>
                <a:sym typeface="Lato"/>
              </a:rPr>
              <a:t>Learnings &amp; </a:t>
            </a:r>
            <a:r>
              <a:rPr b="1" lang="en" sz="1800">
                <a:solidFill>
                  <a:schemeClr val="accent1"/>
                </a:solidFill>
                <a:latin typeface="Lato"/>
                <a:ea typeface="Lato"/>
                <a:cs typeface="Lato"/>
                <a:sym typeface="Lato"/>
              </a:rPr>
              <a:t>Insights</a:t>
            </a:r>
            <a:endParaRPr b="1" sz="1800">
              <a:solidFill>
                <a:schemeClr val="accent1"/>
              </a:solidFill>
              <a:latin typeface="Lato"/>
              <a:ea typeface="Lato"/>
              <a:cs typeface="Lato"/>
              <a:sym typeface="Lato"/>
            </a:endParaRPr>
          </a:p>
          <a:p>
            <a:pPr indent="0" lvl="0" marL="0" rtl="0" algn="l">
              <a:spcBef>
                <a:spcPts val="0"/>
              </a:spcBef>
              <a:spcAft>
                <a:spcPts val="0"/>
              </a:spcAft>
              <a:buNone/>
            </a:pPr>
            <a:r>
              <a:t/>
            </a:r>
            <a:endParaRPr b="1" sz="1800">
              <a:solidFill>
                <a:schemeClr val="accent1"/>
              </a:solidFill>
              <a:latin typeface="Lato"/>
              <a:ea typeface="Lato"/>
              <a:cs typeface="Lato"/>
              <a:sym typeface="Lato"/>
            </a:endParaRPr>
          </a:p>
          <a:p>
            <a:pPr indent="0" lvl="0" marL="0" rtl="0" algn="l">
              <a:spcBef>
                <a:spcPts val="0"/>
              </a:spcBef>
              <a:spcAft>
                <a:spcPts val="0"/>
              </a:spcAft>
              <a:buNone/>
            </a:pPr>
            <a:r>
              <a:rPr b="1" lang="en" sz="1800">
                <a:solidFill>
                  <a:schemeClr val="accent1"/>
                </a:solidFill>
                <a:latin typeface="Lato"/>
                <a:ea typeface="Lato"/>
                <a:cs typeface="Lato"/>
                <a:sym typeface="Lato"/>
              </a:rPr>
              <a:t>Conclusion</a:t>
            </a:r>
            <a:endParaRPr b="1" sz="1800">
              <a:solidFill>
                <a:schemeClr val="accent1"/>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p:txBody>
      </p:sp>
    </p:spTree>
  </p:cSld>
  <p:clrMapOvr>
    <a:masterClrMapping/>
  </p:clrMapOvr>
</p:sld>
</file>

<file path=ppt/slides/slide3.xml><?xml version="1.0" encoding="utf-8"?>
<p:sld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p:cSld>
    <p:spTree>
      <p:nvGrpSpPr>
        <p:cNvPr id="74" name="Shape 74"/>
        <p:cNvGrpSpPr/>
        <p:nvPr/>
      </p:nvGrpSpPr>
      <p:grpSpPr>
        <a:xfrm>
          <a:off x="0" y="0"/>
          <a:ext cx="0" cy="0"/>
          <a:chOff x="0" y="0"/>
          <a:chExt cx="0" cy="0"/>
        </a:xfrm>
      </p:grpSpPr>
      <p:sp>
        <p:nvSpPr>
          <p:cNvPr id="75" name="Google Shape;75;p16"/>
          <p:cNvSpPr txBox="1"/>
          <p:nvPr/>
        </p:nvSpPr>
        <p:spPr>
          <a:xfrm>
            <a:off x="781982" y="195678"/>
            <a:ext cx="7580100" cy="215400"/>
          </a:xfrm>
          <a:prstGeom prst="rect">
            <a:avLst/>
          </a:prstGeom>
          <a:noFill/>
          <a:ln>
            <a:noFill/>
          </a:ln>
        </p:spPr>
        <p:txBody>
          <a:bodyPr anchor="t" anchorCtr="0" bIns="0" lIns="0" rIns="0" spcFirstLastPara="1" tIns="0" wrap="square">
            <a:spAutoFit/>
          </a:bodyPr>
          <a:lstStyle/>
          <a:p>
            <a:pPr algn="ctr" indent="0" lvl="0" marL="0" marR="0" rtl="0">
              <a:lnSpc>
                <a:spcPct val="100000"/>
              </a:lnSpc>
              <a:spcBef>
                <a:spcPts val="0"/>
              </a:spcBef>
              <a:spcAft>
                <a:spcPts val="0"/>
              </a:spcAft>
              <a:buClr>
                <a:srgbClr val="000000"/>
              </a:buClr>
              <a:buSzPts val="1300"/>
              <a:buFont typeface="Arial"/>
              <a:buNone/>
            </a:pPr>
            <a:r>
              <a:t/>
            </a:r>
            <a:endParaRPr/>
          </a:p>
        </p:txBody>
      </p:sp>
      <p:sp>
        <p:nvSpPr>
          <p:cNvPr id="76" name="Google Shape;76;p16"/>
          <p:cNvSpPr txBox="1"/>
          <p:nvPr/>
        </p:nvSpPr>
        <p:spPr>
          <a:xfrm>
            <a:off x="2855650" y="684675"/>
            <a:ext cx="3640500" cy="527700"/>
          </a:xfrm>
          <a:prstGeom prst="rect">
            <a:avLst/>
          </a:prstGeom>
          <a:noFill/>
          <a:ln>
            <a:noFill/>
          </a:ln>
        </p:spPr>
        <p:txBody>
          <a:bodyPr anchor="t" anchorCtr="0" bIns="91425" lIns="91425" rIns="91425" spcFirstLastPara="1" tIns="91425" wrap="square">
            <a:noAutofit/>
          </a:bodyPr>
          <a:lstStyle/>
          <a:p>
            <a:pPr algn="ctr" indent="0" lvl="0" marL="0" rtl="0">
              <a:spcBef>
                <a:spcPts val="0"/>
              </a:spcBef>
              <a:spcAft>
                <a:spcPts val="0"/>
              </a:spcAft>
              <a:buNone/>
            </a:pPr>
            <a:r>
              <a:t/>
            </a:r>
            <a:endParaRPr sz="1800">
              <a:solidFill>
                <a:schemeClr val="dk2"/>
              </a:solidFill>
            </a:endParaRPr>
          </a:p>
        </p:txBody>
      </p:sp>
      <p:sp>
        <p:nvSpPr>
          <p:cNvPr id="77" name="Google Shape;77;p16"/>
          <p:cNvSpPr txBox="1"/>
          <p:nvPr/>
        </p:nvSpPr>
        <p:spPr>
          <a:xfrm>
            <a:off x="730425" y="533150"/>
            <a:ext cx="8490300" cy="1268400"/>
          </a:xfrm>
          <a:prstGeom prst="rect">
            <a:avLst/>
          </a:prstGeom>
          <a:noFill/>
          <a:ln>
            <a:noFill/>
          </a:ln>
        </p:spPr>
        <p:txBody>
          <a:bodyPr anchor="t" anchorCtr="0" bIns="91425" lIns="91425" rIns="91425" spcFirstLastPara="1" tIns="91425" wrap="square">
            <a:noAutofit/>
          </a:bodyPr>
          <a:lstStyle/>
          <a:p>
            <a:pPr algn="l" indent="0" lvl="0" marL="0" rtl="0">
              <a:spcBef>
                <a:spcPts val="0"/>
              </a:spcBef>
              <a:spcAft>
                <a:spcPts val="0"/>
              </a:spcAft>
              <a:buNone/>
            </a:pPr>
            <a:r>
              <a:rPr b="1" lang="en" sz="4000">
                <a:solidFill>
                  <a:schemeClr val="dk1"/>
                </a:solidFill>
              </a:rPr>
              <a:t>What is Community Impact?</a:t>
            </a:r>
            <a:endParaRPr b="1" sz="4000">
              <a:solidFill>
                <a:schemeClr val="dk1"/>
              </a:solidFill>
            </a:endParaRPr>
          </a:p>
        </p:txBody>
      </p:sp>
      <p:pic>
        <p:nvPicPr>
          <p:cNvPr id="78" name="Google Shape;78;p16"/>
          <p:cNvPicPr preferRelativeResize="0"/>
          <p:nvPr/>
        </p:nvPicPr>
        <p:blipFill rotWithShape="1">
          <a:blip r:embed="rId3">
            <a:alphaModFix/>
          </a:blip>
          <a:srcRect b="36" r="59"/>
          <a:stretch/>
        </p:blipFill>
        <p:spPr>
          <a:xfrm>
            <a:off x="321175" y="1726000"/>
            <a:ext cx="2464300" cy="2400550"/>
          </a:xfrm>
          <a:prstGeom prst="rect">
            <a:avLst/>
          </a:prstGeom>
          <a:noFill/>
          <a:ln>
            <a:noFill/>
          </a:ln>
        </p:spPr>
      </p:pic>
      <p:pic>
        <p:nvPicPr>
          <p:cNvPr id="79" name="Google Shape;79;p16"/>
          <p:cNvPicPr preferRelativeResize="0"/>
          <p:nvPr/>
        </p:nvPicPr>
        <p:blipFill rotWithShape="1">
          <a:blip r:embed="rId4">
            <a:alphaModFix/>
          </a:blip>
          <a:srcRect r="15"/>
          <a:stretch/>
        </p:blipFill>
        <p:spPr>
          <a:xfrm>
            <a:off x="2937875" y="1953950"/>
            <a:ext cx="3339201" cy="2172600"/>
          </a:xfrm>
          <a:prstGeom prst="rect">
            <a:avLst/>
          </a:prstGeom>
          <a:noFill/>
          <a:ln>
            <a:noFill/>
          </a:ln>
        </p:spPr>
      </p:pic>
      <p:pic>
        <p:nvPicPr>
          <p:cNvPr id="80" name="Google Shape;80;p16"/>
          <p:cNvPicPr preferRelativeResize="0"/>
          <p:nvPr/>
        </p:nvPicPr>
        <p:blipFill>
          <a:blip r:embed="rId5">
            <a:alphaModFix/>
          </a:blip>
          <a:stretch>
            <a:fillRect/>
          </a:stretch>
        </p:blipFill>
        <p:spPr>
          <a:xfrm>
            <a:off x="6593900" y="1923625"/>
            <a:ext cx="2227575" cy="2248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277575" y="0"/>
            <a:ext cx="8520600" cy="572700"/>
          </a:xfrm>
          <a:prstGeom prst="rect">
            <a:avLst/>
          </a:prstGeom>
          <a:noFill/>
          <a:ln>
            <a:noFill/>
          </a:ln>
        </p:spPr>
        <p:txBody>
          <a:bodyPr anchorCtr="0" anchor="b" bIns="34275" lIns="34275" spcFirstLastPara="1" rIns="34275" wrap="square" tIns="34275">
            <a:normAutofit/>
          </a:bodyPr>
          <a:lstStyle/>
          <a:p>
            <a:pPr indent="0" lvl="0" marL="0" marR="0" rtl="0" algn="ctr">
              <a:lnSpc>
                <a:spcPct val="90000"/>
              </a:lnSpc>
              <a:spcBef>
                <a:spcPts val="0"/>
              </a:spcBef>
              <a:spcAft>
                <a:spcPts val="0"/>
              </a:spcAft>
              <a:buClr>
                <a:srgbClr val="535353"/>
              </a:buClr>
              <a:buSzPts val="3300"/>
              <a:buFont typeface="Calibri"/>
              <a:buNone/>
            </a:pPr>
            <a:r>
              <a:rPr lang="en" sz="3300">
                <a:solidFill>
                  <a:schemeClr val="accent1"/>
                </a:solidFill>
              </a:rPr>
              <a:t>About</a:t>
            </a:r>
            <a:endParaRPr>
              <a:solidFill>
                <a:schemeClr val="accent1"/>
              </a:solidFill>
            </a:endParaRPr>
          </a:p>
        </p:txBody>
      </p:sp>
      <p:sp>
        <p:nvSpPr>
          <p:cNvPr id="86" name="Google Shape;86;p17"/>
          <p:cNvSpPr txBox="1"/>
          <p:nvPr>
            <p:ph idx="1" type="body"/>
          </p:nvPr>
        </p:nvSpPr>
        <p:spPr>
          <a:xfrm>
            <a:off x="109950" y="507650"/>
            <a:ext cx="8924100" cy="4428000"/>
          </a:xfrm>
          <a:prstGeom prst="rect">
            <a:avLst/>
          </a:prstGeom>
          <a:noFill/>
          <a:ln>
            <a:noFill/>
          </a:ln>
        </p:spPr>
        <p:txBody>
          <a:bodyPr anchorCtr="0" anchor="t" bIns="34275" lIns="34275" spcFirstLastPara="1" rIns="34275" wrap="square" tIns="34275">
            <a:normAutofit fontScale="25000" lnSpcReduction="20000"/>
          </a:bodyPr>
          <a:lstStyle/>
          <a:p>
            <a:pPr indent="0" lvl="0" marL="0" marR="0" rtl="0" algn="l">
              <a:lnSpc>
                <a:spcPct val="90000"/>
              </a:lnSpc>
              <a:spcBef>
                <a:spcPts val="0"/>
              </a:spcBef>
              <a:spcAft>
                <a:spcPts val="0"/>
              </a:spcAft>
              <a:buClr>
                <a:srgbClr val="000000"/>
              </a:buClr>
              <a:buSzPts val="450"/>
              <a:buFont typeface="Arial"/>
              <a:buNone/>
            </a:pPr>
            <a:r>
              <a:t/>
            </a:r>
            <a:endParaRPr b="1" sz="8015">
              <a:solidFill>
                <a:schemeClr val="accent1"/>
              </a:solidFill>
            </a:endParaRPr>
          </a:p>
          <a:p>
            <a:pPr indent="0" lvl="0" marL="0" marR="0" rtl="0" algn="l">
              <a:lnSpc>
                <a:spcPct val="90000"/>
              </a:lnSpc>
              <a:spcBef>
                <a:spcPts val="0"/>
              </a:spcBef>
              <a:spcAft>
                <a:spcPts val="0"/>
              </a:spcAft>
              <a:buClr>
                <a:srgbClr val="000000"/>
              </a:buClr>
              <a:buSzPts val="450"/>
              <a:buFont typeface="Arial"/>
              <a:buNone/>
            </a:pPr>
            <a:r>
              <a:rPr b="1" lang="en" sz="8015">
                <a:solidFill>
                  <a:schemeClr val="accent1"/>
                </a:solidFill>
              </a:rPr>
              <a:t>CSR Europe : </a:t>
            </a:r>
            <a:endParaRPr b="1" sz="8015">
              <a:solidFill>
                <a:schemeClr val="accent1"/>
              </a:solidFill>
            </a:endParaRPr>
          </a:p>
          <a:p>
            <a:pPr indent="0" lvl="0" marL="0" marR="0" rtl="0" algn="l">
              <a:lnSpc>
                <a:spcPct val="90000"/>
              </a:lnSpc>
              <a:spcBef>
                <a:spcPts val="0"/>
              </a:spcBef>
              <a:spcAft>
                <a:spcPts val="0"/>
              </a:spcAft>
              <a:buClr>
                <a:srgbClr val="000000"/>
              </a:buClr>
              <a:buSzPct val="33644"/>
              <a:buFont typeface="Arial"/>
              <a:buNone/>
            </a:pPr>
            <a:r>
              <a:t/>
            </a:r>
            <a:endParaRPr sz="5350">
              <a:solidFill>
                <a:schemeClr val="dk1"/>
              </a:solidFill>
              <a:highlight>
                <a:srgbClr val="FFFFFF"/>
              </a:highlight>
              <a:latin typeface="Arial"/>
              <a:ea typeface="Arial"/>
              <a:cs typeface="Arial"/>
              <a:sym typeface="Arial"/>
            </a:endParaRPr>
          </a:p>
          <a:p>
            <a:pPr indent="0" lvl="0" marL="0" marR="0" rtl="0" algn="l">
              <a:lnSpc>
                <a:spcPct val="90000"/>
              </a:lnSpc>
              <a:spcBef>
                <a:spcPts val="0"/>
              </a:spcBef>
              <a:spcAft>
                <a:spcPts val="0"/>
              </a:spcAft>
              <a:buClr>
                <a:srgbClr val="000000"/>
              </a:buClr>
              <a:buSzPts val="450"/>
              <a:buFont typeface="Arial"/>
              <a:buNone/>
            </a:pPr>
            <a:r>
              <a:rPr lang="en" sz="7300">
                <a:solidFill>
                  <a:schemeClr val="dk1"/>
                </a:solidFill>
                <a:highlight>
                  <a:srgbClr val="FFFFFF"/>
                </a:highlight>
                <a:latin typeface="Arial"/>
                <a:ea typeface="Arial"/>
                <a:cs typeface="Arial"/>
                <a:sym typeface="Arial"/>
              </a:rPr>
              <a:t>CSR Europe is the leading European business network for Corporate Sustainability and Responsibility. Increase the integration of sustainability into business models and management of companies. Be a platform for collaboration with stakeholders and a catalyst for innovation to build a sustainable and inclusive society in Europe and beyond. Engage with the European institutions about policy to drive the global sustainability agenda. </a:t>
            </a:r>
            <a:endParaRPr sz="7300">
              <a:solidFill>
                <a:schemeClr val="dk1"/>
              </a:solidFill>
              <a:highlight>
                <a:srgbClr val="FFFFFF"/>
              </a:highlight>
              <a:latin typeface="Arial"/>
              <a:ea typeface="Arial"/>
              <a:cs typeface="Arial"/>
              <a:sym typeface="Arial"/>
            </a:endParaRPr>
          </a:p>
          <a:p>
            <a:pPr indent="0" lvl="0" marL="0" marR="0" rtl="0" algn="l">
              <a:lnSpc>
                <a:spcPct val="90000"/>
              </a:lnSpc>
              <a:spcBef>
                <a:spcPts val="0"/>
              </a:spcBef>
              <a:spcAft>
                <a:spcPts val="0"/>
              </a:spcAft>
              <a:buClr>
                <a:srgbClr val="000000"/>
              </a:buClr>
              <a:buSzPts val="450"/>
              <a:buFont typeface="Arial"/>
              <a:buNone/>
            </a:pPr>
            <a:r>
              <a:t/>
            </a:r>
            <a:endParaRPr sz="7300">
              <a:solidFill>
                <a:schemeClr val="dk1"/>
              </a:solidFill>
              <a:highlight>
                <a:srgbClr val="FFFFFF"/>
              </a:highlight>
              <a:latin typeface="Arial"/>
              <a:ea typeface="Arial"/>
              <a:cs typeface="Arial"/>
              <a:sym typeface="Arial"/>
            </a:endParaRPr>
          </a:p>
          <a:p>
            <a:pPr indent="0" lvl="0" marL="0" marR="0" rtl="0" algn="l">
              <a:lnSpc>
                <a:spcPct val="90000"/>
              </a:lnSpc>
              <a:spcBef>
                <a:spcPts val="0"/>
              </a:spcBef>
              <a:spcAft>
                <a:spcPts val="0"/>
              </a:spcAft>
              <a:buClr>
                <a:srgbClr val="000000"/>
              </a:buClr>
              <a:buSzPts val="450"/>
              <a:buFont typeface="Arial"/>
              <a:buNone/>
            </a:pPr>
            <a:r>
              <a:t/>
            </a:r>
            <a:endParaRPr sz="7300">
              <a:solidFill>
                <a:schemeClr val="dk1"/>
              </a:solidFill>
              <a:highlight>
                <a:srgbClr val="FFFFFF"/>
              </a:highlight>
              <a:latin typeface="Arial"/>
              <a:ea typeface="Arial"/>
              <a:cs typeface="Arial"/>
              <a:sym typeface="Arial"/>
            </a:endParaRPr>
          </a:p>
          <a:p>
            <a:pPr indent="0" lvl="0" marL="0" marR="0" rtl="0" algn="l">
              <a:lnSpc>
                <a:spcPct val="90000"/>
              </a:lnSpc>
              <a:spcBef>
                <a:spcPts val="0"/>
              </a:spcBef>
              <a:spcAft>
                <a:spcPts val="0"/>
              </a:spcAft>
              <a:buClr>
                <a:srgbClr val="000000"/>
              </a:buClr>
              <a:buSzPct val="36363"/>
              <a:buFont typeface="Arial"/>
              <a:buNone/>
            </a:pPr>
            <a:r>
              <a:t/>
            </a:r>
            <a:endParaRPr sz="4950">
              <a:solidFill>
                <a:schemeClr val="dk1"/>
              </a:solidFill>
              <a:highlight>
                <a:srgbClr val="FFFFFF"/>
              </a:highlight>
              <a:latin typeface="Arial"/>
              <a:ea typeface="Arial"/>
              <a:cs typeface="Arial"/>
              <a:sym typeface="Arial"/>
            </a:endParaRPr>
          </a:p>
          <a:p>
            <a:pPr indent="0" lvl="0" marL="0" marR="0" rtl="0" algn="l">
              <a:lnSpc>
                <a:spcPct val="90000"/>
              </a:lnSpc>
              <a:spcBef>
                <a:spcPts val="0"/>
              </a:spcBef>
              <a:spcAft>
                <a:spcPts val="0"/>
              </a:spcAft>
              <a:buClr>
                <a:srgbClr val="000000"/>
              </a:buClr>
              <a:buSzPts val="450"/>
              <a:buFont typeface="Arial"/>
              <a:buNone/>
            </a:pPr>
            <a:r>
              <a:rPr b="1" lang="en" sz="8015">
                <a:solidFill>
                  <a:schemeClr val="accent1"/>
                </a:solidFill>
              </a:rPr>
              <a:t>The Trussell Trust:</a:t>
            </a:r>
            <a:endParaRPr b="1" sz="8015">
              <a:solidFill>
                <a:schemeClr val="accent1"/>
              </a:solidFill>
            </a:endParaRPr>
          </a:p>
          <a:p>
            <a:pPr indent="0" lvl="0" marL="0" marR="0" rtl="0" algn="l">
              <a:lnSpc>
                <a:spcPct val="90000"/>
              </a:lnSpc>
              <a:spcBef>
                <a:spcPts val="0"/>
              </a:spcBef>
              <a:spcAft>
                <a:spcPts val="0"/>
              </a:spcAft>
              <a:buClr>
                <a:srgbClr val="000000"/>
              </a:buClr>
              <a:buSzPct val="32727"/>
              <a:buFont typeface="Arial"/>
              <a:buNone/>
            </a:pPr>
            <a:r>
              <a:t/>
            </a:r>
            <a:endParaRPr b="1" sz="5500">
              <a:solidFill>
                <a:schemeClr val="accent1"/>
              </a:solidFill>
            </a:endParaRPr>
          </a:p>
          <a:p>
            <a:pPr indent="0" lvl="0" marL="0" marR="0" rtl="0" algn="l">
              <a:lnSpc>
                <a:spcPct val="90000"/>
              </a:lnSpc>
              <a:spcBef>
                <a:spcPts val="0"/>
              </a:spcBef>
              <a:spcAft>
                <a:spcPts val="0"/>
              </a:spcAft>
              <a:buClr>
                <a:srgbClr val="000000"/>
              </a:buClr>
              <a:buSzPts val="450"/>
              <a:buFont typeface="Arial"/>
              <a:buNone/>
            </a:pPr>
            <a:r>
              <a:rPr lang="en" sz="7500">
                <a:solidFill>
                  <a:schemeClr val="dk1"/>
                </a:solidFill>
                <a:highlight>
                  <a:srgbClr val="FFFFFF"/>
                </a:highlight>
                <a:latin typeface="Arial"/>
                <a:ea typeface="Arial"/>
                <a:cs typeface="Arial"/>
                <a:sym typeface="Arial"/>
              </a:rPr>
              <a:t>The Trussell Trust supports a nationwide network of food banks and together we provide emergency food and support to people locked in poverty, and campaign for change to end the need for food banks in the UK. We recognise that ending hunger is about more than food.They support and encourage their food banks to provide compassionate, practical support to people in crisis to tackle the root causes that lock people into poverty and build people’s resilience so they are less likely to need a food bank in the future.</a:t>
            </a:r>
            <a:endParaRPr sz="7500">
              <a:solidFill>
                <a:schemeClr val="dk1"/>
              </a:solidFill>
              <a:highlight>
                <a:srgbClr val="FFFFFF"/>
              </a:highlight>
              <a:latin typeface="Arial"/>
              <a:ea typeface="Arial"/>
              <a:cs typeface="Arial"/>
              <a:sym typeface="Arial"/>
            </a:endParaRPr>
          </a:p>
          <a:p>
            <a:pPr indent="0" lvl="0" marL="0" marR="0" rtl="0" algn="l">
              <a:lnSpc>
                <a:spcPct val="90000"/>
              </a:lnSpc>
              <a:spcBef>
                <a:spcPts val="0"/>
              </a:spcBef>
              <a:spcAft>
                <a:spcPts val="0"/>
              </a:spcAft>
              <a:buClr>
                <a:srgbClr val="000000"/>
              </a:buClr>
              <a:buSzPct val="58064"/>
              <a:buFont typeface="Arial"/>
              <a:buNone/>
            </a:pPr>
            <a:r>
              <a:t/>
            </a:r>
            <a:endParaRPr sz="3100">
              <a:solidFill>
                <a:schemeClr val="dk1"/>
              </a:solidFill>
              <a:highlight>
                <a:srgbClr val="FFFFFF"/>
              </a:highlight>
              <a:latin typeface="Arial"/>
              <a:ea typeface="Arial"/>
              <a:cs typeface="Arial"/>
              <a:sym typeface="Arial"/>
            </a:endParaRPr>
          </a:p>
          <a:p>
            <a:pPr indent="0" lvl="0" marL="0" marR="0" rtl="0" algn="l">
              <a:lnSpc>
                <a:spcPct val="90000"/>
              </a:lnSpc>
              <a:spcBef>
                <a:spcPts val="0"/>
              </a:spcBef>
              <a:spcAft>
                <a:spcPts val="0"/>
              </a:spcAft>
              <a:buClr>
                <a:srgbClr val="000000"/>
              </a:buClr>
              <a:buSzPts val="450"/>
              <a:buFont typeface="Arial"/>
              <a:buNone/>
            </a:pPr>
            <a:r>
              <a:t/>
            </a:r>
            <a:endParaRPr b="1" sz="7515">
              <a:solidFill>
                <a:schemeClr val="accent1"/>
              </a:solidFill>
            </a:endParaRPr>
          </a:p>
          <a:p>
            <a:pPr indent="0" lvl="0" marL="0" marR="0" rtl="0" algn="l">
              <a:lnSpc>
                <a:spcPct val="90000"/>
              </a:lnSpc>
              <a:spcBef>
                <a:spcPts val="0"/>
              </a:spcBef>
              <a:spcAft>
                <a:spcPts val="0"/>
              </a:spcAft>
              <a:buClr>
                <a:srgbClr val="000000"/>
              </a:buClr>
              <a:buSzPct val="37772"/>
              <a:buFont typeface="Arial"/>
              <a:buNone/>
            </a:pPr>
            <a:r>
              <a:t/>
            </a:r>
            <a:endParaRPr b="1" sz="4765">
              <a:solidFill>
                <a:schemeClr val="accent1"/>
              </a:solidFill>
            </a:endParaRPr>
          </a:p>
          <a:p>
            <a:pPr indent="0" lvl="0" marL="0" marR="0" rtl="0" algn="l">
              <a:lnSpc>
                <a:spcPct val="90000"/>
              </a:lnSpc>
              <a:spcBef>
                <a:spcPts val="0"/>
              </a:spcBef>
              <a:spcAft>
                <a:spcPts val="0"/>
              </a:spcAft>
              <a:buClr>
                <a:srgbClr val="000000"/>
              </a:buClr>
              <a:buSzPct val="100000"/>
              <a:buFont typeface="Arial"/>
              <a:buNone/>
            </a:pPr>
            <a:r>
              <a:t/>
            </a:r>
            <a:endParaRPr/>
          </a:p>
        </p:txBody>
      </p:sp>
      <p:pic>
        <p:nvPicPr>
          <p:cNvPr id="87" name="Google Shape;87;p17"/>
          <p:cNvPicPr preferRelativeResize="0"/>
          <p:nvPr/>
        </p:nvPicPr>
        <p:blipFill>
          <a:blip r:embed="rId3">
            <a:alphaModFix/>
          </a:blip>
          <a:stretch>
            <a:fillRect/>
          </a:stretch>
        </p:blipFill>
        <p:spPr>
          <a:xfrm>
            <a:off x="1895750" y="438524"/>
            <a:ext cx="817203" cy="540975"/>
          </a:xfrm>
          <a:prstGeom prst="rect">
            <a:avLst/>
          </a:prstGeom>
          <a:noFill/>
          <a:ln>
            <a:noFill/>
          </a:ln>
        </p:spPr>
      </p:pic>
      <p:pic>
        <p:nvPicPr>
          <p:cNvPr id="88" name="Google Shape;88;p17"/>
          <p:cNvPicPr preferRelativeResize="0"/>
          <p:nvPr/>
        </p:nvPicPr>
        <p:blipFill>
          <a:blip r:embed="rId4">
            <a:alphaModFix/>
          </a:blip>
          <a:stretch>
            <a:fillRect/>
          </a:stretch>
        </p:blipFill>
        <p:spPr>
          <a:xfrm>
            <a:off x="2356475" y="2430275"/>
            <a:ext cx="883925" cy="671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idx="4294967295" type="ctrTitle"/>
          </p:nvPr>
        </p:nvSpPr>
        <p:spPr>
          <a:xfrm>
            <a:off x="197100" y="263300"/>
            <a:ext cx="8520600" cy="68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[Featured Policy Influencers]</a:t>
            </a:r>
            <a:endParaRPr/>
          </a:p>
        </p:txBody>
      </p:sp>
      <p:sp>
        <p:nvSpPr>
          <p:cNvPr id="94" name="Google Shape;94;p18"/>
          <p:cNvSpPr/>
          <p:nvPr/>
        </p:nvSpPr>
        <p:spPr>
          <a:xfrm>
            <a:off x="722500" y="951200"/>
            <a:ext cx="1718700" cy="151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5" name="Google Shape;95;p18"/>
          <p:cNvSpPr/>
          <p:nvPr/>
        </p:nvSpPr>
        <p:spPr>
          <a:xfrm>
            <a:off x="2696825" y="951200"/>
            <a:ext cx="1718700" cy="151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6" name="Google Shape;96;p18"/>
          <p:cNvSpPr/>
          <p:nvPr/>
        </p:nvSpPr>
        <p:spPr>
          <a:xfrm>
            <a:off x="4671150" y="951200"/>
            <a:ext cx="1718700" cy="151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7" name="Google Shape;97;p18"/>
          <p:cNvSpPr/>
          <p:nvPr/>
        </p:nvSpPr>
        <p:spPr>
          <a:xfrm>
            <a:off x="6702775" y="951200"/>
            <a:ext cx="1718700" cy="151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8" name="Google Shape;98;p18"/>
          <p:cNvSpPr txBox="1"/>
          <p:nvPr/>
        </p:nvSpPr>
        <p:spPr>
          <a:xfrm>
            <a:off x="495550" y="2441175"/>
            <a:ext cx="2201400" cy="58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1"/>
                </a:solidFill>
              </a:rPr>
              <a:t>Katja Mader</a:t>
            </a:r>
            <a:endParaRPr b="1" sz="1100">
              <a:solidFill>
                <a:schemeClr val="dk1"/>
              </a:solidFill>
            </a:endParaRPr>
          </a:p>
          <a:p>
            <a:pPr indent="0" lvl="0" marL="0" rtl="0" algn="ctr">
              <a:spcBef>
                <a:spcPts val="0"/>
              </a:spcBef>
              <a:spcAft>
                <a:spcPts val="0"/>
              </a:spcAft>
              <a:buNone/>
            </a:pPr>
            <a:r>
              <a:rPr b="1" lang="en" sz="900">
                <a:solidFill>
                  <a:schemeClr val="dk1"/>
                </a:solidFill>
              </a:rPr>
              <a:t>(CSR Europe)</a:t>
            </a:r>
            <a:endParaRPr b="1" sz="900">
              <a:solidFill>
                <a:schemeClr val="dk1"/>
              </a:solidFill>
            </a:endParaRPr>
          </a:p>
          <a:p>
            <a:pPr indent="0" lvl="0" marL="0" rtl="0" algn="ctr">
              <a:spcBef>
                <a:spcPts val="0"/>
              </a:spcBef>
              <a:spcAft>
                <a:spcPts val="0"/>
              </a:spcAft>
              <a:buNone/>
            </a:pPr>
            <a:r>
              <a:rPr b="1" lang="en" sz="800">
                <a:solidFill>
                  <a:schemeClr val="accent1"/>
                </a:solidFill>
              </a:rPr>
              <a:t>Director of People &amp; Organization</a:t>
            </a:r>
            <a:endParaRPr b="1" sz="800">
              <a:solidFill>
                <a:schemeClr val="accent1"/>
              </a:solidFill>
            </a:endParaRPr>
          </a:p>
        </p:txBody>
      </p:sp>
      <p:sp>
        <p:nvSpPr>
          <p:cNvPr id="99" name="Google Shape;99;p18"/>
          <p:cNvSpPr/>
          <p:nvPr/>
        </p:nvSpPr>
        <p:spPr>
          <a:xfrm>
            <a:off x="722513" y="3021450"/>
            <a:ext cx="1718700" cy="151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 name="Google Shape;100;p18"/>
          <p:cNvSpPr/>
          <p:nvPr/>
        </p:nvSpPr>
        <p:spPr>
          <a:xfrm>
            <a:off x="2696838" y="3021450"/>
            <a:ext cx="1718700" cy="151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1" name="Google Shape;101;p18"/>
          <p:cNvSpPr/>
          <p:nvPr/>
        </p:nvSpPr>
        <p:spPr>
          <a:xfrm>
            <a:off x="4671163" y="3021450"/>
            <a:ext cx="1718700" cy="151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2" name="Google Shape;102;p18"/>
          <p:cNvSpPr/>
          <p:nvPr/>
        </p:nvSpPr>
        <p:spPr>
          <a:xfrm>
            <a:off x="6702788" y="3021450"/>
            <a:ext cx="1718700" cy="151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 name="Google Shape;103;p18"/>
          <p:cNvSpPr txBox="1"/>
          <p:nvPr/>
        </p:nvSpPr>
        <p:spPr>
          <a:xfrm>
            <a:off x="722500" y="4534125"/>
            <a:ext cx="1974300" cy="77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100">
                <a:solidFill>
                  <a:srgbClr val="030712"/>
                </a:solidFill>
                <a:highlight>
                  <a:srgbClr val="FFFFFF"/>
                </a:highlight>
              </a:rPr>
              <a:t>Matthew van Duyvenbode</a:t>
            </a:r>
            <a:endParaRPr b="1" sz="1100">
              <a:solidFill>
                <a:srgbClr val="030712"/>
              </a:solidFill>
              <a:highlight>
                <a:srgbClr val="FFFFFF"/>
              </a:highlight>
            </a:endParaRPr>
          </a:p>
          <a:p>
            <a:pPr indent="0" lvl="0" marL="0" rtl="0" algn="ctr">
              <a:lnSpc>
                <a:spcPct val="115000"/>
              </a:lnSpc>
              <a:spcBef>
                <a:spcPts val="0"/>
              </a:spcBef>
              <a:spcAft>
                <a:spcPts val="0"/>
              </a:spcAft>
              <a:buNone/>
            </a:pPr>
            <a:r>
              <a:rPr b="1" lang="en" sz="900">
                <a:solidFill>
                  <a:srgbClr val="030712"/>
                </a:solidFill>
                <a:highlight>
                  <a:srgbClr val="FFFFFF"/>
                </a:highlight>
              </a:rPr>
              <a:t>(The Trussell Trust)</a:t>
            </a:r>
            <a:endParaRPr b="1" sz="900">
              <a:solidFill>
                <a:srgbClr val="030712"/>
              </a:solidFill>
              <a:highlight>
                <a:srgbClr val="FFFFFF"/>
              </a:highlight>
            </a:endParaRPr>
          </a:p>
          <a:p>
            <a:pPr indent="0" lvl="0" marL="0" rtl="0" algn="ctr">
              <a:spcBef>
                <a:spcPts val="0"/>
              </a:spcBef>
              <a:spcAft>
                <a:spcPts val="0"/>
              </a:spcAft>
              <a:buNone/>
            </a:pPr>
            <a:r>
              <a:rPr b="1" lang="en" sz="800">
                <a:solidFill>
                  <a:schemeClr val="dk1"/>
                </a:solidFill>
              </a:rPr>
              <a:t>Chief Strategy Officer</a:t>
            </a:r>
            <a:endParaRPr b="1" sz="1100">
              <a:solidFill>
                <a:srgbClr val="030712"/>
              </a:solidFill>
            </a:endParaRPr>
          </a:p>
          <a:p>
            <a:pPr indent="0" lvl="0" marL="0" rtl="0" algn="l">
              <a:lnSpc>
                <a:spcPct val="115000"/>
              </a:lnSpc>
              <a:spcBef>
                <a:spcPts val="0"/>
              </a:spcBef>
              <a:spcAft>
                <a:spcPts val="0"/>
              </a:spcAft>
              <a:buClr>
                <a:schemeClr val="dk1"/>
              </a:buClr>
              <a:buSzPts val="1100"/>
              <a:buFont typeface="Arial"/>
              <a:buNone/>
            </a:pPr>
            <a:r>
              <a:t/>
            </a:r>
            <a:endParaRPr b="1" sz="1100">
              <a:solidFill>
                <a:srgbClr val="030712"/>
              </a:solidFill>
              <a:highlight>
                <a:srgbClr val="FFFFFF"/>
              </a:highlight>
            </a:endParaRPr>
          </a:p>
          <a:p>
            <a:pPr indent="0" lvl="0" marL="0" rtl="0" algn="ctr">
              <a:spcBef>
                <a:spcPts val="0"/>
              </a:spcBef>
              <a:spcAft>
                <a:spcPts val="0"/>
              </a:spcAft>
              <a:buNone/>
            </a:pPr>
            <a:r>
              <a:t/>
            </a:r>
            <a:endParaRPr b="1" sz="800">
              <a:solidFill>
                <a:schemeClr val="dk1"/>
              </a:solidFill>
            </a:endParaRPr>
          </a:p>
          <a:p>
            <a:pPr indent="0" lvl="0" marL="0" rtl="0" algn="ctr">
              <a:spcBef>
                <a:spcPts val="0"/>
              </a:spcBef>
              <a:spcAft>
                <a:spcPts val="0"/>
              </a:spcAft>
              <a:buNone/>
            </a:pPr>
            <a:r>
              <a:t/>
            </a:r>
            <a:endParaRPr b="1" sz="800">
              <a:solidFill>
                <a:schemeClr val="dk1"/>
              </a:solidFill>
            </a:endParaRPr>
          </a:p>
        </p:txBody>
      </p:sp>
      <p:pic>
        <p:nvPicPr>
          <p:cNvPr id="104" name="Google Shape;104;p18"/>
          <p:cNvPicPr preferRelativeResize="0"/>
          <p:nvPr/>
        </p:nvPicPr>
        <p:blipFill>
          <a:blip r:embed="rId3">
            <a:alphaModFix/>
          </a:blip>
          <a:stretch>
            <a:fillRect/>
          </a:stretch>
        </p:blipFill>
        <p:spPr>
          <a:xfrm>
            <a:off x="722500" y="973850"/>
            <a:ext cx="1718700" cy="1467325"/>
          </a:xfrm>
          <a:prstGeom prst="rect">
            <a:avLst/>
          </a:prstGeom>
          <a:noFill/>
          <a:ln>
            <a:noFill/>
          </a:ln>
        </p:spPr>
      </p:pic>
      <p:sp>
        <p:nvSpPr>
          <p:cNvPr id="105" name="Google Shape;105;p18"/>
          <p:cNvSpPr txBox="1"/>
          <p:nvPr/>
        </p:nvSpPr>
        <p:spPr>
          <a:xfrm>
            <a:off x="2341950" y="2441175"/>
            <a:ext cx="2329200" cy="58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1"/>
                </a:solidFill>
              </a:rPr>
              <a:t>Daria Delnevo</a:t>
            </a:r>
            <a:endParaRPr b="1" sz="1100">
              <a:solidFill>
                <a:schemeClr val="dk1"/>
              </a:solidFill>
            </a:endParaRPr>
          </a:p>
          <a:p>
            <a:pPr indent="0" lvl="0" marL="0" rtl="0" algn="ctr">
              <a:spcBef>
                <a:spcPts val="0"/>
              </a:spcBef>
              <a:spcAft>
                <a:spcPts val="0"/>
              </a:spcAft>
              <a:buNone/>
            </a:pPr>
            <a:r>
              <a:rPr b="1" lang="en" sz="900">
                <a:solidFill>
                  <a:schemeClr val="dk1"/>
                </a:solidFill>
              </a:rPr>
              <a:t>(CSR Europe)</a:t>
            </a:r>
            <a:endParaRPr b="1" sz="900">
              <a:solidFill>
                <a:schemeClr val="dk1"/>
              </a:solidFill>
            </a:endParaRPr>
          </a:p>
          <a:p>
            <a:pPr indent="0" lvl="0" marL="0" rtl="0" algn="ctr">
              <a:spcBef>
                <a:spcPts val="0"/>
              </a:spcBef>
              <a:spcAft>
                <a:spcPts val="0"/>
              </a:spcAft>
              <a:buNone/>
            </a:pPr>
            <a:r>
              <a:rPr b="1" lang="en" sz="800">
                <a:solidFill>
                  <a:schemeClr val="accent1"/>
                </a:solidFill>
              </a:rPr>
              <a:t>Communications &amp; Network Manager</a:t>
            </a:r>
            <a:endParaRPr b="1" sz="800">
              <a:solidFill>
                <a:schemeClr val="accent1"/>
              </a:solidFill>
            </a:endParaRPr>
          </a:p>
        </p:txBody>
      </p:sp>
      <p:sp>
        <p:nvSpPr>
          <p:cNvPr id="106" name="Google Shape;106;p18"/>
          <p:cNvSpPr txBox="1"/>
          <p:nvPr/>
        </p:nvSpPr>
        <p:spPr>
          <a:xfrm>
            <a:off x="4262875" y="2441175"/>
            <a:ext cx="2960400" cy="58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1"/>
                </a:solidFill>
              </a:rPr>
              <a:t> Lorena Sorrentino</a:t>
            </a:r>
            <a:endParaRPr b="1" sz="1100">
              <a:solidFill>
                <a:schemeClr val="dk1"/>
              </a:solidFill>
            </a:endParaRPr>
          </a:p>
          <a:p>
            <a:pPr indent="0" lvl="0" marL="0" rtl="0" algn="ctr">
              <a:spcBef>
                <a:spcPts val="0"/>
              </a:spcBef>
              <a:spcAft>
                <a:spcPts val="0"/>
              </a:spcAft>
              <a:buNone/>
            </a:pPr>
            <a:r>
              <a:rPr b="1" lang="en" sz="900">
                <a:solidFill>
                  <a:schemeClr val="dk1"/>
                </a:solidFill>
              </a:rPr>
              <a:t>(CSR Europe)</a:t>
            </a:r>
            <a:endParaRPr b="1" sz="900">
              <a:solidFill>
                <a:schemeClr val="dk1"/>
              </a:solidFill>
            </a:endParaRPr>
          </a:p>
          <a:p>
            <a:pPr indent="0" lvl="0" marL="0" rtl="0" algn="ctr">
              <a:spcBef>
                <a:spcPts val="0"/>
              </a:spcBef>
              <a:spcAft>
                <a:spcPts val="0"/>
              </a:spcAft>
              <a:buNone/>
            </a:pPr>
            <a:r>
              <a:rPr b="1" lang="en" sz="800">
                <a:solidFill>
                  <a:schemeClr val="accent2"/>
                </a:solidFill>
              </a:rPr>
              <a:t>Materials manager, Sustainability&amp;Due Diligence</a:t>
            </a:r>
            <a:endParaRPr b="1" sz="800">
              <a:solidFill>
                <a:schemeClr val="accent2"/>
              </a:solidFill>
            </a:endParaRPr>
          </a:p>
        </p:txBody>
      </p:sp>
      <p:sp>
        <p:nvSpPr>
          <p:cNvPr id="107" name="Google Shape;107;p18"/>
          <p:cNvSpPr txBox="1"/>
          <p:nvPr/>
        </p:nvSpPr>
        <p:spPr>
          <a:xfrm>
            <a:off x="6300100" y="2441175"/>
            <a:ext cx="2358900" cy="58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1"/>
                </a:solidFill>
              </a:rPr>
              <a:t> Stefan Crets</a:t>
            </a:r>
            <a:endParaRPr b="1" sz="1100">
              <a:solidFill>
                <a:schemeClr val="dk1"/>
              </a:solidFill>
            </a:endParaRPr>
          </a:p>
          <a:p>
            <a:pPr indent="0" lvl="0" marL="0" rtl="0" algn="ctr">
              <a:spcBef>
                <a:spcPts val="0"/>
              </a:spcBef>
              <a:spcAft>
                <a:spcPts val="0"/>
              </a:spcAft>
              <a:buNone/>
            </a:pPr>
            <a:r>
              <a:rPr b="1" lang="en" sz="900">
                <a:solidFill>
                  <a:schemeClr val="dk1"/>
                </a:solidFill>
              </a:rPr>
              <a:t>(CSR Europe)</a:t>
            </a:r>
            <a:endParaRPr b="1" sz="900">
              <a:solidFill>
                <a:schemeClr val="dk1"/>
              </a:solidFill>
            </a:endParaRPr>
          </a:p>
          <a:p>
            <a:pPr indent="0" lvl="0" marL="0" rtl="0" algn="ctr">
              <a:spcBef>
                <a:spcPts val="0"/>
              </a:spcBef>
              <a:spcAft>
                <a:spcPts val="0"/>
              </a:spcAft>
              <a:buNone/>
            </a:pPr>
            <a:r>
              <a:rPr b="1" lang="en" sz="800">
                <a:solidFill>
                  <a:schemeClr val="accent1"/>
                </a:solidFill>
              </a:rPr>
              <a:t>Executive Director</a:t>
            </a:r>
            <a:endParaRPr b="1" sz="800">
              <a:solidFill>
                <a:schemeClr val="accent1"/>
              </a:solidFill>
            </a:endParaRPr>
          </a:p>
        </p:txBody>
      </p:sp>
      <p:sp>
        <p:nvSpPr>
          <p:cNvPr id="108" name="Google Shape;108;p18"/>
          <p:cNvSpPr txBox="1"/>
          <p:nvPr/>
        </p:nvSpPr>
        <p:spPr>
          <a:xfrm>
            <a:off x="2569050" y="4511350"/>
            <a:ext cx="2201400" cy="7785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100">
                <a:solidFill>
                  <a:schemeClr val="accent2"/>
                </a:solidFill>
                <a:highlight>
                  <a:srgbClr val="FFFFFF"/>
                </a:highlight>
              </a:rPr>
              <a:t>Helen Barnard</a:t>
            </a:r>
            <a:endParaRPr b="1" sz="500">
              <a:solidFill>
                <a:schemeClr val="accent2"/>
              </a:solidFill>
              <a:highlight>
                <a:srgbClr val="FFFFFF"/>
              </a:highlight>
            </a:endParaRPr>
          </a:p>
          <a:p>
            <a:pPr indent="0" lvl="0" marL="0" rtl="0" algn="ctr">
              <a:lnSpc>
                <a:spcPct val="115000"/>
              </a:lnSpc>
              <a:spcBef>
                <a:spcPts val="0"/>
              </a:spcBef>
              <a:spcAft>
                <a:spcPts val="0"/>
              </a:spcAft>
              <a:buNone/>
            </a:pPr>
            <a:r>
              <a:rPr b="1" lang="en" sz="900">
                <a:solidFill>
                  <a:schemeClr val="accent2"/>
                </a:solidFill>
                <a:highlight>
                  <a:srgbClr val="FFFFFF"/>
                </a:highlight>
              </a:rPr>
              <a:t>(The Trussell Trust)</a:t>
            </a:r>
            <a:endParaRPr b="1" sz="900">
              <a:solidFill>
                <a:schemeClr val="accent2"/>
              </a:solidFill>
              <a:highlight>
                <a:srgbClr val="FFFFFF"/>
              </a:highlight>
            </a:endParaRPr>
          </a:p>
          <a:p>
            <a:pPr indent="0" lvl="0" marL="0" rtl="0" algn="ctr">
              <a:spcBef>
                <a:spcPts val="0"/>
              </a:spcBef>
              <a:spcAft>
                <a:spcPts val="0"/>
              </a:spcAft>
              <a:buNone/>
            </a:pPr>
            <a:r>
              <a:rPr b="1" lang="en" sz="800">
                <a:solidFill>
                  <a:schemeClr val="dk1"/>
                </a:solidFill>
              </a:rPr>
              <a:t>Director of Policy, Research and Impact</a:t>
            </a:r>
            <a:endParaRPr b="1" sz="1100">
              <a:solidFill>
                <a:schemeClr val="dk1"/>
              </a:solidFill>
              <a:highlight>
                <a:srgbClr val="FFFFFF"/>
              </a:highlight>
            </a:endParaRPr>
          </a:p>
          <a:p>
            <a:pPr indent="0" lvl="0" marL="0" rtl="0" algn="l">
              <a:lnSpc>
                <a:spcPct val="115000"/>
              </a:lnSpc>
              <a:spcBef>
                <a:spcPts val="0"/>
              </a:spcBef>
              <a:spcAft>
                <a:spcPts val="0"/>
              </a:spcAft>
              <a:buNone/>
            </a:pPr>
            <a:r>
              <a:t/>
            </a:r>
            <a:endParaRPr b="1" sz="1100">
              <a:solidFill>
                <a:srgbClr val="030712"/>
              </a:solidFill>
              <a:highlight>
                <a:srgbClr val="FFFFFF"/>
              </a:highlight>
            </a:endParaRPr>
          </a:p>
          <a:p>
            <a:pPr indent="0" lvl="0" marL="0" rtl="0" algn="ctr">
              <a:spcBef>
                <a:spcPts val="0"/>
              </a:spcBef>
              <a:spcAft>
                <a:spcPts val="0"/>
              </a:spcAft>
              <a:buNone/>
            </a:pPr>
            <a:r>
              <a:t/>
            </a:r>
            <a:endParaRPr b="1" sz="800">
              <a:solidFill>
                <a:schemeClr val="dk1"/>
              </a:solidFill>
            </a:endParaRPr>
          </a:p>
          <a:p>
            <a:pPr indent="0" lvl="0" marL="0" rtl="0" algn="ctr">
              <a:spcBef>
                <a:spcPts val="0"/>
              </a:spcBef>
              <a:spcAft>
                <a:spcPts val="0"/>
              </a:spcAft>
              <a:buNone/>
            </a:pPr>
            <a:r>
              <a:t/>
            </a:r>
            <a:endParaRPr b="1" sz="800">
              <a:solidFill>
                <a:schemeClr val="dk1"/>
              </a:solidFill>
            </a:endParaRPr>
          </a:p>
        </p:txBody>
      </p:sp>
      <p:sp>
        <p:nvSpPr>
          <p:cNvPr id="109" name="Google Shape;109;p18"/>
          <p:cNvSpPr txBox="1"/>
          <p:nvPr/>
        </p:nvSpPr>
        <p:spPr>
          <a:xfrm>
            <a:off x="4671175" y="4511350"/>
            <a:ext cx="2201400" cy="77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100">
                <a:solidFill>
                  <a:schemeClr val="accent1"/>
                </a:solidFill>
                <a:highlight>
                  <a:srgbClr val="FFFFFF"/>
                </a:highlight>
              </a:rPr>
              <a:t>Nahida Ahmed</a:t>
            </a:r>
            <a:endParaRPr b="1" sz="500">
              <a:solidFill>
                <a:schemeClr val="accent1"/>
              </a:solidFill>
              <a:highlight>
                <a:srgbClr val="FFFFFF"/>
              </a:highlight>
            </a:endParaRPr>
          </a:p>
          <a:p>
            <a:pPr indent="0" lvl="0" marL="0" rtl="0" algn="ctr">
              <a:lnSpc>
                <a:spcPct val="115000"/>
              </a:lnSpc>
              <a:spcBef>
                <a:spcPts val="0"/>
              </a:spcBef>
              <a:spcAft>
                <a:spcPts val="0"/>
              </a:spcAft>
              <a:buNone/>
            </a:pPr>
            <a:r>
              <a:rPr b="1" lang="en" sz="900">
                <a:solidFill>
                  <a:schemeClr val="accent1"/>
                </a:solidFill>
                <a:highlight>
                  <a:srgbClr val="FFFFFF"/>
                </a:highlight>
              </a:rPr>
              <a:t>(The Trussell Trust)</a:t>
            </a:r>
            <a:endParaRPr b="1" sz="900">
              <a:solidFill>
                <a:schemeClr val="accent1"/>
              </a:solidFill>
              <a:highlight>
                <a:srgbClr val="FFFFFF"/>
              </a:highlight>
            </a:endParaRPr>
          </a:p>
          <a:p>
            <a:pPr indent="0" lvl="0" marL="0" rtl="0" algn="ctr">
              <a:spcBef>
                <a:spcPts val="0"/>
              </a:spcBef>
              <a:spcAft>
                <a:spcPts val="0"/>
              </a:spcAft>
              <a:buNone/>
            </a:pPr>
            <a:r>
              <a:rPr b="1" lang="en" sz="800">
                <a:solidFill>
                  <a:schemeClr val="dk1"/>
                </a:solidFill>
                <a:highlight>
                  <a:srgbClr val="FFFFFF"/>
                </a:highlight>
              </a:rPr>
              <a:t>Director of People and Inclusion</a:t>
            </a:r>
            <a:endParaRPr b="1" sz="300">
              <a:solidFill>
                <a:schemeClr val="dk1"/>
              </a:solidFill>
              <a:highlight>
                <a:srgbClr val="FFFFFF"/>
              </a:highlight>
            </a:endParaRPr>
          </a:p>
          <a:p>
            <a:pPr indent="0" lvl="0" marL="0" rtl="0" algn="l">
              <a:lnSpc>
                <a:spcPct val="115000"/>
              </a:lnSpc>
              <a:spcBef>
                <a:spcPts val="0"/>
              </a:spcBef>
              <a:spcAft>
                <a:spcPts val="0"/>
              </a:spcAft>
              <a:buNone/>
            </a:pPr>
            <a:r>
              <a:t/>
            </a:r>
            <a:endParaRPr b="1" sz="1100">
              <a:solidFill>
                <a:srgbClr val="030712"/>
              </a:solidFill>
              <a:highlight>
                <a:srgbClr val="FFFFFF"/>
              </a:highlight>
            </a:endParaRPr>
          </a:p>
          <a:p>
            <a:pPr indent="0" lvl="0" marL="0" rtl="0" algn="ctr">
              <a:spcBef>
                <a:spcPts val="0"/>
              </a:spcBef>
              <a:spcAft>
                <a:spcPts val="0"/>
              </a:spcAft>
              <a:buNone/>
            </a:pPr>
            <a:r>
              <a:t/>
            </a:r>
            <a:endParaRPr b="1" sz="800">
              <a:solidFill>
                <a:schemeClr val="dk1"/>
              </a:solidFill>
            </a:endParaRPr>
          </a:p>
          <a:p>
            <a:pPr indent="0" lvl="0" marL="0" rtl="0" algn="ctr">
              <a:spcBef>
                <a:spcPts val="0"/>
              </a:spcBef>
              <a:spcAft>
                <a:spcPts val="0"/>
              </a:spcAft>
              <a:buNone/>
            </a:pPr>
            <a:r>
              <a:t/>
            </a:r>
            <a:endParaRPr b="1" sz="800">
              <a:solidFill>
                <a:schemeClr val="dk1"/>
              </a:solidFill>
            </a:endParaRPr>
          </a:p>
        </p:txBody>
      </p:sp>
      <p:sp>
        <p:nvSpPr>
          <p:cNvPr id="110" name="Google Shape;110;p18"/>
          <p:cNvSpPr txBox="1"/>
          <p:nvPr/>
        </p:nvSpPr>
        <p:spPr>
          <a:xfrm>
            <a:off x="6645500" y="4511350"/>
            <a:ext cx="2201400" cy="77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100">
                <a:solidFill>
                  <a:schemeClr val="accent1"/>
                </a:solidFill>
                <a:highlight>
                  <a:srgbClr val="FFFFFF"/>
                </a:highlight>
              </a:rPr>
              <a:t>Emma Revie</a:t>
            </a:r>
            <a:endParaRPr b="1" sz="500">
              <a:solidFill>
                <a:schemeClr val="accent1"/>
              </a:solidFill>
              <a:highlight>
                <a:srgbClr val="FFFFFF"/>
              </a:highlight>
            </a:endParaRPr>
          </a:p>
          <a:p>
            <a:pPr indent="0" lvl="0" marL="0" rtl="0" algn="ctr">
              <a:lnSpc>
                <a:spcPct val="115000"/>
              </a:lnSpc>
              <a:spcBef>
                <a:spcPts val="0"/>
              </a:spcBef>
              <a:spcAft>
                <a:spcPts val="0"/>
              </a:spcAft>
              <a:buNone/>
            </a:pPr>
            <a:r>
              <a:rPr b="1" lang="en" sz="900">
                <a:solidFill>
                  <a:schemeClr val="accent1"/>
                </a:solidFill>
                <a:highlight>
                  <a:srgbClr val="FFFFFF"/>
                </a:highlight>
              </a:rPr>
              <a:t>(The Trussell Trust)</a:t>
            </a:r>
            <a:endParaRPr b="1" sz="900">
              <a:solidFill>
                <a:schemeClr val="accent1"/>
              </a:solidFill>
              <a:highlight>
                <a:srgbClr val="FFFFFF"/>
              </a:highlight>
            </a:endParaRPr>
          </a:p>
          <a:p>
            <a:pPr indent="0" lvl="0" marL="0" rtl="0" algn="ctr">
              <a:spcBef>
                <a:spcPts val="0"/>
              </a:spcBef>
              <a:spcAft>
                <a:spcPts val="0"/>
              </a:spcAft>
              <a:buNone/>
            </a:pPr>
            <a:r>
              <a:rPr b="1" lang="en" sz="800">
                <a:solidFill>
                  <a:schemeClr val="dk1"/>
                </a:solidFill>
              </a:rPr>
              <a:t>Chief Executive Officer</a:t>
            </a:r>
            <a:r>
              <a:rPr b="1" lang="en" sz="800">
                <a:solidFill>
                  <a:schemeClr val="accent2"/>
                </a:solidFill>
              </a:rPr>
              <a:t> </a:t>
            </a:r>
            <a:endParaRPr b="1" sz="1100">
              <a:solidFill>
                <a:schemeClr val="accent2"/>
              </a:solidFill>
              <a:highlight>
                <a:srgbClr val="FFFFFF"/>
              </a:highlight>
            </a:endParaRPr>
          </a:p>
          <a:p>
            <a:pPr indent="0" lvl="0" marL="0" rtl="0" algn="l">
              <a:lnSpc>
                <a:spcPct val="115000"/>
              </a:lnSpc>
              <a:spcBef>
                <a:spcPts val="0"/>
              </a:spcBef>
              <a:spcAft>
                <a:spcPts val="0"/>
              </a:spcAft>
              <a:buNone/>
            </a:pPr>
            <a:r>
              <a:t/>
            </a:r>
            <a:endParaRPr b="1" sz="1100">
              <a:solidFill>
                <a:srgbClr val="030712"/>
              </a:solidFill>
              <a:highlight>
                <a:srgbClr val="FFFFFF"/>
              </a:highlight>
            </a:endParaRPr>
          </a:p>
          <a:p>
            <a:pPr indent="0" lvl="0" marL="0" rtl="0" algn="ctr">
              <a:spcBef>
                <a:spcPts val="0"/>
              </a:spcBef>
              <a:spcAft>
                <a:spcPts val="0"/>
              </a:spcAft>
              <a:buNone/>
            </a:pPr>
            <a:r>
              <a:t/>
            </a:r>
            <a:endParaRPr b="1" sz="800">
              <a:solidFill>
                <a:schemeClr val="dk1"/>
              </a:solidFill>
            </a:endParaRPr>
          </a:p>
          <a:p>
            <a:pPr indent="0" lvl="0" marL="0" rtl="0" algn="ctr">
              <a:spcBef>
                <a:spcPts val="0"/>
              </a:spcBef>
              <a:spcAft>
                <a:spcPts val="0"/>
              </a:spcAft>
              <a:buNone/>
            </a:pPr>
            <a:r>
              <a:t/>
            </a:r>
            <a:endParaRPr b="1" sz="800">
              <a:solidFill>
                <a:schemeClr val="dk1"/>
              </a:solidFill>
            </a:endParaRPr>
          </a:p>
        </p:txBody>
      </p:sp>
      <p:pic>
        <p:nvPicPr>
          <p:cNvPr id="111" name="Google Shape;111;p18"/>
          <p:cNvPicPr preferRelativeResize="0"/>
          <p:nvPr/>
        </p:nvPicPr>
        <p:blipFill>
          <a:blip r:embed="rId4">
            <a:alphaModFix/>
          </a:blip>
          <a:stretch>
            <a:fillRect/>
          </a:stretch>
        </p:blipFill>
        <p:spPr>
          <a:xfrm>
            <a:off x="2713975" y="973775"/>
            <a:ext cx="1684400" cy="1467325"/>
          </a:xfrm>
          <a:prstGeom prst="rect">
            <a:avLst/>
          </a:prstGeom>
          <a:noFill/>
          <a:ln>
            <a:noFill/>
          </a:ln>
        </p:spPr>
      </p:pic>
      <p:pic>
        <p:nvPicPr>
          <p:cNvPr id="112" name="Google Shape;112;p18"/>
          <p:cNvPicPr preferRelativeResize="0"/>
          <p:nvPr/>
        </p:nvPicPr>
        <p:blipFill>
          <a:blip r:embed="rId5">
            <a:alphaModFix/>
          </a:blip>
          <a:stretch>
            <a:fillRect/>
          </a:stretch>
        </p:blipFill>
        <p:spPr>
          <a:xfrm>
            <a:off x="4671150" y="951150"/>
            <a:ext cx="1718700" cy="1512600"/>
          </a:xfrm>
          <a:prstGeom prst="rect">
            <a:avLst/>
          </a:prstGeom>
          <a:noFill/>
          <a:ln>
            <a:noFill/>
          </a:ln>
        </p:spPr>
      </p:pic>
      <p:pic>
        <p:nvPicPr>
          <p:cNvPr id="113" name="Google Shape;113;p18"/>
          <p:cNvPicPr preferRelativeResize="0"/>
          <p:nvPr/>
        </p:nvPicPr>
        <p:blipFill>
          <a:blip r:embed="rId6">
            <a:alphaModFix/>
          </a:blip>
          <a:stretch>
            <a:fillRect/>
          </a:stretch>
        </p:blipFill>
        <p:spPr>
          <a:xfrm>
            <a:off x="6702800" y="939875"/>
            <a:ext cx="1718699" cy="1535274"/>
          </a:xfrm>
          <a:prstGeom prst="rect">
            <a:avLst/>
          </a:prstGeom>
          <a:noFill/>
          <a:ln>
            <a:noFill/>
          </a:ln>
        </p:spPr>
      </p:pic>
      <p:pic>
        <p:nvPicPr>
          <p:cNvPr id="114" name="Google Shape;114;p18"/>
          <p:cNvPicPr preferRelativeResize="0"/>
          <p:nvPr/>
        </p:nvPicPr>
        <p:blipFill>
          <a:blip r:embed="rId7">
            <a:alphaModFix/>
          </a:blip>
          <a:stretch>
            <a:fillRect/>
          </a:stretch>
        </p:blipFill>
        <p:spPr>
          <a:xfrm>
            <a:off x="736900" y="3044025"/>
            <a:ext cx="1718700" cy="1467326"/>
          </a:xfrm>
          <a:prstGeom prst="rect">
            <a:avLst/>
          </a:prstGeom>
          <a:noFill/>
          <a:ln>
            <a:noFill/>
          </a:ln>
        </p:spPr>
      </p:pic>
      <p:pic>
        <p:nvPicPr>
          <p:cNvPr id="115" name="Google Shape;115;p18"/>
          <p:cNvPicPr preferRelativeResize="0"/>
          <p:nvPr/>
        </p:nvPicPr>
        <p:blipFill>
          <a:blip r:embed="rId8">
            <a:alphaModFix/>
          </a:blip>
          <a:stretch>
            <a:fillRect/>
          </a:stretch>
        </p:blipFill>
        <p:spPr>
          <a:xfrm>
            <a:off x="2696850" y="3021388"/>
            <a:ext cx="1718700" cy="1512600"/>
          </a:xfrm>
          <a:prstGeom prst="rect">
            <a:avLst/>
          </a:prstGeom>
          <a:noFill/>
          <a:ln>
            <a:noFill/>
          </a:ln>
        </p:spPr>
      </p:pic>
      <p:pic>
        <p:nvPicPr>
          <p:cNvPr id="116" name="Google Shape;116;p18"/>
          <p:cNvPicPr preferRelativeResize="0"/>
          <p:nvPr/>
        </p:nvPicPr>
        <p:blipFill>
          <a:blip r:embed="rId9">
            <a:alphaModFix/>
          </a:blip>
          <a:stretch>
            <a:fillRect/>
          </a:stretch>
        </p:blipFill>
        <p:spPr>
          <a:xfrm>
            <a:off x="4671150" y="3021525"/>
            <a:ext cx="1747375" cy="1512600"/>
          </a:xfrm>
          <a:prstGeom prst="rect">
            <a:avLst/>
          </a:prstGeom>
          <a:noFill/>
          <a:ln>
            <a:noFill/>
          </a:ln>
        </p:spPr>
      </p:pic>
      <p:pic>
        <p:nvPicPr>
          <p:cNvPr id="117" name="Google Shape;117;p18"/>
          <p:cNvPicPr preferRelativeResize="0"/>
          <p:nvPr/>
        </p:nvPicPr>
        <p:blipFill>
          <a:blip r:embed="rId10">
            <a:alphaModFix/>
          </a:blip>
          <a:stretch>
            <a:fillRect/>
          </a:stretch>
        </p:blipFill>
        <p:spPr>
          <a:xfrm>
            <a:off x="6674125" y="2998850"/>
            <a:ext cx="1747375" cy="15352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idx="4294967295" type="ctrTitle"/>
          </p:nvPr>
        </p:nvSpPr>
        <p:spPr>
          <a:xfrm>
            <a:off x="483925" y="58700"/>
            <a:ext cx="1644000" cy="68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9009"/>
              <a:buNone/>
            </a:pPr>
            <a:r>
              <a:rPr lang="en" sz="2020"/>
              <a:t>Influential:</a:t>
            </a:r>
            <a:endParaRPr sz="2020"/>
          </a:p>
          <a:p>
            <a:pPr indent="0" lvl="0" marL="0" rtl="0" algn="l">
              <a:spcBef>
                <a:spcPts val="0"/>
              </a:spcBef>
              <a:spcAft>
                <a:spcPts val="0"/>
              </a:spcAft>
              <a:buSzPct val="87524"/>
              <a:buNone/>
            </a:pPr>
            <a:r>
              <a:rPr b="1" lang="en" sz="1131">
                <a:solidFill>
                  <a:schemeClr val="accent1"/>
                </a:solidFill>
              </a:rPr>
              <a:t>Social Presence</a:t>
            </a:r>
            <a:endParaRPr b="1" sz="1131">
              <a:solidFill>
                <a:schemeClr val="accent1"/>
              </a:solidFill>
            </a:endParaRPr>
          </a:p>
          <a:p>
            <a:pPr indent="0" lvl="0" marL="0" rtl="0" algn="l">
              <a:spcBef>
                <a:spcPts val="0"/>
              </a:spcBef>
              <a:spcAft>
                <a:spcPts val="0"/>
              </a:spcAft>
              <a:buSzPct val="49009"/>
              <a:buNone/>
            </a:pPr>
            <a:r>
              <a:t/>
            </a:r>
            <a:endParaRPr sz="2020"/>
          </a:p>
          <a:p>
            <a:pPr indent="0" lvl="0" marL="0" rtl="0" algn="l">
              <a:spcBef>
                <a:spcPts val="0"/>
              </a:spcBef>
              <a:spcAft>
                <a:spcPts val="0"/>
              </a:spcAft>
              <a:buSzPct val="49009"/>
              <a:buNone/>
            </a:pPr>
            <a:r>
              <a:t/>
            </a:r>
            <a:endParaRPr sz="2020"/>
          </a:p>
        </p:txBody>
      </p:sp>
      <p:sp>
        <p:nvSpPr>
          <p:cNvPr id="123" name="Google Shape;123;p19"/>
          <p:cNvSpPr txBox="1"/>
          <p:nvPr>
            <p:ph idx="4294967295" type="ctrTitle"/>
          </p:nvPr>
        </p:nvSpPr>
        <p:spPr>
          <a:xfrm>
            <a:off x="3201000" y="-55500"/>
            <a:ext cx="2742000" cy="687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49009"/>
              <a:buNone/>
            </a:pPr>
            <a:r>
              <a:rPr lang="en" sz="2020"/>
              <a:t>Multi-Disciplinary :</a:t>
            </a:r>
            <a:endParaRPr sz="2020"/>
          </a:p>
          <a:p>
            <a:pPr indent="0" lvl="0" marL="0" rtl="0" algn="ctr">
              <a:spcBef>
                <a:spcPts val="0"/>
              </a:spcBef>
              <a:spcAft>
                <a:spcPts val="0"/>
              </a:spcAft>
              <a:buSzPct val="87524"/>
              <a:buNone/>
            </a:pPr>
            <a:r>
              <a:rPr b="1" lang="en" sz="1131">
                <a:solidFill>
                  <a:schemeClr val="accent1"/>
                </a:solidFill>
              </a:rPr>
              <a:t>Educational background</a:t>
            </a:r>
            <a:endParaRPr b="1" sz="1131">
              <a:solidFill>
                <a:schemeClr val="accent1"/>
              </a:solidFill>
            </a:endParaRPr>
          </a:p>
          <a:p>
            <a:pPr indent="0" lvl="0" marL="0" rtl="0" algn="l">
              <a:spcBef>
                <a:spcPts val="0"/>
              </a:spcBef>
              <a:spcAft>
                <a:spcPts val="0"/>
              </a:spcAft>
              <a:buSzPct val="49009"/>
              <a:buNone/>
            </a:pPr>
            <a:r>
              <a:t/>
            </a:r>
            <a:endParaRPr sz="2020"/>
          </a:p>
          <a:p>
            <a:pPr indent="0" lvl="0" marL="0" rtl="0" algn="l">
              <a:spcBef>
                <a:spcPts val="0"/>
              </a:spcBef>
              <a:spcAft>
                <a:spcPts val="0"/>
              </a:spcAft>
              <a:buSzPct val="49009"/>
              <a:buNone/>
            </a:pPr>
            <a:r>
              <a:t/>
            </a:r>
            <a:endParaRPr sz="2020"/>
          </a:p>
        </p:txBody>
      </p:sp>
      <p:sp>
        <p:nvSpPr>
          <p:cNvPr id="124" name="Google Shape;124;p19"/>
          <p:cNvSpPr txBox="1"/>
          <p:nvPr>
            <p:ph idx="4294967295" type="ctrTitle"/>
          </p:nvPr>
        </p:nvSpPr>
        <p:spPr>
          <a:xfrm>
            <a:off x="5917750" y="-55500"/>
            <a:ext cx="3484500" cy="68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000"/>
              <a:t>Tenured,Thoughtful Leaders</a:t>
            </a:r>
            <a:endParaRPr sz="2000"/>
          </a:p>
          <a:p>
            <a:pPr indent="0" lvl="0" marL="0" rtl="0" algn="ctr">
              <a:spcBef>
                <a:spcPts val="0"/>
              </a:spcBef>
              <a:spcAft>
                <a:spcPts val="0"/>
              </a:spcAft>
              <a:buNone/>
            </a:pPr>
            <a:r>
              <a:rPr b="1" lang="en" sz="1100">
                <a:solidFill>
                  <a:srgbClr val="030712"/>
                </a:solidFill>
              </a:rPr>
              <a:t>Addresses social issues, Theoretical </a:t>
            </a:r>
            <a:endParaRPr b="1" sz="1100">
              <a:solidFill>
                <a:srgbClr val="030712"/>
              </a:solidFill>
            </a:endParaRPr>
          </a:p>
          <a:p>
            <a:pPr indent="0" lvl="0" marL="0" rtl="0" algn="ctr">
              <a:spcBef>
                <a:spcPts val="0"/>
              </a:spcBef>
              <a:spcAft>
                <a:spcPts val="0"/>
              </a:spcAft>
              <a:buNone/>
            </a:pPr>
            <a:r>
              <a:rPr b="1" lang="en" sz="1100">
                <a:solidFill>
                  <a:srgbClr val="030712"/>
                </a:solidFill>
              </a:rPr>
              <a:t>contributions &amp; Workshops, tenured leaders</a:t>
            </a:r>
            <a:endParaRPr b="1" sz="1100">
              <a:solidFill>
                <a:srgbClr val="030712"/>
              </a:solidFill>
            </a:endParaRPr>
          </a:p>
          <a:p>
            <a:pPr indent="0" lvl="0" marL="0" rtl="0" algn="l">
              <a:spcBef>
                <a:spcPts val="0"/>
              </a:spcBef>
              <a:spcAft>
                <a:spcPts val="0"/>
              </a:spcAft>
              <a:buNone/>
            </a:pPr>
            <a:r>
              <a:t/>
            </a:r>
            <a:endParaRPr sz="2100"/>
          </a:p>
        </p:txBody>
      </p:sp>
      <p:sp>
        <p:nvSpPr>
          <p:cNvPr id="125" name="Google Shape;125;p19"/>
          <p:cNvSpPr txBox="1"/>
          <p:nvPr/>
        </p:nvSpPr>
        <p:spPr>
          <a:xfrm>
            <a:off x="0" y="632400"/>
            <a:ext cx="3043800" cy="42663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accent1"/>
                </a:solidFill>
                <a:hlinkClick r:id="rId3">
                  <a:extLst>
                    <a:ext uri="{A12FA001-AC4F-418D-AE19-62706E023703}">
                      <ahyp:hlinkClr val="tx"/>
                    </a:ext>
                  </a:extLst>
                </a:hlinkClick>
              </a:rPr>
              <a:t>https://www.youtube.com/watch?v=2I2cQJ2fy34</a:t>
            </a:r>
            <a:endParaRPr sz="1100">
              <a:solidFill>
                <a:schemeClr val="accent1"/>
              </a:solidFill>
            </a:endParaRPr>
          </a:p>
          <a:p>
            <a:pPr indent="0" lvl="0" marL="0" rtl="0" algn="l">
              <a:spcBef>
                <a:spcPts val="0"/>
              </a:spcBef>
              <a:spcAft>
                <a:spcPts val="0"/>
              </a:spcAft>
              <a:buNone/>
            </a:pPr>
            <a:r>
              <a:t/>
            </a:r>
            <a:endParaRPr sz="1100">
              <a:solidFill>
                <a:schemeClr val="accent1"/>
              </a:solidFill>
            </a:endParaRPr>
          </a:p>
          <a:p>
            <a:pPr indent="0" lvl="0" marL="0" rtl="0" algn="l">
              <a:spcBef>
                <a:spcPts val="0"/>
              </a:spcBef>
              <a:spcAft>
                <a:spcPts val="0"/>
              </a:spcAft>
              <a:buNone/>
            </a:pPr>
            <a:r>
              <a:rPr lang="en" sz="1100" u="sng">
                <a:solidFill>
                  <a:schemeClr val="accent1"/>
                </a:solidFill>
                <a:hlinkClick r:id="rId4">
                  <a:extLst>
                    <a:ext uri="{A12FA001-AC4F-418D-AE19-62706E023703}">
                      <ahyp:hlinkClr val="tx"/>
                    </a:ext>
                  </a:extLst>
                </a:hlinkClick>
              </a:rPr>
              <a:t>https://www.facebook.com/thebridgebyaltitude/videos/163876242238624/</a:t>
            </a:r>
            <a:endParaRPr sz="1100">
              <a:solidFill>
                <a:schemeClr val="accent1"/>
              </a:solidFill>
            </a:endParaRPr>
          </a:p>
          <a:p>
            <a:pPr indent="0" lvl="0" marL="0" rtl="0" algn="l">
              <a:spcBef>
                <a:spcPts val="0"/>
              </a:spcBef>
              <a:spcAft>
                <a:spcPts val="0"/>
              </a:spcAft>
              <a:buNone/>
            </a:pPr>
            <a:r>
              <a:t/>
            </a:r>
            <a:endParaRPr sz="1100">
              <a:solidFill>
                <a:schemeClr val="accent1"/>
              </a:solidFill>
            </a:endParaRPr>
          </a:p>
          <a:p>
            <a:pPr indent="0" lvl="0" marL="0" rtl="0" algn="l">
              <a:spcBef>
                <a:spcPts val="0"/>
              </a:spcBef>
              <a:spcAft>
                <a:spcPts val="0"/>
              </a:spcAft>
              <a:buNone/>
            </a:pPr>
            <a:r>
              <a:rPr lang="en" sz="1100" u="sng">
                <a:solidFill>
                  <a:schemeClr val="accent1"/>
                </a:solidFill>
                <a:hlinkClick r:id="rId5">
                  <a:extLst>
                    <a:ext uri="{A12FA001-AC4F-418D-AE19-62706E023703}">
                      <ahyp:hlinkClr val="tx"/>
                    </a:ext>
                  </a:extLst>
                </a:hlinkClick>
              </a:rPr>
              <a:t>https://www.researchgate.net/publication/299710852_CSR_Europe_Sustainability_and_Business</a:t>
            </a:r>
            <a:endParaRPr sz="1100">
              <a:solidFill>
                <a:schemeClr val="accent1"/>
              </a:solidFill>
            </a:endParaRPr>
          </a:p>
          <a:p>
            <a:pPr indent="0" lvl="0" marL="0" rtl="0" algn="l">
              <a:spcBef>
                <a:spcPts val="0"/>
              </a:spcBef>
              <a:spcAft>
                <a:spcPts val="0"/>
              </a:spcAft>
              <a:buNone/>
            </a:pPr>
            <a:r>
              <a:t/>
            </a:r>
            <a:endParaRPr sz="1100">
              <a:solidFill>
                <a:schemeClr val="accent1"/>
              </a:solidFill>
            </a:endParaRPr>
          </a:p>
          <a:p>
            <a:pPr indent="0" lvl="0" marL="0" rtl="0" algn="l">
              <a:spcBef>
                <a:spcPts val="0"/>
              </a:spcBef>
              <a:spcAft>
                <a:spcPts val="0"/>
              </a:spcAft>
              <a:buNone/>
            </a:pPr>
            <a:r>
              <a:rPr lang="en" sz="1100">
                <a:solidFill>
                  <a:schemeClr val="dk1"/>
                </a:solidFill>
              </a:rPr>
              <a:t>JPIT Conference 2022 : </a:t>
            </a:r>
            <a:r>
              <a:rPr lang="en" sz="1100" u="sng">
                <a:solidFill>
                  <a:schemeClr val="accent1"/>
                </a:solidFill>
                <a:hlinkClick r:id="rId6">
                  <a:extLst>
                    <a:ext uri="{A12FA001-AC4F-418D-AE19-62706E023703}">
                      <ahyp:hlinkClr val="tx"/>
                    </a:ext>
                  </a:extLst>
                </a:hlinkClick>
              </a:rPr>
              <a:t>https://jpit.uk/conference</a:t>
            </a:r>
            <a:endParaRPr sz="1100">
              <a:solidFill>
                <a:schemeClr val="accent1"/>
              </a:solidFill>
            </a:endParaRPr>
          </a:p>
          <a:p>
            <a:pPr indent="0" lvl="0" marL="0" rtl="0" algn="l">
              <a:spcBef>
                <a:spcPts val="0"/>
              </a:spcBef>
              <a:spcAft>
                <a:spcPts val="0"/>
              </a:spcAft>
              <a:buNone/>
            </a:pPr>
            <a:r>
              <a:t/>
            </a:r>
            <a:endParaRPr sz="1100">
              <a:solidFill>
                <a:schemeClr val="accent1"/>
              </a:solidFill>
            </a:endParaRPr>
          </a:p>
          <a:p>
            <a:pPr indent="0" lvl="0" marL="0" rtl="0" algn="l">
              <a:spcBef>
                <a:spcPts val="0"/>
              </a:spcBef>
              <a:spcAft>
                <a:spcPts val="0"/>
              </a:spcAft>
              <a:buNone/>
            </a:pPr>
            <a:r>
              <a:rPr lang="en" sz="1100" u="sng">
                <a:solidFill>
                  <a:schemeClr val="accent1"/>
                </a:solidFill>
                <a:hlinkClick r:id="rId7">
                  <a:extLst>
                    <a:ext uri="{A12FA001-AC4F-418D-AE19-62706E023703}">
                      <ahyp:hlinkClr val="tx"/>
                    </a:ext>
                  </a:extLst>
                </a:hlinkClick>
              </a:rPr>
              <a:t>https://fairnessfoundation.com/contributors/helen-barnard</a:t>
            </a:r>
            <a:endParaRPr sz="1100">
              <a:solidFill>
                <a:schemeClr val="accent1"/>
              </a:solidFill>
            </a:endParaRPr>
          </a:p>
          <a:p>
            <a:pPr indent="0" lvl="0" marL="0" rtl="0" algn="l">
              <a:spcBef>
                <a:spcPts val="0"/>
              </a:spcBef>
              <a:spcAft>
                <a:spcPts val="0"/>
              </a:spcAft>
              <a:buNone/>
            </a:pPr>
            <a:r>
              <a:t/>
            </a:r>
            <a:endParaRPr sz="1100">
              <a:solidFill>
                <a:schemeClr val="accent1"/>
              </a:solidFill>
            </a:endParaRPr>
          </a:p>
          <a:p>
            <a:pPr indent="0" lvl="0" marL="0" rtl="0" algn="l">
              <a:spcBef>
                <a:spcPts val="0"/>
              </a:spcBef>
              <a:spcAft>
                <a:spcPts val="0"/>
              </a:spcAft>
              <a:buNone/>
            </a:pPr>
            <a:r>
              <a:rPr lang="en" sz="1100" u="sng">
                <a:solidFill>
                  <a:schemeClr val="accent1"/>
                </a:solidFill>
                <a:hlinkClick r:id="rId8">
                  <a:extLst>
                    <a:ext uri="{A12FA001-AC4F-418D-AE19-62706E023703}">
                      <ahyp:hlinkClr val="tx"/>
                    </a:ext>
                  </a:extLst>
                </a:hlinkClick>
              </a:rPr>
              <a:t>https://sites.libsyn.com/451452/what-is-e-d-i-b-a-discussion-on-equity-diversity-inclusion-and-belonging</a:t>
            </a:r>
            <a:endParaRPr sz="1100">
              <a:solidFill>
                <a:schemeClr val="accent1"/>
              </a:solidFill>
            </a:endParaRPr>
          </a:p>
          <a:p>
            <a:pPr indent="0" lvl="0" marL="0" rtl="0" algn="l">
              <a:spcBef>
                <a:spcPts val="0"/>
              </a:spcBef>
              <a:spcAft>
                <a:spcPts val="0"/>
              </a:spcAft>
              <a:buNone/>
            </a:pPr>
            <a:r>
              <a:t/>
            </a:r>
            <a:endParaRPr sz="1100">
              <a:solidFill>
                <a:schemeClr val="accent1"/>
              </a:solidFill>
            </a:endParaRPr>
          </a:p>
          <a:p>
            <a:pPr indent="0" lvl="0" marL="0" rtl="0" algn="l">
              <a:spcBef>
                <a:spcPts val="0"/>
              </a:spcBef>
              <a:spcAft>
                <a:spcPts val="0"/>
              </a:spcAft>
              <a:buNone/>
            </a:pPr>
            <a:r>
              <a:rPr lang="en" sz="1100" u="sng">
                <a:solidFill>
                  <a:schemeClr val="accent1"/>
                </a:solidFill>
                <a:hlinkClick r:id="rId9">
                  <a:extLst>
                    <a:ext uri="{A12FA001-AC4F-418D-AE19-62706E023703}">
                      <ahyp:hlinkClr val="tx"/>
                    </a:ext>
                  </a:extLst>
                </a:hlinkClick>
              </a:rPr>
              <a:t>https://www.youtube.com/watch?v=wiZRXRFShvs</a:t>
            </a:r>
            <a:r>
              <a:rPr lang="en" sz="1100">
                <a:solidFill>
                  <a:schemeClr val="accent1"/>
                </a:solidFill>
              </a:rPr>
              <a:t> </a:t>
            </a:r>
            <a:endParaRPr sz="1100">
              <a:solidFill>
                <a:schemeClr val="accent1"/>
              </a:solidFill>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Clr>
                <a:schemeClr val="dk1"/>
              </a:buClr>
              <a:buSzPts val="1100"/>
              <a:buFont typeface="Arial"/>
              <a:buNone/>
            </a:pPr>
            <a:r>
              <a:t/>
            </a:r>
            <a:endParaRPr sz="1200">
              <a:solidFill>
                <a:schemeClr val="dk2"/>
              </a:solidFill>
            </a:endParaRPr>
          </a:p>
          <a:p>
            <a:pPr indent="0" lvl="0" marL="0" rtl="0" algn="l">
              <a:spcBef>
                <a:spcPts val="0"/>
              </a:spcBef>
              <a:spcAft>
                <a:spcPts val="0"/>
              </a:spcAft>
              <a:buClr>
                <a:schemeClr val="dk1"/>
              </a:buClr>
              <a:buSzPts val="1100"/>
              <a:buFont typeface="Arial"/>
              <a:buNone/>
            </a:pPr>
            <a:r>
              <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126" name="Google Shape;126;p19"/>
          <p:cNvSpPr txBox="1"/>
          <p:nvPr/>
        </p:nvSpPr>
        <p:spPr>
          <a:xfrm>
            <a:off x="3203363" y="489600"/>
            <a:ext cx="2982900" cy="46539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accent1"/>
                </a:solidFill>
                <a:hlinkClick r:id="rId10">
                  <a:extLst>
                    <a:ext uri="{A12FA001-AC4F-418D-AE19-62706E023703}">
                      <ahyp:hlinkClr val="tx"/>
                    </a:ext>
                  </a:extLst>
                </a:hlinkClick>
              </a:rPr>
              <a:t>https://www.linkedin.com/in/katjamader/</a:t>
            </a:r>
            <a:endParaRPr sz="1100">
              <a:solidFill>
                <a:schemeClr val="accent1"/>
              </a:solidFill>
            </a:endParaRPr>
          </a:p>
          <a:p>
            <a:pPr indent="0" lvl="0" marL="0" rtl="0" algn="l">
              <a:spcBef>
                <a:spcPts val="0"/>
              </a:spcBef>
              <a:spcAft>
                <a:spcPts val="0"/>
              </a:spcAft>
              <a:buNone/>
            </a:pPr>
            <a:r>
              <a:rPr lang="en" sz="1100">
                <a:solidFill>
                  <a:schemeClr val="dk1"/>
                </a:solidFill>
              </a:rPr>
              <a:t>(Masters in Commercial Sciences)</a:t>
            </a:r>
            <a:endParaRPr sz="1100">
              <a:solidFill>
                <a:schemeClr val="dk1"/>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rPr lang="en" sz="1100">
                <a:solidFill>
                  <a:schemeClr val="dk1"/>
                </a:solidFill>
              </a:rPr>
              <a:t>University of Bologna, Faculty of Political Sciences "Roberto Ruffilli"</a:t>
            </a:r>
            <a:endParaRPr sz="1100">
              <a:solidFill>
                <a:schemeClr val="dk1"/>
              </a:solidFill>
            </a:endParaRPr>
          </a:p>
          <a:p>
            <a:pPr indent="0" lvl="0" marL="0" rtl="0" algn="l">
              <a:spcBef>
                <a:spcPts val="0"/>
              </a:spcBef>
              <a:spcAft>
                <a:spcPts val="0"/>
              </a:spcAft>
              <a:buNone/>
            </a:pPr>
            <a:r>
              <a:rPr lang="en" sz="1100" u="sng">
                <a:solidFill>
                  <a:schemeClr val="accent1"/>
                </a:solidFill>
                <a:hlinkClick r:id="rId11">
                  <a:extLst>
                    <a:ext uri="{A12FA001-AC4F-418D-AE19-62706E023703}">
                      <ahyp:hlinkClr val="tx"/>
                    </a:ext>
                  </a:extLst>
                </a:hlinkClick>
              </a:rPr>
              <a:t>https://www.linkedin.com/in/dariadelnevo/</a:t>
            </a:r>
            <a:endParaRPr sz="1100">
              <a:solidFill>
                <a:schemeClr val="accent1"/>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rPr lang="en" sz="1100">
                <a:solidFill>
                  <a:schemeClr val="dk1"/>
                </a:solidFill>
              </a:rPr>
              <a:t>ASERI, Postgraduate School of Economics and International Relations, Catholic University of the Sacred Heart, Milan, Italy</a:t>
            </a:r>
            <a:endParaRPr sz="1100">
              <a:solidFill>
                <a:schemeClr val="dk1"/>
              </a:solidFill>
            </a:endParaRPr>
          </a:p>
          <a:p>
            <a:pPr indent="0" lvl="0" marL="0" rtl="0" algn="l">
              <a:spcBef>
                <a:spcPts val="0"/>
              </a:spcBef>
              <a:spcAft>
                <a:spcPts val="0"/>
              </a:spcAft>
              <a:buNone/>
            </a:pPr>
            <a:r>
              <a:rPr lang="en" sz="1100" u="sng">
                <a:hlinkClick r:id="rId12"/>
              </a:rPr>
              <a:t>https://www.linkedin.com/in/lorenasorrentino/</a:t>
            </a:r>
            <a:endParaRPr sz="1100"/>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rPr lang="en" sz="1100">
                <a:solidFill>
                  <a:schemeClr val="dk1"/>
                </a:solidFill>
              </a:rPr>
              <a:t>MA in sociology from the University of Antwerp. </a:t>
            </a:r>
            <a:endParaRPr sz="1100">
              <a:solidFill>
                <a:schemeClr val="dk1"/>
              </a:solidFill>
            </a:endParaRPr>
          </a:p>
          <a:p>
            <a:pPr indent="0" lvl="0" marL="0" rtl="0" algn="l">
              <a:spcBef>
                <a:spcPts val="0"/>
              </a:spcBef>
              <a:spcAft>
                <a:spcPts val="0"/>
              </a:spcAft>
              <a:buNone/>
            </a:pPr>
            <a:r>
              <a:rPr lang="en" sz="1100" u="sng">
                <a:solidFill>
                  <a:schemeClr val="accent1"/>
                </a:solidFill>
                <a:hlinkClick r:id="rId13">
                  <a:extLst>
                    <a:ext uri="{A12FA001-AC4F-418D-AE19-62706E023703}">
                      <ahyp:hlinkClr val="tx"/>
                    </a:ext>
                  </a:extLst>
                </a:hlinkClick>
              </a:rPr>
              <a:t>https://www.linkedin.com/in/stefan-crets-4837185/</a:t>
            </a:r>
            <a:endParaRPr sz="1100">
              <a:solidFill>
                <a:schemeClr val="accent1"/>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rPr lang="en" sz="1100">
                <a:solidFill>
                  <a:schemeClr val="dk1"/>
                </a:solidFill>
              </a:rPr>
              <a:t>BA in Theology from Durham University</a:t>
            </a:r>
            <a:endParaRPr sz="1100">
              <a:solidFill>
                <a:schemeClr val="dk1"/>
              </a:solidFill>
            </a:endParaRPr>
          </a:p>
          <a:p>
            <a:pPr indent="0" lvl="0" marL="0" rtl="0" algn="l">
              <a:spcBef>
                <a:spcPts val="0"/>
              </a:spcBef>
              <a:spcAft>
                <a:spcPts val="0"/>
              </a:spcAft>
              <a:buNone/>
            </a:pPr>
            <a:r>
              <a:rPr lang="en" sz="1100" u="sng">
                <a:solidFill>
                  <a:schemeClr val="accent1"/>
                </a:solidFill>
                <a:hlinkClick r:id="rId14">
                  <a:extLst>
                    <a:ext uri="{A12FA001-AC4F-418D-AE19-62706E023703}">
                      <ahyp:hlinkClr val="tx"/>
                    </a:ext>
                  </a:extLst>
                </a:hlinkClick>
              </a:rPr>
              <a:t>https://www.linkedin.com/in/duyvenbode/</a:t>
            </a:r>
            <a:endParaRPr sz="1100">
              <a:solidFill>
                <a:schemeClr val="accent1"/>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rPr lang="en" sz="1100">
                <a:solidFill>
                  <a:schemeClr val="dk1"/>
                </a:solidFill>
              </a:rPr>
              <a:t>MA Leadership and Management</a:t>
            </a:r>
            <a:endParaRPr sz="1100">
              <a:solidFill>
                <a:schemeClr val="dk1"/>
              </a:solidFill>
            </a:endParaRPr>
          </a:p>
          <a:p>
            <a:pPr indent="0" lvl="0" marL="0" rtl="0" algn="l">
              <a:spcBef>
                <a:spcPts val="0"/>
              </a:spcBef>
              <a:spcAft>
                <a:spcPts val="0"/>
              </a:spcAft>
              <a:buNone/>
            </a:pPr>
            <a:r>
              <a:rPr lang="en" sz="1100" u="sng">
                <a:solidFill>
                  <a:schemeClr val="accent1"/>
                </a:solidFill>
                <a:hlinkClick r:id="rId15">
                  <a:extLst>
                    <a:ext uri="{A12FA001-AC4F-418D-AE19-62706E023703}">
                      <ahyp:hlinkClr val="tx"/>
                    </a:ext>
                  </a:extLst>
                </a:hlinkClick>
              </a:rPr>
              <a:t>https://www.linkedin.com/in/nahida-ahmed-a76b7522/</a:t>
            </a:r>
            <a:endParaRPr sz="1100">
              <a:solidFill>
                <a:schemeClr val="accent1"/>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rPr lang="en" sz="1100">
                <a:solidFill>
                  <a:schemeClr val="dk1"/>
                </a:solidFill>
              </a:rPr>
              <a:t>BA (Hons) European Studies and German</a:t>
            </a:r>
            <a:endParaRPr sz="1100">
              <a:solidFill>
                <a:schemeClr val="dk1"/>
              </a:solidFill>
            </a:endParaRPr>
          </a:p>
          <a:p>
            <a:pPr indent="0" lvl="0" marL="0" rtl="0" algn="l">
              <a:spcBef>
                <a:spcPts val="0"/>
              </a:spcBef>
              <a:spcAft>
                <a:spcPts val="0"/>
              </a:spcAft>
              <a:buNone/>
            </a:pPr>
            <a:r>
              <a:rPr lang="en" sz="1100" u="sng">
                <a:solidFill>
                  <a:schemeClr val="accent1"/>
                </a:solidFill>
                <a:hlinkClick r:id="rId16">
                  <a:extLst>
                    <a:ext uri="{A12FA001-AC4F-418D-AE19-62706E023703}">
                      <ahyp:hlinkClr val="tx"/>
                    </a:ext>
                  </a:extLst>
                </a:hlinkClick>
              </a:rPr>
              <a:t>https://www.linkedin.com/in/emma-revie-4a970112/</a:t>
            </a:r>
            <a:endParaRPr sz="1100">
              <a:solidFill>
                <a:schemeClr val="accent1"/>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Clr>
                <a:schemeClr val="dk1"/>
              </a:buClr>
              <a:buSzPts val="1100"/>
              <a:buFont typeface="Arial"/>
              <a:buNone/>
            </a:pPr>
            <a:r>
              <a:t/>
            </a:r>
            <a:endParaRPr sz="1100">
              <a:solidFill>
                <a:schemeClr val="dk2"/>
              </a:solidFill>
            </a:endParaRPr>
          </a:p>
          <a:p>
            <a:pPr indent="0" lvl="0" marL="0" rtl="0" algn="l">
              <a:spcBef>
                <a:spcPts val="0"/>
              </a:spcBef>
              <a:spcAft>
                <a:spcPts val="0"/>
              </a:spcAft>
              <a:buClr>
                <a:schemeClr val="dk1"/>
              </a:buClr>
              <a:buSzPts val="1100"/>
              <a:buFont typeface="Arial"/>
              <a:buNone/>
            </a:pPr>
            <a:r>
              <a:t/>
            </a:r>
            <a:endParaRPr sz="1100">
              <a:solidFill>
                <a:schemeClr val="dk2"/>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t/>
            </a:r>
            <a:endParaRPr sz="1100">
              <a:solidFill>
                <a:schemeClr val="dk2"/>
              </a:solidFill>
            </a:endParaRPr>
          </a:p>
        </p:txBody>
      </p:sp>
      <p:sp>
        <p:nvSpPr>
          <p:cNvPr id="127" name="Google Shape;127;p19"/>
          <p:cNvSpPr txBox="1"/>
          <p:nvPr/>
        </p:nvSpPr>
        <p:spPr>
          <a:xfrm>
            <a:off x="6345850" y="746600"/>
            <a:ext cx="2628300" cy="42663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accent1"/>
                </a:solidFill>
                <a:hlinkClick r:id="rId17">
                  <a:extLst>
                    <a:ext uri="{A12FA001-AC4F-418D-AE19-62706E023703}">
                      <ahyp:hlinkClr val="tx"/>
                    </a:ext>
                  </a:extLst>
                </a:hlinkClick>
              </a:rPr>
              <a:t>https://www.newstatesman.com/spotlight/economic-growth/cost-of-living-crisis/2023/12/emma-revie-national-housing-crisis-food-banks-homelessness</a:t>
            </a:r>
            <a:endParaRPr sz="1100">
              <a:solidFill>
                <a:schemeClr val="accent1"/>
              </a:solidFill>
            </a:endParaRPr>
          </a:p>
          <a:p>
            <a:pPr indent="0" lvl="0" marL="0" rtl="0" algn="l">
              <a:spcBef>
                <a:spcPts val="0"/>
              </a:spcBef>
              <a:spcAft>
                <a:spcPts val="0"/>
              </a:spcAft>
              <a:buNone/>
            </a:pPr>
            <a:r>
              <a:t/>
            </a:r>
            <a:endParaRPr sz="1100">
              <a:solidFill>
                <a:schemeClr val="accent1"/>
              </a:solidFill>
            </a:endParaRPr>
          </a:p>
          <a:p>
            <a:pPr indent="0" lvl="0" marL="0" rtl="0" algn="l">
              <a:spcBef>
                <a:spcPts val="0"/>
              </a:spcBef>
              <a:spcAft>
                <a:spcPts val="0"/>
              </a:spcAft>
              <a:buNone/>
            </a:pPr>
            <a:r>
              <a:rPr lang="en" sz="1100" u="sng">
                <a:solidFill>
                  <a:schemeClr val="accent1"/>
                </a:solidFill>
                <a:hlinkClick r:id="rId18">
                  <a:extLst>
                    <a:ext uri="{A12FA001-AC4F-418D-AE19-62706E023703}">
                      <ahyp:hlinkClr val="tx"/>
                    </a:ext>
                  </a:extLst>
                </a:hlinkClick>
              </a:rPr>
              <a:t>https://bfi.co.uk/speakers/nahida-ahmed/</a:t>
            </a:r>
            <a:endParaRPr sz="1100">
              <a:solidFill>
                <a:schemeClr val="accent1"/>
              </a:solidFill>
            </a:endParaRPr>
          </a:p>
          <a:p>
            <a:pPr indent="0" lvl="0" marL="0" rtl="0" algn="l">
              <a:spcBef>
                <a:spcPts val="0"/>
              </a:spcBef>
              <a:spcAft>
                <a:spcPts val="0"/>
              </a:spcAft>
              <a:buNone/>
            </a:pPr>
            <a:r>
              <a:t/>
            </a:r>
            <a:endParaRPr sz="1100">
              <a:solidFill>
                <a:schemeClr val="accent1"/>
              </a:solidFill>
            </a:endParaRPr>
          </a:p>
          <a:p>
            <a:pPr indent="0" lvl="0" marL="0" rtl="0" algn="l">
              <a:spcBef>
                <a:spcPts val="0"/>
              </a:spcBef>
              <a:spcAft>
                <a:spcPts val="0"/>
              </a:spcAft>
              <a:buNone/>
            </a:pPr>
            <a:r>
              <a:rPr lang="en" sz="1100" u="sng">
                <a:solidFill>
                  <a:schemeClr val="accent1"/>
                </a:solidFill>
                <a:hlinkClick r:id="rId19">
                  <a:extLst>
                    <a:ext uri="{A12FA001-AC4F-418D-AE19-62706E023703}">
                      <ahyp:hlinkClr val="tx"/>
                    </a:ext>
                  </a:extLst>
                </a:hlinkClick>
              </a:rPr>
              <a:t>https://conservativehome.com/2023/06/30/helen-barnard-reducing-the-demand-for-government-4-families-giving-them-the-help-they-need-to-thrive/</a:t>
            </a:r>
            <a:endParaRPr sz="1100">
              <a:solidFill>
                <a:schemeClr val="accent1"/>
              </a:solidFill>
            </a:endParaRPr>
          </a:p>
          <a:p>
            <a:pPr indent="0" lvl="0" marL="0" rtl="0" algn="l">
              <a:spcBef>
                <a:spcPts val="0"/>
              </a:spcBef>
              <a:spcAft>
                <a:spcPts val="0"/>
              </a:spcAft>
              <a:buNone/>
            </a:pPr>
            <a:r>
              <a:t/>
            </a:r>
            <a:endParaRPr sz="1100">
              <a:solidFill>
                <a:srgbClr val="0000FF"/>
              </a:solidFill>
            </a:endParaRPr>
          </a:p>
          <a:p>
            <a:pPr indent="0" lvl="0" marL="0" rtl="0" algn="l">
              <a:spcBef>
                <a:spcPts val="0"/>
              </a:spcBef>
              <a:spcAft>
                <a:spcPts val="0"/>
              </a:spcAft>
              <a:buNone/>
            </a:pPr>
            <a:r>
              <a:rPr lang="en" sz="1100">
                <a:solidFill>
                  <a:schemeClr val="dk1"/>
                </a:solidFill>
              </a:rPr>
              <a:t>Compass Study Day 2018 : </a:t>
            </a:r>
            <a:r>
              <a:rPr lang="en" sz="1100" u="sng">
                <a:solidFill>
                  <a:schemeClr val="accent1"/>
                </a:solidFill>
                <a:hlinkClick r:id="rId20">
                  <a:extLst>
                    <a:ext uri="{A12FA001-AC4F-418D-AE19-62706E023703}">
                      <ahyp:hlinkClr val="tx"/>
                    </a:ext>
                  </a:extLst>
                </a:hlinkClick>
              </a:rPr>
              <a:t>https://carmelitenuns.uk/compass-study-day-2018/</a:t>
            </a:r>
            <a:endParaRPr sz="1100">
              <a:solidFill>
                <a:schemeClr val="accent1"/>
              </a:solidFill>
            </a:endParaRPr>
          </a:p>
          <a:p>
            <a:pPr indent="0" lvl="0" marL="0" rtl="0" algn="l">
              <a:spcBef>
                <a:spcPts val="0"/>
              </a:spcBef>
              <a:spcAft>
                <a:spcPts val="0"/>
              </a:spcAft>
              <a:buNone/>
            </a:pPr>
            <a:r>
              <a:t/>
            </a:r>
            <a:endParaRPr sz="1100">
              <a:solidFill>
                <a:schemeClr val="accent1"/>
              </a:solidFill>
            </a:endParaRPr>
          </a:p>
          <a:p>
            <a:pPr indent="0" lvl="0" marL="0" rtl="0" algn="l">
              <a:spcBef>
                <a:spcPts val="0"/>
              </a:spcBef>
              <a:spcAft>
                <a:spcPts val="0"/>
              </a:spcAft>
              <a:buNone/>
            </a:pPr>
            <a:r>
              <a:rPr lang="en" sz="1100" u="sng">
                <a:solidFill>
                  <a:schemeClr val="accent1"/>
                </a:solidFill>
                <a:hlinkClick r:id="rId21">
                  <a:extLst>
                    <a:ext uri="{A12FA001-AC4F-418D-AE19-62706E023703}">
                      <ahyp:hlinkClr val="tx"/>
                    </a:ext>
                  </a:extLst>
                </a:hlinkClick>
              </a:rPr>
              <a:t>https://www.researchgate.net/publication/299710852_CSR_Europe_Sustainability_and_Business</a:t>
            </a:r>
            <a:endParaRPr sz="1100">
              <a:solidFill>
                <a:schemeClr val="accent1"/>
              </a:solidFill>
            </a:endParaRPr>
          </a:p>
          <a:p>
            <a:pPr indent="0" lvl="0" marL="0" rtl="0" algn="l">
              <a:spcBef>
                <a:spcPts val="0"/>
              </a:spcBef>
              <a:spcAft>
                <a:spcPts val="0"/>
              </a:spcAft>
              <a:buNone/>
            </a:pPr>
            <a:r>
              <a:t/>
            </a:r>
            <a:endParaRPr sz="1100">
              <a:solidFill>
                <a:schemeClr val="accent1"/>
              </a:solidFill>
            </a:endParaRPr>
          </a:p>
          <a:p>
            <a:pPr indent="0" lvl="0" marL="0" rtl="0" algn="l">
              <a:spcBef>
                <a:spcPts val="0"/>
              </a:spcBef>
              <a:spcAft>
                <a:spcPts val="0"/>
              </a:spcAft>
              <a:buNone/>
            </a:pPr>
            <a:r>
              <a:rPr lang="en" sz="1100" u="sng">
                <a:solidFill>
                  <a:schemeClr val="accent1"/>
                </a:solidFill>
                <a:hlinkClick r:id="rId22">
                  <a:extLst>
                    <a:ext uri="{A12FA001-AC4F-418D-AE19-62706E023703}">
                      <ahyp:hlinkClr val="tx"/>
                    </a:ext>
                  </a:extLst>
                </a:hlinkClick>
              </a:rPr>
              <a:t>https://ideas.repec.org/a/kap/jbuset/v185y2023i3d10.1007_s10551-022-05183-1.html</a:t>
            </a:r>
            <a:endParaRPr sz="1100">
              <a:solidFill>
                <a:schemeClr val="accent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0"/>
          <p:cNvPicPr preferRelativeResize="0"/>
          <p:nvPr/>
        </p:nvPicPr>
        <p:blipFill>
          <a:blip r:embed="rId3">
            <a:alphaModFix/>
          </a:blip>
          <a:stretch>
            <a:fillRect/>
          </a:stretch>
        </p:blipFill>
        <p:spPr>
          <a:xfrm>
            <a:off x="55925" y="644350"/>
            <a:ext cx="8839200" cy="3317646"/>
          </a:xfrm>
          <a:prstGeom prst="rect">
            <a:avLst/>
          </a:prstGeom>
          <a:noFill/>
          <a:ln>
            <a:noFill/>
          </a:ln>
        </p:spPr>
      </p:pic>
      <p:sp>
        <p:nvSpPr>
          <p:cNvPr id="133" name="Google Shape;133;p20"/>
          <p:cNvSpPr txBox="1"/>
          <p:nvPr/>
        </p:nvSpPr>
        <p:spPr>
          <a:xfrm>
            <a:off x="427125" y="306375"/>
            <a:ext cx="1822500" cy="5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Lato"/>
                <a:ea typeface="Lato"/>
                <a:cs typeface="Lato"/>
                <a:sym typeface="Lato"/>
              </a:rPr>
              <a:t>Learnings</a:t>
            </a:r>
            <a:endParaRPr b="1" sz="1800">
              <a:solidFill>
                <a:schemeClr val="dk1"/>
              </a:solidFill>
              <a:latin typeface="Lato"/>
              <a:ea typeface="Lato"/>
              <a:cs typeface="Lato"/>
              <a:sym typeface="Lato"/>
            </a:endParaRPr>
          </a:p>
        </p:txBody>
      </p:sp>
      <p:sp>
        <p:nvSpPr>
          <p:cNvPr id="134" name="Google Shape;134;p20"/>
          <p:cNvSpPr txBox="1"/>
          <p:nvPr/>
        </p:nvSpPr>
        <p:spPr>
          <a:xfrm>
            <a:off x="304150" y="4219900"/>
            <a:ext cx="8207100" cy="5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Lato"/>
                <a:ea typeface="Lato"/>
                <a:cs typeface="Lato"/>
                <a:sym typeface="Lato"/>
              </a:rPr>
              <a:t>Source:</a:t>
            </a:r>
            <a:r>
              <a:rPr lang="en" sz="1200" u="sng">
                <a:solidFill>
                  <a:schemeClr val="hlink"/>
                </a:solidFill>
                <a:latin typeface="Lato"/>
                <a:ea typeface="Lato"/>
                <a:cs typeface="Lato"/>
                <a:sym typeface="Lato"/>
                <a:hlinkClick r:id="rId4"/>
              </a:rPr>
              <a:t>https://static1.squarespace.com/static/5df776f6866c14507f2df68a/t/65241667e982036140f99728/1696863854970/Drive+Sustainability+Progress+Report_Online+version_FINAL_29-09-2023.pdf</a:t>
            </a:r>
            <a:endParaRPr sz="12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p:txBody>
      </p:sp>
      <p:sp>
        <p:nvSpPr>
          <p:cNvPr id="135" name="Google Shape;135;p20"/>
          <p:cNvSpPr txBox="1"/>
          <p:nvPr/>
        </p:nvSpPr>
        <p:spPr>
          <a:xfrm>
            <a:off x="427125" y="709300"/>
            <a:ext cx="2524800" cy="3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1"/>
                </a:solidFill>
              </a:rPr>
              <a:t>CSR Europe</a:t>
            </a:r>
            <a:endParaRPr b="1" sz="1800">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1"/>
          <p:cNvPicPr preferRelativeResize="0"/>
          <p:nvPr/>
        </p:nvPicPr>
        <p:blipFill>
          <a:blip r:embed="rId3">
            <a:alphaModFix/>
          </a:blip>
          <a:stretch>
            <a:fillRect/>
          </a:stretch>
        </p:blipFill>
        <p:spPr>
          <a:xfrm>
            <a:off x="46950" y="1626775"/>
            <a:ext cx="5557225" cy="3040400"/>
          </a:xfrm>
          <a:prstGeom prst="rect">
            <a:avLst/>
          </a:prstGeom>
          <a:noFill/>
          <a:ln>
            <a:noFill/>
          </a:ln>
        </p:spPr>
      </p:pic>
      <p:pic>
        <p:nvPicPr>
          <p:cNvPr id="141" name="Google Shape;141;p21"/>
          <p:cNvPicPr preferRelativeResize="0"/>
          <p:nvPr/>
        </p:nvPicPr>
        <p:blipFill>
          <a:blip r:embed="rId4">
            <a:alphaModFix/>
          </a:blip>
          <a:stretch>
            <a:fillRect/>
          </a:stretch>
        </p:blipFill>
        <p:spPr>
          <a:xfrm>
            <a:off x="5537075" y="335775"/>
            <a:ext cx="3544551" cy="4293374"/>
          </a:xfrm>
          <a:prstGeom prst="rect">
            <a:avLst/>
          </a:prstGeom>
          <a:noFill/>
          <a:ln>
            <a:noFill/>
          </a:ln>
        </p:spPr>
      </p:pic>
      <p:sp>
        <p:nvSpPr>
          <p:cNvPr id="142" name="Google Shape;142;p21"/>
          <p:cNvSpPr txBox="1"/>
          <p:nvPr/>
        </p:nvSpPr>
        <p:spPr>
          <a:xfrm>
            <a:off x="5537100" y="4629150"/>
            <a:ext cx="35445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Source:</a:t>
            </a:r>
            <a:r>
              <a:rPr lang="en" sz="900" u="sng">
                <a:solidFill>
                  <a:schemeClr val="accent5"/>
                </a:solidFill>
                <a:latin typeface="Lato"/>
                <a:ea typeface="Lato"/>
                <a:cs typeface="Lato"/>
                <a:sym typeface="Lato"/>
                <a:hlinkClick r:id="rId5">
                  <a:extLst>
                    <a:ext uri="{A12FA001-AC4F-418D-AE19-62706E023703}">
                      <ahyp:hlinkClr val="tx"/>
                    </a:ext>
                  </a:extLst>
                </a:hlinkClick>
              </a:rPr>
              <a:t>https://www.trusselltrust.org/wp-content/uploads/sites/2/2024/01/trussell_trust_annual_report_2022-23.pdf</a:t>
            </a:r>
            <a:endParaRPr sz="900">
              <a:solidFill>
                <a:schemeClr val="dk2"/>
              </a:solidFill>
              <a:latin typeface="Lato"/>
              <a:ea typeface="Lato"/>
              <a:cs typeface="Lato"/>
              <a:sym typeface="Lato"/>
            </a:endParaRPr>
          </a:p>
          <a:p>
            <a:pPr indent="0" lvl="0" marL="0" rtl="0" algn="l">
              <a:spcBef>
                <a:spcPts val="0"/>
              </a:spcBef>
              <a:spcAft>
                <a:spcPts val="0"/>
              </a:spcAft>
              <a:buNone/>
            </a:pPr>
            <a:r>
              <a:t/>
            </a:r>
            <a:endParaRPr sz="900">
              <a:solidFill>
                <a:schemeClr val="dk2"/>
              </a:solidFill>
              <a:latin typeface="Lato"/>
              <a:ea typeface="Lato"/>
              <a:cs typeface="Lato"/>
              <a:sym typeface="Lato"/>
            </a:endParaRPr>
          </a:p>
        </p:txBody>
      </p:sp>
      <p:sp>
        <p:nvSpPr>
          <p:cNvPr id="143" name="Google Shape;143;p21"/>
          <p:cNvSpPr txBox="1"/>
          <p:nvPr/>
        </p:nvSpPr>
        <p:spPr>
          <a:xfrm>
            <a:off x="281775" y="239275"/>
            <a:ext cx="2661300" cy="10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dk1"/>
                </a:solidFill>
                <a:latin typeface="Lato"/>
                <a:ea typeface="Lato"/>
                <a:cs typeface="Lato"/>
                <a:sym typeface="Lato"/>
              </a:rPr>
              <a:t>Insights</a:t>
            </a:r>
            <a:endParaRPr b="1" sz="2500">
              <a:solidFill>
                <a:schemeClr val="dk1"/>
              </a:solidFill>
              <a:latin typeface="Lato"/>
              <a:ea typeface="Lato"/>
              <a:cs typeface="Lato"/>
              <a:sym typeface="Lato"/>
            </a:endParaRPr>
          </a:p>
        </p:txBody>
      </p:sp>
      <p:sp>
        <p:nvSpPr>
          <p:cNvPr id="144" name="Google Shape;144;p21"/>
          <p:cNvSpPr txBox="1"/>
          <p:nvPr/>
        </p:nvSpPr>
        <p:spPr>
          <a:xfrm>
            <a:off x="281775" y="897200"/>
            <a:ext cx="29007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1"/>
                </a:solidFill>
              </a:rPr>
              <a:t>The Trussell Trust</a:t>
            </a:r>
            <a:endParaRPr b="1" sz="1800">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2"/>
          <p:cNvPicPr preferRelativeResize="0"/>
          <p:nvPr/>
        </p:nvPicPr>
        <p:blipFill>
          <a:blip r:embed="rId3">
            <a:alphaModFix/>
          </a:blip>
          <a:stretch>
            <a:fillRect/>
          </a:stretch>
        </p:blipFill>
        <p:spPr>
          <a:xfrm>
            <a:off x="1377100" y="212450"/>
            <a:ext cx="6026850" cy="4718601"/>
          </a:xfrm>
          <a:prstGeom prst="rect">
            <a:avLst/>
          </a:prstGeom>
          <a:noFill/>
          <a:ln>
            <a:noFill/>
          </a:ln>
        </p:spPr>
      </p:pic>
      <p:sp>
        <p:nvSpPr>
          <p:cNvPr id="150" name="Google Shape;150;p22"/>
          <p:cNvSpPr txBox="1"/>
          <p:nvPr/>
        </p:nvSpPr>
        <p:spPr>
          <a:xfrm>
            <a:off x="5537100" y="4582125"/>
            <a:ext cx="35445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Source:</a:t>
            </a:r>
            <a:r>
              <a:rPr lang="en" sz="900" u="sng">
                <a:solidFill>
                  <a:schemeClr val="accent5"/>
                </a:solidFill>
                <a:latin typeface="Lato"/>
                <a:ea typeface="Lato"/>
                <a:cs typeface="Lato"/>
                <a:sym typeface="Lato"/>
                <a:hlinkClick r:id="rId4">
                  <a:extLst>
                    <a:ext uri="{A12FA001-AC4F-418D-AE19-62706E023703}">
                      <ahyp:hlinkClr val="tx"/>
                    </a:ext>
                  </a:extLst>
                </a:hlinkClick>
              </a:rPr>
              <a:t>https://www.trusselltrust.org/wp-content/uploads/sites/2/2024/01/trussell_trust_annual_report_2022-23.pdf</a:t>
            </a:r>
            <a:endParaRPr sz="900">
              <a:solidFill>
                <a:schemeClr val="dk2"/>
              </a:solidFill>
              <a:latin typeface="Lato"/>
              <a:ea typeface="Lato"/>
              <a:cs typeface="Lato"/>
              <a:sym typeface="Lato"/>
            </a:endParaRPr>
          </a:p>
          <a:p>
            <a:pPr indent="0" lvl="0" marL="0" rtl="0" algn="l">
              <a:spcBef>
                <a:spcPts val="0"/>
              </a:spcBef>
              <a:spcAft>
                <a:spcPts val="0"/>
              </a:spcAft>
              <a:buNone/>
            </a:pPr>
            <a:r>
              <a:t/>
            </a:r>
            <a:endParaRPr sz="900">
              <a:solidFill>
                <a:schemeClr val="dk2"/>
              </a:solidFill>
              <a:latin typeface="Lato"/>
              <a:ea typeface="Lato"/>
              <a:cs typeface="Lato"/>
              <a:sym typeface="Lato"/>
            </a:endParaRPr>
          </a:p>
        </p:txBody>
      </p:sp>
      <p:sp>
        <p:nvSpPr>
          <p:cNvPr id="151" name="Google Shape;151;p22"/>
          <p:cNvSpPr txBox="1"/>
          <p:nvPr/>
        </p:nvSpPr>
        <p:spPr>
          <a:xfrm>
            <a:off x="281775" y="239275"/>
            <a:ext cx="2661300" cy="10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dk1"/>
                </a:solidFill>
                <a:latin typeface="Lato"/>
                <a:ea typeface="Lato"/>
                <a:cs typeface="Lato"/>
                <a:sym typeface="Lato"/>
              </a:rPr>
              <a:t>Insights</a:t>
            </a:r>
            <a:endParaRPr b="1" sz="2500">
              <a:solidFill>
                <a:schemeClr val="dk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1345974</vt:lpwstr>
  </property>
  <property fmtid="{D5CDD505-2E9C-101B-9397-08002B2CF9AE}" name="NXPowerLiteSettings" pid="3">
    <vt:lpwstr>F7000400038000</vt:lpwstr>
  </property>
  <property fmtid="{D5CDD505-2E9C-101B-9397-08002B2CF9AE}" name="NXPowerLiteVersion" pid="4">
    <vt:lpwstr>S10.2.0</vt:lpwstr>
  </property>
</Properties>
</file>