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1642" r:id="rId4"/>
    <p:sldId id="1643" r:id="rId5"/>
    <p:sldId id="1644" r:id="rId6"/>
    <p:sldId id="1645" r:id="rId7"/>
    <p:sldId id="1646" r:id="rId8"/>
    <p:sldId id="1647" r:id="rId9"/>
    <p:sldId id="1648" r:id="rId10"/>
    <p:sldId id="1649" r:id="rId11"/>
    <p:sldId id="1650" r:id="rId12"/>
    <p:sldId id="1651" r:id="rId13"/>
    <p:sldId id="1652" r:id="rId14"/>
    <p:sldId id="1653" r:id="rId15"/>
    <p:sldId id="1654" r:id="rId16"/>
    <p:sldId id="1655" r:id="rId17"/>
    <p:sldId id="16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A8D06-3096-443D-8620-E29872898482}" v="111" dt="2024-02-20T21:52:28.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196" autoAdjust="0"/>
  </p:normalViewPr>
  <p:slideViewPr>
    <p:cSldViewPr snapToGrid="0">
      <p:cViewPr varScale="1">
        <p:scale>
          <a:sx n="86" d="100"/>
          <a:sy n="86" d="100"/>
        </p:scale>
        <p:origin x="562"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ata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121977-3B4A-44D9-8CC5-4CA239400E71}"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67ED8A-F720-4C38-8EDB-9DB8A0985A80}">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The surge of e-commerce has led to a vast increase in returned mobile phones.</a:t>
          </a:r>
          <a:endParaRPr lang="en-US" dirty="0">
            <a:latin typeface="Times New Roman" panose="02020603050405020304" pitchFamily="18" charset="0"/>
            <a:cs typeface="Times New Roman" panose="02020603050405020304" pitchFamily="18" charset="0"/>
          </a:endParaRPr>
        </a:p>
      </dgm:t>
    </dgm:pt>
    <dgm:pt modelId="{202E9411-BAF0-481D-9883-5D7F69CB9A3B}" type="parTrans" cxnId="{BFF9B4AA-E0BF-4955-80B5-56F73EC78708}">
      <dgm:prSet/>
      <dgm:spPr/>
      <dgm:t>
        <a:bodyPr/>
        <a:lstStyle/>
        <a:p>
          <a:endParaRPr lang="en-US"/>
        </a:p>
      </dgm:t>
    </dgm:pt>
    <dgm:pt modelId="{C0DEF2CB-4B70-48C3-90C0-68CB801E4C24}" type="sibTrans" cxnId="{BFF9B4AA-E0BF-4955-80B5-56F73EC78708}">
      <dgm:prSet/>
      <dgm:spPr/>
      <dgm:t>
        <a:bodyPr/>
        <a:lstStyle/>
        <a:p>
          <a:pPr>
            <a:lnSpc>
              <a:spcPct val="100000"/>
            </a:lnSpc>
          </a:pPr>
          <a:endParaRPr lang="en-US"/>
        </a:p>
      </dgm:t>
    </dgm:pt>
    <dgm:pt modelId="{11EDA1A3-FB5D-4EAC-B58B-3934ED515194}">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Balancing environmental concerns with efficient reverse logistics poses a challenge.</a:t>
          </a:r>
          <a:endParaRPr lang="en-US" dirty="0">
            <a:latin typeface="Times New Roman" panose="02020603050405020304" pitchFamily="18" charset="0"/>
            <a:cs typeface="Times New Roman" panose="02020603050405020304" pitchFamily="18" charset="0"/>
          </a:endParaRPr>
        </a:p>
      </dgm:t>
    </dgm:pt>
    <dgm:pt modelId="{D59DC50A-1978-4893-B5A5-0083593FB40D}" type="parTrans" cxnId="{CB4FDAA4-3B63-4860-B84B-69AA55A44142}">
      <dgm:prSet/>
      <dgm:spPr/>
      <dgm:t>
        <a:bodyPr/>
        <a:lstStyle/>
        <a:p>
          <a:endParaRPr lang="en-US"/>
        </a:p>
      </dgm:t>
    </dgm:pt>
    <dgm:pt modelId="{A790F3D5-E4BC-4705-A1DE-1F7E30227D2F}" type="sibTrans" cxnId="{CB4FDAA4-3B63-4860-B84B-69AA55A44142}">
      <dgm:prSet/>
      <dgm:spPr/>
      <dgm:t>
        <a:bodyPr/>
        <a:lstStyle/>
        <a:p>
          <a:pPr>
            <a:lnSpc>
              <a:spcPct val="100000"/>
            </a:lnSpc>
          </a:pPr>
          <a:endParaRPr lang="en-US"/>
        </a:p>
      </dgm:t>
    </dgm:pt>
    <dgm:pt modelId="{AD01E7FB-C32E-4494-9557-91AFF0342980}">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Manual inspection of phone screens for damage (e.g., oil, scratches, stains) is resource-intensive and prone to inconsistency.</a:t>
          </a:r>
          <a:endParaRPr lang="en-US" dirty="0">
            <a:latin typeface="Times New Roman" panose="02020603050405020304" pitchFamily="18" charset="0"/>
            <a:cs typeface="Times New Roman" panose="02020603050405020304" pitchFamily="18" charset="0"/>
          </a:endParaRPr>
        </a:p>
      </dgm:t>
    </dgm:pt>
    <dgm:pt modelId="{E8FA8AF0-511E-4C8B-8B71-02EA4752BE29}" type="parTrans" cxnId="{AE03E1A8-DCB3-4048-9057-091426D54AF6}">
      <dgm:prSet/>
      <dgm:spPr/>
      <dgm:t>
        <a:bodyPr/>
        <a:lstStyle/>
        <a:p>
          <a:endParaRPr lang="en-US"/>
        </a:p>
      </dgm:t>
    </dgm:pt>
    <dgm:pt modelId="{27BEC8FE-2B60-4ED1-8138-4A3C580E4D8B}" type="sibTrans" cxnId="{AE03E1A8-DCB3-4048-9057-091426D54AF6}">
      <dgm:prSet/>
      <dgm:spPr/>
      <dgm:t>
        <a:bodyPr/>
        <a:lstStyle/>
        <a:p>
          <a:pPr>
            <a:lnSpc>
              <a:spcPct val="100000"/>
            </a:lnSpc>
          </a:pPr>
          <a:endParaRPr lang="en-US"/>
        </a:p>
      </dgm:t>
    </dgm:pt>
    <dgm:pt modelId="{C3AD32FE-8239-4188-8423-28D618B0F1F8}">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Glass damage specifically creates significant costs and delays due to repairs or recycling needs.</a:t>
          </a:r>
          <a:endParaRPr lang="en-US" dirty="0">
            <a:latin typeface="Times New Roman" panose="02020603050405020304" pitchFamily="18" charset="0"/>
            <a:cs typeface="Times New Roman" panose="02020603050405020304" pitchFamily="18" charset="0"/>
          </a:endParaRPr>
        </a:p>
      </dgm:t>
    </dgm:pt>
    <dgm:pt modelId="{CE0685D5-50B7-4651-9F68-60333DBD57A4}" type="parTrans" cxnId="{AA8A5764-EB2D-45B0-8216-64E778F73B9F}">
      <dgm:prSet/>
      <dgm:spPr/>
      <dgm:t>
        <a:bodyPr/>
        <a:lstStyle/>
        <a:p>
          <a:endParaRPr lang="en-US"/>
        </a:p>
      </dgm:t>
    </dgm:pt>
    <dgm:pt modelId="{E6877D94-F262-4D33-B07B-43BE133E210C}" type="sibTrans" cxnId="{AA8A5764-EB2D-45B0-8216-64E778F73B9F}">
      <dgm:prSet/>
      <dgm:spPr/>
      <dgm:t>
        <a:bodyPr/>
        <a:lstStyle/>
        <a:p>
          <a:endParaRPr lang="en-US"/>
        </a:p>
      </dgm:t>
    </dgm:pt>
    <dgm:pt modelId="{A87E7278-4AD8-4847-9453-51255EDD5867}" type="pres">
      <dgm:prSet presAssocID="{AE121977-3B4A-44D9-8CC5-4CA239400E71}" presName="root" presStyleCnt="0">
        <dgm:presLayoutVars>
          <dgm:dir/>
          <dgm:resizeHandles val="exact"/>
        </dgm:presLayoutVars>
      </dgm:prSet>
      <dgm:spPr/>
    </dgm:pt>
    <dgm:pt modelId="{6C615430-43B9-4EFA-9EA3-79958771E4C5}" type="pres">
      <dgm:prSet presAssocID="{AE121977-3B4A-44D9-8CC5-4CA239400E71}" presName="container" presStyleCnt="0">
        <dgm:presLayoutVars>
          <dgm:dir/>
          <dgm:resizeHandles val="exact"/>
        </dgm:presLayoutVars>
      </dgm:prSet>
      <dgm:spPr/>
    </dgm:pt>
    <dgm:pt modelId="{8E1E02D8-5543-4929-B5A3-960F5D66352C}" type="pres">
      <dgm:prSet presAssocID="{F667ED8A-F720-4C38-8EDB-9DB8A0985A80}" presName="compNode" presStyleCnt="0"/>
      <dgm:spPr/>
    </dgm:pt>
    <dgm:pt modelId="{9E1070CE-C6C9-43D4-AC35-663F03F9EECA}" type="pres">
      <dgm:prSet presAssocID="{F667ED8A-F720-4C38-8EDB-9DB8A0985A80}" presName="iconBgRect" presStyleLbl="bgShp" presStyleIdx="0" presStyleCnt="4"/>
      <dgm:spPr/>
    </dgm:pt>
    <dgm:pt modelId="{D2CF9801-C9AD-4BDE-8029-8CCCC3605BA6}" type="pres">
      <dgm:prSet presAssocID="{F667ED8A-F720-4C38-8EDB-9DB8A0985A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CEBBA1B-B9A0-4EBC-8192-038B8E9FD9C8}" type="pres">
      <dgm:prSet presAssocID="{F667ED8A-F720-4C38-8EDB-9DB8A0985A80}" presName="spaceRect" presStyleCnt="0"/>
      <dgm:spPr/>
    </dgm:pt>
    <dgm:pt modelId="{52E83AE0-4781-4632-9C18-CB998341DDD5}" type="pres">
      <dgm:prSet presAssocID="{F667ED8A-F720-4C38-8EDB-9DB8A0985A80}" presName="textRect" presStyleLbl="revTx" presStyleIdx="0" presStyleCnt="4">
        <dgm:presLayoutVars>
          <dgm:chMax val="1"/>
          <dgm:chPref val="1"/>
        </dgm:presLayoutVars>
      </dgm:prSet>
      <dgm:spPr/>
    </dgm:pt>
    <dgm:pt modelId="{1CE3130C-C504-4C5C-91CA-F3BE6DDC251C}" type="pres">
      <dgm:prSet presAssocID="{C0DEF2CB-4B70-48C3-90C0-68CB801E4C24}" presName="sibTrans" presStyleLbl="sibTrans2D1" presStyleIdx="0" presStyleCnt="0"/>
      <dgm:spPr/>
    </dgm:pt>
    <dgm:pt modelId="{F3F6F38D-7F79-4C5B-966C-E21C4C611739}" type="pres">
      <dgm:prSet presAssocID="{11EDA1A3-FB5D-4EAC-B58B-3934ED515194}" presName="compNode" presStyleCnt="0"/>
      <dgm:spPr/>
    </dgm:pt>
    <dgm:pt modelId="{47B67F35-E84E-445F-A218-5ED1988DA2E8}" type="pres">
      <dgm:prSet presAssocID="{11EDA1A3-FB5D-4EAC-B58B-3934ED515194}" presName="iconBgRect" presStyleLbl="bgShp" presStyleIdx="1" presStyleCnt="4"/>
      <dgm:spPr/>
    </dgm:pt>
    <dgm:pt modelId="{E08069B7-3139-47CF-A73A-D471727E8C6F}" type="pres">
      <dgm:prSet presAssocID="{11EDA1A3-FB5D-4EAC-B58B-3934ED5151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97FEE568-AE71-42F8-8E41-2FA281ACBC1C}" type="pres">
      <dgm:prSet presAssocID="{11EDA1A3-FB5D-4EAC-B58B-3934ED515194}" presName="spaceRect" presStyleCnt="0"/>
      <dgm:spPr/>
    </dgm:pt>
    <dgm:pt modelId="{9D018910-7A4A-4FBD-AEA7-168884D3007E}" type="pres">
      <dgm:prSet presAssocID="{11EDA1A3-FB5D-4EAC-B58B-3934ED515194}" presName="textRect" presStyleLbl="revTx" presStyleIdx="1" presStyleCnt="4">
        <dgm:presLayoutVars>
          <dgm:chMax val="1"/>
          <dgm:chPref val="1"/>
        </dgm:presLayoutVars>
      </dgm:prSet>
      <dgm:spPr/>
    </dgm:pt>
    <dgm:pt modelId="{D4E04166-B96C-4CC0-A524-7A2284D0F711}" type="pres">
      <dgm:prSet presAssocID="{A790F3D5-E4BC-4705-A1DE-1F7E30227D2F}" presName="sibTrans" presStyleLbl="sibTrans2D1" presStyleIdx="0" presStyleCnt="0"/>
      <dgm:spPr/>
    </dgm:pt>
    <dgm:pt modelId="{ED944BE7-6246-4589-A79C-9E6AEE0130AA}" type="pres">
      <dgm:prSet presAssocID="{AD01E7FB-C32E-4494-9557-91AFF0342980}" presName="compNode" presStyleCnt="0"/>
      <dgm:spPr/>
    </dgm:pt>
    <dgm:pt modelId="{0D35C4D4-F6FF-4C85-8FC7-0C212A08601D}" type="pres">
      <dgm:prSet presAssocID="{AD01E7FB-C32E-4494-9557-91AFF0342980}" presName="iconBgRect" presStyleLbl="bgShp" presStyleIdx="2" presStyleCnt="4"/>
      <dgm:spPr/>
    </dgm:pt>
    <dgm:pt modelId="{A195A9F2-63B1-4A2A-ACFC-B515DEE78468}" type="pres">
      <dgm:prSet presAssocID="{AD01E7FB-C32E-4494-9557-91AFF03429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ne"/>
        </a:ext>
      </dgm:extLst>
    </dgm:pt>
    <dgm:pt modelId="{E23B898B-3B62-46DE-A7BE-5533590D4B3F}" type="pres">
      <dgm:prSet presAssocID="{AD01E7FB-C32E-4494-9557-91AFF0342980}" presName="spaceRect" presStyleCnt="0"/>
      <dgm:spPr/>
    </dgm:pt>
    <dgm:pt modelId="{0EFB0040-2B60-404E-8247-08CA32A43F19}" type="pres">
      <dgm:prSet presAssocID="{AD01E7FB-C32E-4494-9557-91AFF0342980}" presName="textRect" presStyleLbl="revTx" presStyleIdx="2" presStyleCnt="4">
        <dgm:presLayoutVars>
          <dgm:chMax val="1"/>
          <dgm:chPref val="1"/>
        </dgm:presLayoutVars>
      </dgm:prSet>
      <dgm:spPr/>
    </dgm:pt>
    <dgm:pt modelId="{2EB04EBC-0771-44A0-97C1-B2597D621FA0}" type="pres">
      <dgm:prSet presAssocID="{27BEC8FE-2B60-4ED1-8138-4A3C580E4D8B}" presName="sibTrans" presStyleLbl="sibTrans2D1" presStyleIdx="0" presStyleCnt="0"/>
      <dgm:spPr/>
    </dgm:pt>
    <dgm:pt modelId="{163C8FC8-E585-4B10-8B5A-F25255645624}" type="pres">
      <dgm:prSet presAssocID="{C3AD32FE-8239-4188-8423-28D618B0F1F8}" presName="compNode" presStyleCnt="0"/>
      <dgm:spPr/>
    </dgm:pt>
    <dgm:pt modelId="{881924DE-B7EF-42D2-A657-3FA34409BD9E}" type="pres">
      <dgm:prSet presAssocID="{C3AD32FE-8239-4188-8423-28D618B0F1F8}" presName="iconBgRect" presStyleLbl="bgShp" presStyleIdx="3" presStyleCnt="4"/>
      <dgm:spPr/>
    </dgm:pt>
    <dgm:pt modelId="{F6DC6C31-1208-422C-A1D9-FE24038D3DE9}" type="pres">
      <dgm:prSet presAssocID="{C3AD32FE-8239-4188-8423-28D618B0F1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ycle Sign"/>
        </a:ext>
      </dgm:extLst>
    </dgm:pt>
    <dgm:pt modelId="{6AE33425-2201-4F59-80BE-7CC58E537AA5}" type="pres">
      <dgm:prSet presAssocID="{C3AD32FE-8239-4188-8423-28D618B0F1F8}" presName="spaceRect" presStyleCnt="0"/>
      <dgm:spPr/>
    </dgm:pt>
    <dgm:pt modelId="{42C37E9E-F0F8-4327-A19F-EEBD983B748C}" type="pres">
      <dgm:prSet presAssocID="{C3AD32FE-8239-4188-8423-28D618B0F1F8}" presName="textRect" presStyleLbl="revTx" presStyleIdx="3" presStyleCnt="4">
        <dgm:presLayoutVars>
          <dgm:chMax val="1"/>
          <dgm:chPref val="1"/>
        </dgm:presLayoutVars>
      </dgm:prSet>
      <dgm:spPr/>
    </dgm:pt>
  </dgm:ptLst>
  <dgm:cxnLst>
    <dgm:cxn modelId="{9EC1D70B-417E-4A70-A89B-D8FC4BC79799}" type="presOf" srcId="{AD01E7FB-C32E-4494-9557-91AFF0342980}" destId="{0EFB0040-2B60-404E-8247-08CA32A43F19}" srcOrd="0" destOrd="0" presId="urn:microsoft.com/office/officeart/2018/2/layout/IconCircleList"/>
    <dgm:cxn modelId="{C20DCD1B-FEB2-44E9-8C93-B9D7CCA363EF}" type="presOf" srcId="{11EDA1A3-FB5D-4EAC-B58B-3934ED515194}" destId="{9D018910-7A4A-4FBD-AEA7-168884D3007E}" srcOrd="0" destOrd="0" presId="urn:microsoft.com/office/officeart/2018/2/layout/IconCircleList"/>
    <dgm:cxn modelId="{29981B25-ECBE-4ABB-A3AF-DEDF1D146475}" type="presOf" srcId="{27BEC8FE-2B60-4ED1-8138-4A3C580E4D8B}" destId="{2EB04EBC-0771-44A0-97C1-B2597D621FA0}" srcOrd="0" destOrd="0" presId="urn:microsoft.com/office/officeart/2018/2/layout/IconCircleList"/>
    <dgm:cxn modelId="{AA8A5764-EB2D-45B0-8216-64E778F73B9F}" srcId="{AE121977-3B4A-44D9-8CC5-4CA239400E71}" destId="{C3AD32FE-8239-4188-8423-28D618B0F1F8}" srcOrd="3" destOrd="0" parTransId="{CE0685D5-50B7-4651-9F68-60333DBD57A4}" sibTransId="{E6877D94-F262-4D33-B07B-43BE133E210C}"/>
    <dgm:cxn modelId="{307A414E-C2FC-4D48-A33A-E7B99DA33319}" type="presOf" srcId="{C3AD32FE-8239-4188-8423-28D618B0F1F8}" destId="{42C37E9E-F0F8-4327-A19F-EEBD983B748C}" srcOrd="0" destOrd="0" presId="urn:microsoft.com/office/officeart/2018/2/layout/IconCircleList"/>
    <dgm:cxn modelId="{E2BC7FA2-A600-4AE6-BC36-9D1E09F78FA1}" type="presOf" srcId="{AE121977-3B4A-44D9-8CC5-4CA239400E71}" destId="{A87E7278-4AD8-4847-9453-51255EDD5867}" srcOrd="0" destOrd="0" presId="urn:microsoft.com/office/officeart/2018/2/layout/IconCircleList"/>
    <dgm:cxn modelId="{CB4FDAA4-3B63-4860-B84B-69AA55A44142}" srcId="{AE121977-3B4A-44D9-8CC5-4CA239400E71}" destId="{11EDA1A3-FB5D-4EAC-B58B-3934ED515194}" srcOrd="1" destOrd="0" parTransId="{D59DC50A-1978-4893-B5A5-0083593FB40D}" sibTransId="{A790F3D5-E4BC-4705-A1DE-1F7E30227D2F}"/>
    <dgm:cxn modelId="{AE03E1A8-DCB3-4048-9057-091426D54AF6}" srcId="{AE121977-3B4A-44D9-8CC5-4CA239400E71}" destId="{AD01E7FB-C32E-4494-9557-91AFF0342980}" srcOrd="2" destOrd="0" parTransId="{E8FA8AF0-511E-4C8B-8B71-02EA4752BE29}" sibTransId="{27BEC8FE-2B60-4ED1-8138-4A3C580E4D8B}"/>
    <dgm:cxn modelId="{BFF9B4AA-E0BF-4955-80B5-56F73EC78708}" srcId="{AE121977-3B4A-44D9-8CC5-4CA239400E71}" destId="{F667ED8A-F720-4C38-8EDB-9DB8A0985A80}" srcOrd="0" destOrd="0" parTransId="{202E9411-BAF0-481D-9883-5D7F69CB9A3B}" sibTransId="{C0DEF2CB-4B70-48C3-90C0-68CB801E4C24}"/>
    <dgm:cxn modelId="{2A6B28AE-5FE2-4032-B37C-6277897FC7F6}" type="presOf" srcId="{F667ED8A-F720-4C38-8EDB-9DB8A0985A80}" destId="{52E83AE0-4781-4632-9C18-CB998341DDD5}" srcOrd="0" destOrd="0" presId="urn:microsoft.com/office/officeart/2018/2/layout/IconCircleList"/>
    <dgm:cxn modelId="{70931EB1-B545-42AB-A6BB-BD5E4D111A27}" type="presOf" srcId="{C0DEF2CB-4B70-48C3-90C0-68CB801E4C24}" destId="{1CE3130C-C504-4C5C-91CA-F3BE6DDC251C}" srcOrd="0" destOrd="0" presId="urn:microsoft.com/office/officeart/2018/2/layout/IconCircleList"/>
    <dgm:cxn modelId="{0A3288FB-BCE4-480D-82A0-B1962EF58C54}" type="presOf" srcId="{A790F3D5-E4BC-4705-A1DE-1F7E30227D2F}" destId="{D4E04166-B96C-4CC0-A524-7A2284D0F711}" srcOrd="0" destOrd="0" presId="urn:microsoft.com/office/officeart/2018/2/layout/IconCircleList"/>
    <dgm:cxn modelId="{D4B40A7D-6A96-4D5F-8124-F51E8B471A51}" type="presParOf" srcId="{A87E7278-4AD8-4847-9453-51255EDD5867}" destId="{6C615430-43B9-4EFA-9EA3-79958771E4C5}" srcOrd="0" destOrd="0" presId="urn:microsoft.com/office/officeart/2018/2/layout/IconCircleList"/>
    <dgm:cxn modelId="{DEB4739B-41FE-46AE-B372-E7228E2B3068}" type="presParOf" srcId="{6C615430-43B9-4EFA-9EA3-79958771E4C5}" destId="{8E1E02D8-5543-4929-B5A3-960F5D66352C}" srcOrd="0" destOrd="0" presId="urn:microsoft.com/office/officeart/2018/2/layout/IconCircleList"/>
    <dgm:cxn modelId="{DCDAD3B3-D0D3-43D2-A329-C92DFA9D6B50}" type="presParOf" srcId="{8E1E02D8-5543-4929-B5A3-960F5D66352C}" destId="{9E1070CE-C6C9-43D4-AC35-663F03F9EECA}" srcOrd="0" destOrd="0" presId="urn:microsoft.com/office/officeart/2018/2/layout/IconCircleList"/>
    <dgm:cxn modelId="{071D7221-F614-4F17-B92F-E8AE2A91CF60}" type="presParOf" srcId="{8E1E02D8-5543-4929-B5A3-960F5D66352C}" destId="{D2CF9801-C9AD-4BDE-8029-8CCCC3605BA6}" srcOrd="1" destOrd="0" presId="urn:microsoft.com/office/officeart/2018/2/layout/IconCircleList"/>
    <dgm:cxn modelId="{3BD22001-9BA7-4256-8CB0-C68513CD81D9}" type="presParOf" srcId="{8E1E02D8-5543-4929-B5A3-960F5D66352C}" destId="{ECEBBA1B-B9A0-4EBC-8192-038B8E9FD9C8}" srcOrd="2" destOrd="0" presId="urn:microsoft.com/office/officeart/2018/2/layout/IconCircleList"/>
    <dgm:cxn modelId="{B28FAA21-8AB4-48C2-B27E-760B2D63029D}" type="presParOf" srcId="{8E1E02D8-5543-4929-B5A3-960F5D66352C}" destId="{52E83AE0-4781-4632-9C18-CB998341DDD5}" srcOrd="3" destOrd="0" presId="urn:microsoft.com/office/officeart/2018/2/layout/IconCircleList"/>
    <dgm:cxn modelId="{5FCA068C-DD5D-43ED-9CAD-F6A9560984F1}" type="presParOf" srcId="{6C615430-43B9-4EFA-9EA3-79958771E4C5}" destId="{1CE3130C-C504-4C5C-91CA-F3BE6DDC251C}" srcOrd="1" destOrd="0" presId="urn:microsoft.com/office/officeart/2018/2/layout/IconCircleList"/>
    <dgm:cxn modelId="{9F94D903-C110-4FC4-AB61-FE1725480EA1}" type="presParOf" srcId="{6C615430-43B9-4EFA-9EA3-79958771E4C5}" destId="{F3F6F38D-7F79-4C5B-966C-E21C4C611739}" srcOrd="2" destOrd="0" presId="urn:microsoft.com/office/officeart/2018/2/layout/IconCircleList"/>
    <dgm:cxn modelId="{0C63FD80-AC6D-40E1-B3FA-9163F7A7747D}" type="presParOf" srcId="{F3F6F38D-7F79-4C5B-966C-E21C4C611739}" destId="{47B67F35-E84E-445F-A218-5ED1988DA2E8}" srcOrd="0" destOrd="0" presId="urn:microsoft.com/office/officeart/2018/2/layout/IconCircleList"/>
    <dgm:cxn modelId="{B1D8E5B3-FBD9-44CC-B984-B9B489DAE75A}" type="presParOf" srcId="{F3F6F38D-7F79-4C5B-966C-E21C4C611739}" destId="{E08069B7-3139-47CF-A73A-D471727E8C6F}" srcOrd="1" destOrd="0" presId="urn:microsoft.com/office/officeart/2018/2/layout/IconCircleList"/>
    <dgm:cxn modelId="{48BF1B0F-FFCA-40D1-9EFD-BAAC891FF5F2}" type="presParOf" srcId="{F3F6F38D-7F79-4C5B-966C-E21C4C611739}" destId="{97FEE568-AE71-42F8-8E41-2FA281ACBC1C}" srcOrd="2" destOrd="0" presId="urn:microsoft.com/office/officeart/2018/2/layout/IconCircleList"/>
    <dgm:cxn modelId="{C2707F62-BB27-462A-A626-ACC8C6263BEE}" type="presParOf" srcId="{F3F6F38D-7F79-4C5B-966C-E21C4C611739}" destId="{9D018910-7A4A-4FBD-AEA7-168884D3007E}" srcOrd="3" destOrd="0" presId="urn:microsoft.com/office/officeart/2018/2/layout/IconCircleList"/>
    <dgm:cxn modelId="{F28293B0-0E01-4C9A-91A6-CC8FBD04ED27}" type="presParOf" srcId="{6C615430-43B9-4EFA-9EA3-79958771E4C5}" destId="{D4E04166-B96C-4CC0-A524-7A2284D0F711}" srcOrd="3" destOrd="0" presId="urn:microsoft.com/office/officeart/2018/2/layout/IconCircleList"/>
    <dgm:cxn modelId="{97BAB89E-9B73-4C85-88F5-58E95720DEC4}" type="presParOf" srcId="{6C615430-43B9-4EFA-9EA3-79958771E4C5}" destId="{ED944BE7-6246-4589-A79C-9E6AEE0130AA}" srcOrd="4" destOrd="0" presId="urn:microsoft.com/office/officeart/2018/2/layout/IconCircleList"/>
    <dgm:cxn modelId="{66B54828-AC5F-4AB2-9DE9-3714A024AD9A}" type="presParOf" srcId="{ED944BE7-6246-4589-A79C-9E6AEE0130AA}" destId="{0D35C4D4-F6FF-4C85-8FC7-0C212A08601D}" srcOrd="0" destOrd="0" presId="urn:microsoft.com/office/officeart/2018/2/layout/IconCircleList"/>
    <dgm:cxn modelId="{D8D49884-FCCF-4123-9D24-71B3E96FA103}" type="presParOf" srcId="{ED944BE7-6246-4589-A79C-9E6AEE0130AA}" destId="{A195A9F2-63B1-4A2A-ACFC-B515DEE78468}" srcOrd="1" destOrd="0" presId="urn:microsoft.com/office/officeart/2018/2/layout/IconCircleList"/>
    <dgm:cxn modelId="{1554192B-6E2B-4CB0-BA33-5A30B78EDC1D}" type="presParOf" srcId="{ED944BE7-6246-4589-A79C-9E6AEE0130AA}" destId="{E23B898B-3B62-46DE-A7BE-5533590D4B3F}" srcOrd="2" destOrd="0" presId="urn:microsoft.com/office/officeart/2018/2/layout/IconCircleList"/>
    <dgm:cxn modelId="{CBDE2D81-4368-4EFE-BAB7-4F317C630059}" type="presParOf" srcId="{ED944BE7-6246-4589-A79C-9E6AEE0130AA}" destId="{0EFB0040-2B60-404E-8247-08CA32A43F19}" srcOrd="3" destOrd="0" presId="urn:microsoft.com/office/officeart/2018/2/layout/IconCircleList"/>
    <dgm:cxn modelId="{43E86EB4-0249-4223-BB1E-BB801E1AB74C}" type="presParOf" srcId="{6C615430-43B9-4EFA-9EA3-79958771E4C5}" destId="{2EB04EBC-0771-44A0-97C1-B2597D621FA0}" srcOrd="5" destOrd="0" presId="urn:microsoft.com/office/officeart/2018/2/layout/IconCircleList"/>
    <dgm:cxn modelId="{2AB3DE2C-DE7F-43D1-8FD5-6453E8061226}" type="presParOf" srcId="{6C615430-43B9-4EFA-9EA3-79958771E4C5}" destId="{163C8FC8-E585-4B10-8B5A-F25255645624}" srcOrd="6" destOrd="0" presId="urn:microsoft.com/office/officeart/2018/2/layout/IconCircleList"/>
    <dgm:cxn modelId="{51A0E8F4-CB62-424D-9BD9-7D4BF00C6475}" type="presParOf" srcId="{163C8FC8-E585-4B10-8B5A-F25255645624}" destId="{881924DE-B7EF-42D2-A657-3FA34409BD9E}" srcOrd="0" destOrd="0" presId="urn:microsoft.com/office/officeart/2018/2/layout/IconCircleList"/>
    <dgm:cxn modelId="{340E4B66-8A07-4D9C-ABA3-ED851D5C2F19}" type="presParOf" srcId="{163C8FC8-E585-4B10-8B5A-F25255645624}" destId="{F6DC6C31-1208-422C-A1D9-FE24038D3DE9}" srcOrd="1" destOrd="0" presId="urn:microsoft.com/office/officeart/2018/2/layout/IconCircleList"/>
    <dgm:cxn modelId="{9C3DF3DF-62EC-4DDF-A28F-6BCA94669EE8}" type="presParOf" srcId="{163C8FC8-E585-4B10-8B5A-F25255645624}" destId="{6AE33425-2201-4F59-80BE-7CC58E537AA5}" srcOrd="2" destOrd="0" presId="urn:microsoft.com/office/officeart/2018/2/layout/IconCircleList"/>
    <dgm:cxn modelId="{FAB20A69-7709-46BF-8C56-99F7E9C3A2E8}" type="presParOf" srcId="{163C8FC8-E585-4B10-8B5A-F25255645624}" destId="{42C37E9E-F0F8-4327-A19F-EEBD983B748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A676A9-9278-45CA-B85F-6F3D3977EDF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9E39ED42-C15C-459C-8042-816E925F15BF}">
      <dgm:prSet/>
      <dgm:spPr/>
      <dgm:t>
        <a:bodyPr/>
        <a:lstStyle/>
        <a:p>
          <a:r>
            <a:rPr lang="en-US" b="0" i="0" dirty="0"/>
            <a:t>This research proposes a novel solution: An automated system leveraging machine learning for screen damage detection and classification. </a:t>
          </a:r>
          <a:endParaRPr lang="en-US" dirty="0"/>
        </a:p>
      </dgm:t>
    </dgm:pt>
    <dgm:pt modelId="{1F8D0DC6-C6B1-4CAC-B8CD-8FBBAD71BDB3}" type="parTrans" cxnId="{B55519D6-D238-43B2-B307-A79201FF60E1}">
      <dgm:prSet/>
      <dgm:spPr/>
      <dgm:t>
        <a:bodyPr/>
        <a:lstStyle/>
        <a:p>
          <a:endParaRPr lang="en-US"/>
        </a:p>
      </dgm:t>
    </dgm:pt>
    <dgm:pt modelId="{1A979ED1-51F4-4056-839E-3BFC1927EEED}" type="sibTrans" cxnId="{B55519D6-D238-43B2-B307-A79201FF60E1}">
      <dgm:prSet/>
      <dgm:spPr/>
      <dgm:t>
        <a:bodyPr/>
        <a:lstStyle/>
        <a:p>
          <a:endParaRPr lang="en-US"/>
        </a:p>
      </dgm:t>
    </dgm:pt>
    <dgm:pt modelId="{3A245741-1B4C-426C-9C4B-300E0CF85C6B}">
      <dgm:prSet/>
      <dgm:spPr/>
      <dgm:t>
        <a:bodyPr/>
        <a:lstStyle/>
        <a:p>
          <a:r>
            <a:rPr lang="en-US" dirty="0"/>
            <a:t>This research aims to develop a scalable, robust, and diversified mobile screen damage detection and classification system.</a:t>
          </a:r>
        </a:p>
      </dgm:t>
    </dgm:pt>
    <dgm:pt modelId="{75F4DFA8-A43E-40C7-85F6-8419FD9E5FAA}" type="parTrans" cxnId="{988EBF70-BB6B-43F1-A16D-13490E16B946}">
      <dgm:prSet/>
      <dgm:spPr/>
      <dgm:t>
        <a:bodyPr/>
        <a:lstStyle/>
        <a:p>
          <a:endParaRPr lang="en-US"/>
        </a:p>
      </dgm:t>
    </dgm:pt>
    <dgm:pt modelId="{D2FF897C-10D2-4A0E-A215-587895218D61}" type="sibTrans" cxnId="{988EBF70-BB6B-43F1-A16D-13490E16B946}">
      <dgm:prSet/>
      <dgm:spPr/>
      <dgm:t>
        <a:bodyPr/>
        <a:lstStyle/>
        <a:p>
          <a:endParaRPr lang="en-US"/>
        </a:p>
      </dgm:t>
    </dgm:pt>
    <dgm:pt modelId="{0274E3CF-EE9F-4608-95D4-D0D87FEDBC2E}">
      <dgm:prSet/>
      <dgm:spPr/>
      <dgm:t>
        <a:bodyPr/>
        <a:lstStyle/>
        <a:p>
          <a:r>
            <a:rPr lang="en-US" b="1" i="0" dirty="0"/>
            <a:t>Benefit:</a:t>
          </a:r>
          <a:r>
            <a:rPr lang="en-US" b="0" i="0" dirty="0"/>
            <a:t> Streamlined reverse logistics, reduced costs, and a more eco-friendly system.</a:t>
          </a:r>
          <a:endParaRPr lang="en-US" dirty="0"/>
        </a:p>
      </dgm:t>
    </dgm:pt>
    <dgm:pt modelId="{B64CD231-5842-4DA1-927A-C99F9A23E269}" type="parTrans" cxnId="{2B8895EC-168D-4893-9E58-6D24C717EB41}">
      <dgm:prSet/>
      <dgm:spPr/>
      <dgm:t>
        <a:bodyPr/>
        <a:lstStyle/>
        <a:p>
          <a:endParaRPr lang="en-US"/>
        </a:p>
      </dgm:t>
    </dgm:pt>
    <dgm:pt modelId="{CD668835-7C61-4C17-B424-6DEEB6930195}" type="sibTrans" cxnId="{2B8895EC-168D-4893-9E58-6D24C717EB41}">
      <dgm:prSet/>
      <dgm:spPr/>
      <dgm:t>
        <a:bodyPr/>
        <a:lstStyle/>
        <a:p>
          <a:endParaRPr lang="en-US"/>
        </a:p>
      </dgm:t>
    </dgm:pt>
    <dgm:pt modelId="{0BA68F66-ED2A-4288-8EDA-1CD16FFB3035}" type="pres">
      <dgm:prSet presAssocID="{87A676A9-9278-45CA-B85F-6F3D3977EDF2}" presName="outerComposite" presStyleCnt="0">
        <dgm:presLayoutVars>
          <dgm:chMax val="5"/>
          <dgm:dir/>
          <dgm:resizeHandles val="exact"/>
        </dgm:presLayoutVars>
      </dgm:prSet>
      <dgm:spPr/>
    </dgm:pt>
    <dgm:pt modelId="{7E4E0D79-9776-440A-9435-71ED93A0F886}" type="pres">
      <dgm:prSet presAssocID="{87A676A9-9278-45CA-B85F-6F3D3977EDF2}" presName="dummyMaxCanvas" presStyleCnt="0">
        <dgm:presLayoutVars/>
      </dgm:prSet>
      <dgm:spPr/>
    </dgm:pt>
    <dgm:pt modelId="{D257290F-0429-4FF8-96E4-F4AE1EF30833}" type="pres">
      <dgm:prSet presAssocID="{87A676A9-9278-45CA-B85F-6F3D3977EDF2}" presName="ThreeNodes_1" presStyleLbl="node1" presStyleIdx="0" presStyleCnt="3">
        <dgm:presLayoutVars>
          <dgm:bulletEnabled val="1"/>
        </dgm:presLayoutVars>
      </dgm:prSet>
      <dgm:spPr/>
    </dgm:pt>
    <dgm:pt modelId="{B523BCA3-9B6B-4E45-97E0-1E81F6EFE7C3}" type="pres">
      <dgm:prSet presAssocID="{87A676A9-9278-45CA-B85F-6F3D3977EDF2}" presName="ThreeNodes_2" presStyleLbl="node1" presStyleIdx="1" presStyleCnt="3">
        <dgm:presLayoutVars>
          <dgm:bulletEnabled val="1"/>
        </dgm:presLayoutVars>
      </dgm:prSet>
      <dgm:spPr/>
    </dgm:pt>
    <dgm:pt modelId="{6D49D974-27D7-4FE2-AE18-1C463149CC88}" type="pres">
      <dgm:prSet presAssocID="{87A676A9-9278-45CA-B85F-6F3D3977EDF2}" presName="ThreeNodes_3" presStyleLbl="node1" presStyleIdx="2" presStyleCnt="3">
        <dgm:presLayoutVars>
          <dgm:bulletEnabled val="1"/>
        </dgm:presLayoutVars>
      </dgm:prSet>
      <dgm:spPr/>
    </dgm:pt>
    <dgm:pt modelId="{329E5F16-49A5-42B3-B531-3EBC943E7451}" type="pres">
      <dgm:prSet presAssocID="{87A676A9-9278-45CA-B85F-6F3D3977EDF2}" presName="ThreeConn_1-2" presStyleLbl="fgAccFollowNode1" presStyleIdx="0" presStyleCnt="2">
        <dgm:presLayoutVars>
          <dgm:bulletEnabled val="1"/>
        </dgm:presLayoutVars>
      </dgm:prSet>
      <dgm:spPr/>
    </dgm:pt>
    <dgm:pt modelId="{0A98B65A-73FB-4E15-9E38-9A72DA9C6BB3}" type="pres">
      <dgm:prSet presAssocID="{87A676A9-9278-45CA-B85F-6F3D3977EDF2}" presName="ThreeConn_2-3" presStyleLbl="fgAccFollowNode1" presStyleIdx="1" presStyleCnt="2">
        <dgm:presLayoutVars>
          <dgm:bulletEnabled val="1"/>
        </dgm:presLayoutVars>
      </dgm:prSet>
      <dgm:spPr/>
    </dgm:pt>
    <dgm:pt modelId="{41786CB3-2D87-49C0-9DF2-DC818D4AF287}" type="pres">
      <dgm:prSet presAssocID="{87A676A9-9278-45CA-B85F-6F3D3977EDF2}" presName="ThreeNodes_1_text" presStyleLbl="node1" presStyleIdx="2" presStyleCnt="3">
        <dgm:presLayoutVars>
          <dgm:bulletEnabled val="1"/>
        </dgm:presLayoutVars>
      </dgm:prSet>
      <dgm:spPr/>
    </dgm:pt>
    <dgm:pt modelId="{04F04992-BE57-45A4-B4CF-733C29692ACA}" type="pres">
      <dgm:prSet presAssocID="{87A676A9-9278-45CA-B85F-6F3D3977EDF2}" presName="ThreeNodes_2_text" presStyleLbl="node1" presStyleIdx="2" presStyleCnt="3">
        <dgm:presLayoutVars>
          <dgm:bulletEnabled val="1"/>
        </dgm:presLayoutVars>
      </dgm:prSet>
      <dgm:spPr/>
    </dgm:pt>
    <dgm:pt modelId="{A4BAA70D-2B14-4A11-A83A-D779F04D028E}" type="pres">
      <dgm:prSet presAssocID="{87A676A9-9278-45CA-B85F-6F3D3977EDF2}" presName="ThreeNodes_3_text" presStyleLbl="node1" presStyleIdx="2" presStyleCnt="3">
        <dgm:presLayoutVars>
          <dgm:bulletEnabled val="1"/>
        </dgm:presLayoutVars>
      </dgm:prSet>
      <dgm:spPr/>
    </dgm:pt>
  </dgm:ptLst>
  <dgm:cxnLst>
    <dgm:cxn modelId="{F1D2C20B-81E3-4AA3-A2CE-E2EB96E3D95B}" type="presOf" srcId="{3A245741-1B4C-426C-9C4B-300E0CF85C6B}" destId="{04F04992-BE57-45A4-B4CF-733C29692ACA}" srcOrd="1" destOrd="0" presId="urn:microsoft.com/office/officeart/2005/8/layout/vProcess5"/>
    <dgm:cxn modelId="{D755C911-40BF-4451-9338-E392A50A5384}" type="presOf" srcId="{9E39ED42-C15C-459C-8042-816E925F15BF}" destId="{41786CB3-2D87-49C0-9DF2-DC818D4AF287}" srcOrd="1" destOrd="0" presId="urn:microsoft.com/office/officeart/2005/8/layout/vProcess5"/>
    <dgm:cxn modelId="{D9568715-0339-4B54-AE9B-5584855F803C}" type="presOf" srcId="{0274E3CF-EE9F-4608-95D4-D0D87FEDBC2E}" destId="{A4BAA70D-2B14-4A11-A83A-D779F04D028E}" srcOrd="1" destOrd="0" presId="urn:microsoft.com/office/officeart/2005/8/layout/vProcess5"/>
    <dgm:cxn modelId="{36C8115B-711C-45ED-A3BF-36C59AAD5B3E}" type="presOf" srcId="{87A676A9-9278-45CA-B85F-6F3D3977EDF2}" destId="{0BA68F66-ED2A-4288-8EDA-1CD16FFB3035}" srcOrd="0" destOrd="0" presId="urn:microsoft.com/office/officeart/2005/8/layout/vProcess5"/>
    <dgm:cxn modelId="{1708715B-06F7-438C-B5F3-3300BE9C789B}" type="presOf" srcId="{1A979ED1-51F4-4056-839E-3BFC1927EEED}" destId="{329E5F16-49A5-42B3-B531-3EBC943E7451}" srcOrd="0" destOrd="0" presId="urn:microsoft.com/office/officeart/2005/8/layout/vProcess5"/>
    <dgm:cxn modelId="{988EBF70-BB6B-43F1-A16D-13490E16B946}" srcId="{87A676A9-9278-45CA-B85F-6F3D3977EDF2}" destId="{3A245741-1B4C-426C-9C4B-300E0CF85C6B}" srcOrd="1" destOrd="0" parTransId="{75F4DFA8-A43E-40C7-85F6-8419FD9E5FAA}" sibTransId="{D2FF897C-10D2-4A0E-A215-587895218D61}"/>
    <dgm:cxn modelId="{E7D00191-8B2A-42D4-B423-3ED147A4104C}" type="presOf" srcId="{9E39ED42-C15C-459C-8042-816E925F15BF}" destId="{D257290F-0429-4FF8-96E4-F4AE1EF30833}" srcOrd="0" destOrd="0" presId="urn:microsoft.com/office/officeart/2005/8/layout/vProcess5"/>
    <dgm:cxn modelId="{C3E3A5B5-1A00-4A47-A2F4-A60571BFA3A5}" type="presOf" srcId="{3A245741-1B4C-426C-9C4B-300E0CF85C6B}" destId="{B523BCA3-9B6B-4E45-97E0-1E81F6EFE7C3}" srcOrd="0" destOrd="0" presId="urn:microsoft.com/office/officeart/2005/8/layout/vProcess5"/>
    <dgm:cxn modelId="{A489C8C4-23E1-4E7B-91F4-B45A91002FC8}" type="presOf" srcId="{0274E3CF-EE9F-4608-95D4-D0D87FEDBC2E}" destId="{6D49D974-27D7-4FE2-AE18-1C463149CC88}" srcOrd="0" destOrd="0" presId="urn:microsoft.com/office/officeart/2005/8/layout/vProcess5"/>
    <dgm:cxn modelId="{B55519D6-D238-43B2-B307-A79201FF60E1}" srcId="{87A676A9-9278-45CA-B85F-6F3D3977EDF2}" destId="{9E39ED42-C15C-459C-8042-816E925F15BF}" srcOrd="0" destOrd="0" parTransId="{1F8D0DC6-C6B1-4CAC-B8CD-8FBBAD71BDB3}" sibTransId="{1A979ED1-51F4-4056-839E-3BFC1927EEED}"/>
    <dgm:cxn modelId="{2B8895EC-168D-4893-9E58-6D24C717EB41}" srcId="{87A676A9-9278-45CA-B85F-6F3D3977EDF2}" destId="{0274E3CF-EE9F-4608-95D4-D0D87FEDBC2E}" srcOrd="2" destOrd="0" parTransId="{B64CD231-5842-4DA1-927A-C99F9A23E269}" sibTransId="{CD668835-7C61-4C17-B424-6DEEB6930195}"/>
    <dgm:cxn modelId="{EF3537FD-A15A-424F-8EF4-A5D38E887A52}" type="presOf" srcId="{D2FF897C-10D2-4A0E-A215-587895218D61}" destId="{0A98B65A-73FB-4E15-9E38-9A72DA9C6BB3}" srcOrd="0" destOrd="0" presId="urn:microsoft.com/office/officeart/2005/8/layout/vProcess5"/>
    <dgm:cxn modelId="{A2D3FE78-FE33-4900-99B7-9835711C5D87}" type="presParOf" srcId="{0BA68F66-ED2A-4288-8EDA-1CD16FFB3035}" destId="{7E4E0D79-9776-440A-9435-71ED93A0F886}" srcOrd="0" destOrd="0" presId="urn:microsoft.com/office/officeart/2005/8/layout/vProcess5"/>
    <dgm:cxn modelId="{D97B555A-7C50-4A35-94C6-25BFE345FD58}" type="presParOf" srcId="{0BA68F66-ED2A-4288-8EDA-1CD16FFB3035}" destId="{D257290F-0429-4FF8-96E4-F4AE1EF30833}" srcOrd="1" destOrd="0" presId="urn:microsoft.com/office/officeart/2005/8/layout/vProcess5"/>
    <dgm:cxn modelId="{0C5A0DC7-A080-4034-A6BC-38BD591DACA8}" type="presParOf" srcId="{0BA68F66-ED2A-4288-8EDA-1CD16FFB3035}" destId="{B523BCA3-9B6B-4E45-97E0-1E81F6EFE7C3}" srcOrd="2" destOrd="0" presId="urn:microsoft.com/office/officeart/2005/8/layout/vProcess5"/>
    <dgm:cxn modelId="{22D21884-5AC1-4406-92BE-42114C611DAE}" type="presParOf" srcId="{0BA68F66-ED2A-4288-8EDA-1CD16FFB3035}" destId="{6D49D974-27D7-4FE2-AE18-1C463149CC88}" srcOrd="3" destOrd="0" presId="urn:microsoft.com/office/officeart/2005/8/layout/vProcess5"/>
    <dgm:cxn modelId="{A5EECC73-C807-47D4-9A0B-D024E2D3DFD5}" type="presParOf" srcId="{0BA68F66-ED2A-4288-8EDA-1CD16FFB3035}" destId="{329E5F16-49A5-42B3-B531-3EBC943E7451}" srcOrd="4" destOrd="0" presId="urn:microsoft.com/office/officeart/2005/8/layout/vProcess5"/>
    <dgm:cxn modelId="{0CBAC272-3DD3-4AB9-AEF4-B57F1F9CF5CA}" type="presParOf" srcId="{0BA68F66-ED2A-4288-8EDA-1CD16FFB3035}" destId="{0A98B65A-73FB-4E15-9E38-9A72DA9C6BB3}" srcOrd="5" destOrd="0" presId="urn:microsoft.com/office/officeart/2005/8/layout/vProcess5"/>
    <dgm:cxn modelId="{F51ED79C-BE90-4F05-A035-CE7235E377F0}" type="presParOf" srcId="{0BA68F66-ED2A-4288-8EDA-1CD16FFB3035}" destId="{41786CB3-2D87-49C0-9DF2-DC818D4AF287}" srcOrd="6" destOrd="0" presId="urn:microsoft.com/office/officeart/2005/8/layout/vProcess5"/>
    <dgm:cxn modelId="{80EA86CE-564B-4F93-9BDD-5832B1897D7E}" type="presParOf" srcId="{0BA68F66-ED2A-4288-8EDA-1CD16FFB3035}" destId="{04F04992-BE57-45A4-B4CF-733C29692ACA}" srcOrd="7" destOrd="0" presId="urn:microsoft.com/office/officeart/2005/8/layout/vProcess5"/>
    <dgm:cxn modelId="{1AD23BEC-ADBA-4BFA-9C09-FDD844E08CDE}" type="presParOf" srcId="{0BA68F66-ED2A-4288-8EDA-1CD16FFB3035}" destId="{A4BAA70D-2B14-4A11-A83A-D779F04D028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9E0BE9-4973-42B0-B4E3-98F03D71AF5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FE6EB2A-B36F-4D20-B72C-0A1148849D1E}">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Automation in Logistics</a:t>
          </a:r>
        </a:p>
      </dgm:t>
    </dgm:pt>
    <dgm:pt modelId="{99C0E49A-B106-40DC-B8D3-E54BF79CE484}" type="parTrans" cxnId="{06F3CA9E-1DCD-4787-9B5F-9D20C2024A93}">
      <dgm:prSet/>
      <dgm:spPr/>
      <dgm:t>
        <a:bodyPr/>
        <a:lstStyle/>
        <a:p>
          <a:endParaRPr lang="en-US"/>
        </a:p>
      </dgm:t>
    </dgm:pt>
    <dgm:pt modelId="{25CB2AB6-2FD8-4216-B55D-9F3C3F76FDD0}" type="sibTrans" cxnId="{06F3CA9E-1DCD-4787-9B5F-9D20C2024A93}">
      <dgm:prSet/>
      <dgm:spPr/>
      <dgm:t>
        <a:bodyPr/>
        <a:lstStyle/>
        <a:p>
          <a:endParaRPr lang="en-US"/>
        </a:p>
      </dgm:t>
    </dgm:pt>
    <dgm:pt modelId="{6ABFA528-D24D-4E29-9622-D346C911CF43}">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Adoption of AI, ML, and deep learning in logistics for enhanced efficiency and accuracy.</a:t>
          </a:r>
          <a:endParaRPr lang="en-US" sz="1800" dirty="0">
            <a:latin typeface="Times New Roman" panose="02020603050405020304" pitchFamily="18" charset="0"/>
            <a:cs typeface="Times New Roman" panose="02020603050405020304" pitchFamily="18" charset="0"/>
          </a:endParaRPr>
        </a:p>
      </dgm:t>
    </dgm:pt>
    <dgm:pt modelId="{5B1ED8FE-8C7F-488D-9D15-884E8BF60B02}" type="parTrans" cxnId="{394D252E-1181-4D1B-A711-6D61D8A3D348}">
      <dgm:prSet/>
      <dgm:spPr/>
      <dgm:t>
        <a:bodyPr/>
        <a:lstStyle/>
        <a:p>
          <a:endParaRPr lang="en-US"/>
        </a:p>
      </dgm:t>
    </dgm:pt>
    <dgm:pt modelId="{068B2F47-C02C-4A06-953F-DCB588D3FFD1}" type="sibTrans" cxnId="{394D252E-1181-4D1B-A711-6D61D8A3D348}">
      <dgm:prSet/>
      <dgm:spPr/>
      <dgm:t>
        <a:bodyPr/>
        <a:lstStyle/>
        <a:p>
          <a:endParaRPr lang="en-US"/>
        </a:p>
      </dgm:t>
    </dgm:pt>
    <dgm:pt modelId="{DE324CCC-4EE5-4BA8-B992-E39C10121FA6}">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Applications include automated loading/unloading systems, AGVs, AS/RS, and more.</a:t>
          </a:r>
          <a:endParaRPr lang="en-US" sz="1800" dirty="0">
            <a:latin typeface="Times New Roman" panose="02020603050405020304" pitchFamily="18" charset="0"/>
            <a:cs typeface="Times New Roman" panose="02020603050405020304" pitchFamily="18" charset="0"/>
          </a:endParaRPr>
        </a:p>
      </dgm:t>
    </dgm:pt>
    <dgm:pt modelId="{0C9DFF4D-025E-487B-B57C-C7F8EF0B27E9}" type="parTrans" cxnId="{294E6983-194E-49F5-A890-8D9365C95146}">
      <dgm:prSet/>
      <dgm:spPr/>
      <dgm:t>
        <a:bodyPr/>
        <a:lstStyle/>
        <a:p>
          <a:endParaRPr lang="en-US"/>
        </a:p>
      </dgm:t>
    </dgm:pt>
    <dgm:pt modelId="{C322868F-9A1A-4FC7-B6E7-F08A2675C543}" type="sibTrans" cxnId="{294E6983-194E-49F5-A890-8D9365C95146}">
      <dgm:prSet/>
      <dgm:spPr/>
      <dgm:t>
        <a:bodyPr/>
        <a:lstStyle/>
        <a:p>
          <a:endParaRPr lang="en-US"/>
        </a:p>
      </dgm:t>
    </dgm:pt>
    <dgm:pt modelId="{60F3F646-9EEE-455D-83B8-29B58B5D30C3}">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Automation in Damage Detection</a:t>
          </a:r>
        </a:p>
      </dgm:t>
    </dgm:pt>
    <dgm:pt modelId="{50C60F17-3A95-4FB2-B7D7-4DDF20A3AEC6}" type="parTrans" cxnId="{06763242-A07F-40C2-AF48-E9F29D69AA19}">
      <dgm:prSet/>
      <dgm:spPr/>
      <dgm:t>
        <a:bodyPr/>
        <a:lstStyle/>
        <a:p>
          <a:endParaRPr lang="en-US"/>
        </a:p>
      </dgm:t>
    </dgm:pt>
    <dgm:pt modelId="{27EBA4B9-D50E-4C61-8075-FA080209B729}" type="sibTrans" cxnId="{06763242-A07F-40C2-AF48-E9F29D69AA19}">
      <dgm:prSet/>
      <dgm:spPr/>
      <dgm:t>
        <a:bodyPr/>
        <a:lstStyle/>
        <a:p>
          <a:endParaRPr lang="en-US"/>
        </a:p>
      </dgm:t>
    </dgm:pt>
    <dgm:pt modelId="{79297FC2-8FA7-4A57-B6CD-E4DCE76E226C}">
      <dgm:prSet custT="1"/>
      <dgm:spPr/>
      <dgm:t>
        <a:bodyPr/>
        <a:lstStyle/>
        <a:p>
          <a:pPr>
            <a:lnSpc>
              <a:spcPct val="100000"/>
            </a:lnSpc>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Transition from traditional methods to automated systems leveraging AI and ML.</a:t>
          </a:r>
        </a:p>
      </dgm:t>
    </dgm:pt>
    <dgm:pt modelId="{F11B3D96-1282-4072-BCD8-848C3D338753}" type="parTrans" cxnId="{DA6A9468-CA3C-4E9F-9F97-4A950D40F4F9}">
      <dgm:prSet/>
      <dgm:spPr/>
      <dgm:t>
        <a:bodyPr/>
        <a:lstStyle/>
        <a:p>
          <a:endParaRPr lang="en-US"/>
        </a:p>
      </dgm:t>
    </dgm:pt>
    <dgm:pt modelId="{DF133FEB-A8DC-4FE5-AE66-7B2A6F7D8CD8}" type="sibTrans" cxnId="{DA6A9468-CA3C-4E9F-9F97-4A950D40F4F9}">
      <dgm:prSet/>
      <dgm:spPr/>
      <dgm:t>
        <a:bodyPr/>
        <a:lstStyle/>
        <a:p>
          <a:endParaRPr lang="en-US"/>
        </a:p>
      </dgm:t>
    </dgm:pt>
    <dgm:pt modelId="{85C52C8B-035A-4E30-9213-77BDA7789435}">
      <dgm:prSet custT="1"/>
      <dgm:spPr/>
      <dgm:t>
        <a:bodyPr/>
        <a:lstStyle/>
        <a:p>
          <a:pPr>
            <a:lnSpc>
              <a:spcPct val="100000"/>
            </a:lnSpc>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Application of ML in image-based damage detection across various sectors.</a:t>
          </a:r>
        </a:p>
      </dgm:t>
    </dgm:pt>
    <dgm:pt modelId="{59078B0F-856C-4E08-8ED4-47A22DE15FE6}" type="parTrans" cxnId="{F52A38DD-8B9F-4BEC-8B67-82D573D3ABCB}">
      <dgm:prSet/>
      <dgm:spPr/>
      <dgm:t>
        <a:bodyPr/>
        <a:lstStyle/>
        <a:p>
          <a:endParaRPr lang="en-US"/>
        </a:p>
      </dgm:t>
    </dgm:pt>
    <dgm:pt modelId="{53C82B94-8657-4850-9989-AA96F29C01B7}" type="sibTrans" cxnId="{F52A38DD-8B9F-4BEC-8B67-82D573D3ABCB}">
      <dgm:prSet/>
      <dgm:spPr/>
      <dgm:t>
        <a:bodyPr/>
        <a:lstStyle/>
        <a:p>
          <a:endParaRPr lang="en-US"/>
        </a:p>
      </dgm:t>
    </dgm:pt>
    <dgm:pt modelId="{9B86D183-84A0-4906-A866-8BAD9177C84C}">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Broad Applications of Damage Detection Systems</a:t>
          </a:r>
        </a:p>
      </dgm:t>
    </dgm:pt>
    <dgm:pt modelId="{B7F8DAEF-894F-4A89-8738-B2D1BCB0EDD2}" type="parTrans" cxnId="{85E28F47-B103-4C65-AAF2-9E7F303C82B8}">
      <dgm:prSet/>
      <dgm:spPr/>
      <dgm:t>
        <a:bodyPr/>
        <a:lstStyle/>
        <a:p>
          <a:endParaRPr lang="en-US"/>
        </a:p>
      </dgm:t>
    </dgm:pt>
    <dgm:pt modelId="{7BDB8251-6DF7-4834-9F80-FBCB7AC1628C}" type="sibTrans" cxnId="{85E28F47-B103-4C65-AAF2-9E7F303C82B8}">
      <dgm:prSet/>
      <dgm:spPr/>
      <dgm:t>
        <a:bodyPr/>
        <a:lstStyle/>
        <a:p>
          <a:endParaRPr lang="en-US"/>
        </a:p>
      </dgm:t>
    </dgm:pt>
    <dgm:pt modelId="{98381D53-6C75-41CC-AB90-280B9F47D683}">
      <dgm:prSet custT="1"/>
      <dgm:spPr/>
      <dgm:t>
        <a:bodyPr/>
        <a:lstStyle/>
        <a:p>
          <a:pPr marL="0" lvl="0" indent="0" algn="ctr" defTabSz="800100">
            <a:lnSpc>
              <a:spcPct val="100000"/>
            </a:lnSpc>
            <a:spcBef>
              <a:spcPct val="0"/>
            </a:spcBef>
            <a:spcAft>
              <a:spcPct val="35000"/>
            </a:spcAft>
            <a:buNone/>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Versatile applications in automotive, infrastructure, energy, aerospace, e-commerce, and logistics.</a:t>
          </a:r>
        </a:p>
      </dgm:t>
    </dgm:pt>
    <dgm:pt modelId="{DBCAD742-D14A-43A4-8F1B-E8F7BC782900}" type="parTrans" cxnId="{171B59D3-4F87-4651-979A-6C51FEAB42E3}">
      <dgm:prSet/>
      <dgm:spPr/>
      <dgm:t>
        <a:bodyPr/>
        <a:lstStyle/>
        <a:p>
          <a:endParaRPr lang="en-US"/>
        </a:p>
      </dgm:t>
    </dgm:pt>
    <dgm:pt modelId="{50733C7F-9D1D-4285-9085-27C029D3164F}" type="sibTrans" cxnId="{171B59D3-4F87-4651-979A-6C51FEAB42E3}">
      <dgm:prSet/>
      <dgm:spPr/>
      <dgm:t>
        <a:bodyPr/>
        <a:lstStyle/>
        <a:p>
          <a:endParaRPr lang="en-US"/>
        </a:p>
      </dgm:t>
    </dgm:pt>
    <dgm:pt modelId="{155C9ABD-E600-4EF7-8FA7-952C77702F60}">
      <dgm:prSet custT="1"/>
      <dgm:spPr/>
      <dgm:t>
        <a:bodyPr/>
        <a:lstStyle/>
        <a:p>
          <a:pPr marL="0" lvl="0" indent="0" algn="ctr" defTabSz="800100">
            <a:lnSpc>
              <a:spcPct val="100000"/>
            </a:lnSpc>
            <a:spcBef>
              <a:spcPct val="0"/>
            </a:spcBef>
            <a:spcAft>
              <a:spcPct val="35000"/>
            </a:spcAft>
            <a:buNone/>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Significant contributions to operational efficiency and cost-effectiveness.</a:t>
          </a:r>
        </a:p>
      </dgm:t>
    </dgm:pt>
    <dgm:pt modelId="{30F60191-7DA3-4007-BBE0-7B682E5AE5C8}" type="parTrans" cxnId="{D767E450-ED5C-4566-AF4D-C7F1E4501FD4}">
      <dgm:prSet/>
      <dgm:spPr/>
      <dgm:t>
        <a:bodyPr/>
        <a:lstStyle/>
        <a:p>
          <a:endParaRPr lang="en-US"/>
        </a:p>
      </dgm:t>
    </dgm:pt>
    <dgm:pt modelId="{D9A0CEE7-1FBE-4A7D-9806-E65A189CFE94}" type="sibTrans" cxnId="{D767E450-ED5C-4566-AF4D-C7F1E4501FD4}">
      <dgm:prSet/>
      <dgm:spPr/>
      <dgm:t>
        <a:bodyPr/>
        <a:lstStyle/>
        <a:p>
          <a:endParaRPr lang="en-US"/>
        </a:p>
      </dgm:t>
    </dgm:pt>
    <dgm:pt modelId="{5249969C-C71B-406F-A87A-2248FA4D32A3}" type="pres">
      <dgm:prSet presAssocID="{F69E0BE9-4973-42B0-B4E3-98F03D71AF5A}" presName="root" presStyleCnt="0">
        <dgm:presLayoutVars>
          <dgm:dir/>
          <dgm:resizeHandles val="exact"/>
        </dgm:presLayoutVars>
      </dgm:prSet>
      <dgm:spPr/>
    </dgm:pt>
    <dgm:pt modelId="{6ADF96C2-07BF-4717-90E1-121A7C0382D8}" type="pres">
      <dgm:prSet presAssocID="{1FE6EB2A-B36F-4D20-B72C-0A1148849D1E}" presName="compNode" presStyleCnt="0"/>
      <dgm:spPr/>
    </dgm:pt>
    <dgm:pt modelId="{AB8FB34A-15FF-42E7-A187-4CEEA8E14211}" type="pres">
      <dgm:prSet presAssocID="{1FE6EB2A-B36F-4D20-B72C-0A1148849D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A31367C-03BA-4E96-9A52-C37169F75E84}" type="pres">
      <dgm:prSet presAssocID="{1FE6EB2A-B36F-4D20-B72C-0A1148849D1E}" presName="iconSpace" presStyleCnt="0"/>
      <dgm:spPr/>
    </dgm:pt>
    <dgm:pt modelId="{78BC6E75-2959-419C-B326-B34C82CAD2BE}" type="pres">
      <dgm:prSet presAssocID="{1FE6EB2A-B36F-4D20-B72C-0A1148849D1E}" presName="parTx" presStyleLbl="revTx" presStyleIdx="0" presStyleCnt="6">
        <dgm:presLayoutVars>
          <dgm:chMax val="0"/>
          <dgm:chPref val="0"/>
        </dgm:presLayoutVars>
      </dgm:prSet>
      <dgm:spPr/>
    </dgm:pt>
    <dgm:pt modelId="{71E3EECC-77EF-4A8D-B887-6BBB9082ECE5}" type="pres">
      <dgm:prSet presAssocID="{1FE6EB2A-B36F-4D20-B72C-0A1148849D1E}" presName="txSpace" presStyleCnt="0"/>
      <dgm:spPr/>
    </dgm:pt>
    <dgm:pt modelId="{7A5B2A91-F720-4FBC-90EC-035111DAD81A}" type="pres">
      <dgm:prSet presAssocID="{1FE6EB2A-B36F-4D20-B72C-0A1148849D1E}" presName="desTx" presStyleLbl="revTx" presStyleIdx="1" presStyleCnt="6">
        <dgm:presLayoutVars/>
      </dgm:prSet>
      <dgm:spPr/>
    </dgm:pt>
    <dgm:pt modelId="{C8E7F1A8-5056-4B37-89EC-2FEC2BBC09E8}" type="pres">
      <dgm:prSet presAssocID="{25CB2AB6-2FD8-4216-B55D-9F3C3F76FDD0}" presName="sibTrans" presStyleCnt="0"/>
      <dgm:spPr/>
    </dgm:pt>
    <dgm:pt modelId="{AF848055-D8E4-49DD-AAD4-09BDEFDCA8FA}" type="pres">
      <dgm:prSet presAssocID="{60F3F646-9EEE-455D-83B8-29B58B5D30C3}" presName="compNode" presStyleCnt="0"/>
      <dgm:spPr/>
    </dgm:pt>
    <dgm:pt modelId="{E1607138-3E81-43F3-AA14-954AC05359C5}" type="pres">
      <dgm:prSet presAssocID="{60F3F646-9EEE-455D-83B8-29B58B5D30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13FD8CF-BF29-4771-ADB5-9ADD3F0B1FE0}" type="pres">
      <dgm:prSet presAssocID="{60F3F646-9EEE-455D-83B8-29B58B5D30C3}" presName="iconSpace" presStyleCnt="0"/>
      <dgm:spPr/>
    </dgm:pt>
    <dgm:pt modelId="{EDA1EA12-277A-46B5-99CB-0BC2FD7AE280}" type="pres">
      <dgm:prSet presAssocID="{60F3F646-9EEE-455D-83B8-29B58B5D30C3}" presName="parTx" presStyleLbl="revTx" presStyleIdx="2" presStyleCnt="6">
        <dgm:presLayoutVars>
          <dgm:chMax val="0"/>
          <dgm:chPref val="0"/>
        </dgm:presLayoutVars>
      </dgm:prSet>
      <dgm:spPr/>
    </dgm:pt>
    <dgm:pt modelId="{51B42F91-D2E6-4451-A472-E13D60C4BC21}" type="pres">
      <dgm:prSet presAssocID="{60F3F646-9EEE-455D-83B8-29B58B5D30C3}" presName="txSpace" presStyleCnt="0"/>
      <dgm:spPr/>
    </dgm:pt>
    <dgm:pt modelId="{49005762-9FB9-415E-8682-2014FA544D61}" type="pres">
      <dgm:prSet presAssocID="{60F3F646-9EEE-455D-83B8-29B58B5D30C3}" presName="desTx" presStyleLbl="revTx" presStyleIdx="3" presStyleCnt="6">
        <dgm:presLayoutVars/>
      </dgm:prSet>
      <dgm:spPr/>
    </dgm:pt>
    <dgm:pt modelId="{E92B1FC9-9AA5-4E20-938F-4D943D996719}" type="pres">
      <dgm:prSet presAssocID="{27EBA4B9-D50E-4C61-8075-FA080209B729}" presName="sibTrans" presStyleCnt="0"/>
      <dgm:spPr/>
    </dgm:pt>
    <dgm:pt modelId="{3C182AEF-7127-4DDF-9E60-742163DA8913}" type="pres">
      <dgm:prSet presAssocID="{9B86D183-84A0-4906-A866-8BAD9177C84C}" presName="compNode" presStyleCnt="0"/>
      <dgm:spPr/>
    </dgm:pt>
    <dgm:pt modelId="{DAC33747-5575-4A46-A1C7-B76E66FBA734}" type="pres">
      <dgm:prSet presAssocID="{9B86D183-84A0-4906-A866-8BAD9177C8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BA2E9B70-D956-46EB-89FE-C16E9DB67EE6}" type="pres">
      <dgm:prSet presAssocID="{9B86D183-84A0-4906-A866-8BAD9177C84C}" presName="iconSpace" presStyleCnt="0"/>
      <dgm:spPr/>
    </dgm:pt>
    <dgm:pt modelId="{7374CE54-064C-45DB-B819-CF49CD08DE24}" type="pres">
      <dgm:prSet presAssocID="{9B86D183-84A0-4906-A866-8BAD9177C84C}" presName="parTx" presStyleLbl="revTx" presStyleIdx="4" presStyleCnt="6">
        <dgm:presLayoutVars>
          <dgm:chMax val="0"/>
          <dgm:chPref val="0"/>
        </dgm:presLayoutVars>
      </dgm:prSet>
      <dgm:spPr/>
    </dgm:pt>
    <dgm:pt modelId="{BC596406-D4DB-469D-A1F4-B5E1A93D5AC9}" type="pres">
      <dgm:prSet presAssocID="{9B86D183-84A0-4906-A866-8BAD9177C84C}" presName="txSpace" presStyleCnt="0"/>
      <dgm:spPr/>
    </dgm:pt>
    <dgm:pt modelId="{B94D5103-2C3D-4AF9-BECC-DA189A78E34C}" type="pres">
      <dgm:prSet presAssocID="{9B86D183-84A0-4906-A866-8BAD9177C84C}" presName="desTx" presStyleLbl="revTx" presStyleIdx="5" presStyleCnt="6">
        <dgm:presLayoutVars/>
      </dgm:prSet>
      <dgm:spPr/>
    </dgm:pt>
  </dgm:ptLst>
  <dgm:cxnLst>
    <dgm:cxn modelId="{8C150101-9A93-4C44-BBF7-41A6765C5FF2}" type="presOf" srcId="{F69E0BE9-4973-42B0-B4E3-98F03D71AF5A}" destId="{5249969C-C71B-406F-A87A-2248FA4D32A3}" srcOrd="0" destOrd="0" presId="urn:microsoft.com/office/officeart/2018/5/layout/CenteredIconLabelDescriptionList"/>
    <dgm:cxn modelId="{95957D26-9374-4DD4-A9F4-94517A5084AA}" type="presOf" srcId="{6ABFA528-D24D-4E29-9622-D346C911CF43}" destId="{7A5B2A91-F720-4FBC-90EC-035111DAD81A}" srcOrd="0" destOrd="0" presId="urn:microsoft.com/office/officeart/2018/5/layout/CenteredIconLabelDescriptionList"/>
    <dgm:cxn modelId="{F8EAF32D-1F3D-4A56-997A-11F2E928FF8D}" type="presOf" srcId="{60F3F646-9EEE-455D-83B8-29B58B5D30C3}" destId="{EDA1EA12-277A-46B5-99CB-0BC2FD7AE280}" srcOrd="0" destOrd="0" presId="urn:microsoft.com/office/officeart/2018/5/layout/CenteredIconLabelDescriptionList"/>
    <dgm:cxn modelId="{394D252E-1181-4D1B-A711-6D61D8A3D348}" srcId="{1FE6EB2A-B36F-4D20-B72C-0A1148849D1E}" destId="{6ABFA528-D24D-4E29-9622-D346C911CF43}" srcOrd="0" destOrd="0" parTransId="{5B1ED8FE-8C7F-488D-9D15-884E8BF60B02}" sibTransId="{068B2F47-C02C-4A06-953F-DCB588D3FFD1}"/>
    <dgm:cxn modelId="{FA2EA32E-F6A9-447A-B67C-945889A79147}" type="presOf" srcId="{85C52C8B-035A-4E30-9213-77BDA7789435}" destId="{49005762-9FB9-415E-8682-2014FA544D61}" srcOrd="0" destOrd="1" presId="urn:microsoft.com/office/officeart/2018/5/layout/CenteredIconLabelDescriptionList"/>
    <dgm:cxn modelId="{06763242-A07F-40C2-AF48-E9F29D69AA19}" srcId="{F69E0BE9-4973-42B0-B4E3-98F03D71AF5A}" destId="{60F3F646-9EEE-455D-83B8-29B58B5D30C3}" srcOrd="1" destOrd="0" parTransId="{50C60F17-3A95-4FB2-B7D7-4DDF20A3AEC6}" sibTransId="{27EBA4B9-D50E-4C61-8075-FA080209B729}"/>
    <dgm:cxn modelId="{85E28F47-B103-4C65-AAF2-9E7F303C82B8}" srcId="{F69E0BE9-4973-42B0-B4E3-98F03D71AF5A}" destId="{9B86D183-84A0-4906-A866-8BAD9177C84C}" srcOrd="2" destOrd="0" parTransId="{B7F8DAEF-894F-4A89-8738-B2D1BCB0EDD2}" sibTransId="{7BDB8251-6DF7-4834-9F80-FBCB7AC1628C}"/>
    <dgm:cxn modelId="{5C130648-4E52-4DFE-AE2F-B3E0A1371942}" type="presOf" srcId="{1FE6EB2A-B36F-4D20-B72C-0A1148849D1E}" destId="{78BC6E75-2959-419C-B326-B34C82CAD2BE}" srcOrd="0" destOrd="0" presId="urn:microsoft.com/office/officeart/2018/5/layout/CenteredIconLabelDescriptionList"/>
    <dgm:cxn modelId="{DA6A9468-CA3C-4E9F-9F97-4A950D40F4F9}" srcId="{60F3F646-9EEE-455D-83B8-29B58B5D30C3}" destId="{79297FC2-8FA7-4A57-B6CD-E4DCE76E226C}" srcOrd="0" destOrd="0" parTransId="{F11B3D96-1282-4072-BCD8-848C3D338753}" sibTransId="{DF133FEB-A8DC-4FE5-AE66-7B2A6F7D8CD8}"/>
    <dgm:cxn modelId="{F082E948-A7AE-4563-B744-49419DC5A130}" type="presOf" srcId="{DE324CCC-4EE5-4BA8-B992-E39C10121FA6}" destId="{7A5B2A91-F720-4FBC-90EC-035111DAD81A}" srcOrd="0" destOrd="1" presId="urn:microsoft.com/office/officeart/2018/5/layout/CenteredIconLabelDescriptionList"/>
    <dgm:cxn modelId="{6AD7CA4C-2EA4-4ECC-AD8F-496B3D8C5F19}" type="presOf" srcId="{9B86D183-84A0-4906-A866-8BAD9177C84C}" destId="{7374CE54-064C-45DB-B819-CF49CD08DE24}" srcOrd="0" destOrd="0" presId="urn:microsoft.com/office/officeart/2018/5/layout/CenteredIconLabelDescriptionList"/>
    <dgm:cxn modelId="{D767E450-ED5C-4566-AF4D-C7F1E4501FD4}" srcId="{9B86D183-84A0-4906-A866-8BAD9177C84C}" destId="{155C9ABD-E600-4EF7-8FA7-952C77702F60}" srcOrd="1" destOrd="0" parTransId="{30F60191-7DA3-4007-BBE0-7B682E5AE5C8}" sibTransId="{D9A0CEE7-1FBE-4A7D-9806-E65A189CFE94}"/>
    <dgm:cxn modelId="{B618F673-EE9E-4F2B-A5B5-4B68E226E12B}" type="presOf" srcId="{79297FC2-8FA7-4A57-B6CD-E4DCE76E226C}" destId="{49005762-9FB9-415E-8682-2014FA544D61}" srcOrd="0" destOrd="0" presId="urn:microsoft.com/office/officeart/2018/5/layout/CenteredIconLabelDescriptionList"/>
    <dgm:cxn modelId="{294E6983-194E-49F5-A890-8D9365C95146}" srcId="{1FE6EB2A-B36F-4D20-B72C-0A1148849D1E}" destId="{DE324CCC-4EE5-4BA8-B992-E39C10121FA6}" srcOrd="1" destOrd="0" parTransId="{0C9DFF4D-025E-487B-B57C-C7F8EF0B27E9}" sibTransId="{C322868F-9A1A-4FC7-B6E7-F08A2675C543}"/>
    <dgm:cxn modelId="{06F3CA9E-1DCD-4787-9B5F-9D20C2024A93}" srcId="{F69E0BE9-4973-42B0-B4E3-98F03D71AF5A}" destId="{1FE6EB2A-B36F-4D20-B72C-0A1148849D1E}" srcOrd="0" destOrd="0" parTransId="{99C0E49A-B106-40DC-B8D3-E54BF79CE484}" sibTransId="{25CB2AB6-2FD8-4216-B55D-9F3C3F76FDD0}"/>
    <dgm:cxn modelId="{F57808AA-FA63-436E-BEAB-6FCE96BA84AF}" type="presOf" srcId="{155C9ABD-E600-4EF7-8FA7-952C77702F60}" destId="{B94D5103-2C3D-4AF9-BECC-DA189A78E34C}" srcOrd="0" destOrd="1" presId="urn:microsoft.com/office/officeart/2018/5/layout/CenteredIconLabelDescriptionList"/>
    <dgm:cxn modelId="{BC01A0B2-8992-4DB6-AC2F-CB7892F58A30}" type="presOf" srcId="{98381D53-6C75-41CC-AB90-280B9F47D683}" destId="{B94D5103-2C3D-4AF9-BECC-DA189A78E34C}" srcOrd="0" destOrd="0" presId="urn:microsoft.com/office/officeart/2018/5/layout/CenteredIconLabelDescriptionList"/>
    <dgm:cxn modelId="{171B59D3-4F87-4651-979A-6C51FEAB42E3}" srcId="{9B86D183-84A0-4906-A866-8BAD9177C84C}" destId="{98381D53-6C75-41CC-AB90-280B9F47D683}" srcOrd="0" destOrd="0" parTransId="{DBCAD742-D14A-43A4-8F1B-E8F7BC782900}" sibTransId="{50733C7F-9D1D-4285-9085-27C029D3164F}"/>
    <dgm:cxn modelId="{F52A38DD-8B9F-4BEC-8B67-82D573D3ABCB}" srcId="{60F3F646-9EEE-455D-83B8-29B58B5D30C3}" destId="{85C52C8B-035A-4E30-9213-77BDA7789435}" srcOrd="1" destOrd="0" parTransId="{59078B0F-856C-4E08-8ED4-47A22DE15FE6}" sibTransId="{53C82B94-8657-4850-9989-AA96F29C01B7}"/>
    <dgm:cxn modelId="{E48B49D4-8542-40BE-B2D4-CD24F4D7B087}" type="presParOf" srcId="{5249969C-C71B-406F-A87A-2248FA4D32A3}" destId="{6ADF96C2-07BF-4717-90E1-121A7C0382D8}" srcOrd="0" destOrd="0" presId="urn:microsoft.com/office/officeart/2018/5/layout/CenteredIconLabelDescriptionList"/>
    <dgm:cxn modelId="{DD0F0CC1-415D-4F47-BAAD-B89B5F3449BE}" type="presParOf" srcId="{6ADF96C2-07BF-4717-90E1-121A7C0382D8}" destId="{AB8FB34A-15FF-42E7-A187-4CEEA8E14211}" srcOrd="0" destOrd="0" presId="urn:microsoft.com/office/officeart/2018/5/layout/CenteredIconLabelDescriptionList"/>
    <dgm:cxn modelId="{2F2710E0-E1A1-4F8A-9056-8209277541B0}" type="presParOf" srcId="{6ADF96C2-07BF-4717-90E1-121A7C0382D8}" destId="{CA31367C-03BA-4E96-9A52-C37169F75E84}" srcOrd="1" destOrd="0" presId="urn:microsoft.com/office/officeart/2018/5/layout/CenteredIconLabelDescriptionList"/>
    <dgm:cxn modelId="{1FAB5EC0-55EF-4CCE-88DF-38AB7F985ECA}" type="presParOf" srcId="{6ADF96C2-07BF-4717-90E1-121A7C0382D8}" destId="{78BC6E75-2959-419C-B326-B34C82CAD2BE}" srcOrd="2" destOrd="0" presId="urn:microsoft.com/office/officeart/2018/5/layout/CenteredIconLabelDescriptionList"/>
    <dgm:cxn modelId="{70BE28B3-7C3A-408D-B0BA-74B729C31F58}" type="presParOf" srcId="{6ADF96C2-07BF-4717-90E1-121A7C0382D8}" destId="{71E3EECC-77EF-4A8D-B887-6BBB9082ECE5}" srcOrd="3" destOrd="0" presId="urn:microsoft.com/office/officeart/2018/5/layout/CenteredIconLabelDescriptionList"/>
    <dgm:cxn modelId="{1B1578C9-3F96-4F8D-AA8B-A7A72CED1006}" type="presParOf" srcId="{6ADF96C2-07BF-4717-90E1-121A7C0382D8}" destId="{7A5B2A91-F720-4FBC-90EC-035111DAD81A}" srcOrd="4" destOrd="0" presId="urn:microsoft.com/office/officeart/2018/5/layout/CenteredIconLabelDescriptionList"/>
    <dgm:cxn modelId="{165FF50C-3611-4A79-ABE4-AC8CB4072CED}" type="presParOf" srcId="{5249969C-C71B-406F-A87A-2248FA4D32A3}" destId="{C8E7F1A8-5056-4B37-89EC-2FEC2BBC09E8}" srcOrd="1" destOrd="0" presId="urn:microsoft.com/office/officeart/2018/5/layout/CenteredIconLabelDescriptionList"/>
    <dgm:cxn modelId="{BE7462B3-91FE-469E-87CC-88310802B48D}" type="presParOf" srcId="{5249969C-C71B-406F-A87A-2248FA4D32A3}" destId="{AF848055-D8E4-49DD-AAD4-09BDEFDCA8FA}" srcOrd="2" destOrd="0" presId="urn:microsoft.com/office/officeart/2018/5/layout/CenteredIconLabelDescriptionList"/>
    <dgm:cxn modelId="{1A204A2F-2760-44D4-9A95-2E3AB701AED5}" type="presParOf" srcId="{AF848055-D8E4-49DD-AAD4-09BDEFDCA8FA}" destId="{E1607138-3E81-43F3-AA14-954AC05359C5}" srcOrd="0" destOrd="0" presId="urn:microsoft.com/office/officeart/2018/5/layout/CenteredIconLabelDescriptionList"/>
    <dgm:cxn modelId="{039AFE9C-55F2-4A3A-AA57-8251E9A669D5}" type="presParOf" srcId="{AF848055-D8E4-49DD-AAD4-09BDEFDCA8FA}" destId="{513FD8CF-BF29-4771-ADB5-9ADD3F0B1FE0}" srcOrd="1" destOrd="0" presId="urn:microsoft.com/office/officeart/2018/5/layout/CenteredIconLabelDescriptionList"/>
    <dgm:cxn modelId="{96E46504-1069-4049-918A-A9D075EC1F6A}" type="presParOf" srcId="{AF848055-D8E4-49DD-AAD4-09BDEFDCA8FA}" destId="{EDA1EA12-277A-46B5-99CB-0BC2FD7AE280}" srcOrd="2" destOrd="0" presId="urn:microsoft.com/office/officeart/2018/5/layout/CenteredIconLabelDescriptionList"/>
    <dgm:cxn modelId="{D8DD8EEB-C77A-4D82-B089-4DD957BCE170}" type="presParOf" srcId="{AF848055-D8E4-49DD-AAD4-09BDEFDCA8FA}" destId="{51B42F91-D2E6-4451-A472-E13D60C4BC21}" srcOrd="3" destOrd="0" presId="urn:microsoft.com/office/officeart/2018/5/layout/CenteredIconLabelDescriptionList"/>
    <dgm:cxn modelId="{11046EB3-25C0-4D5A-9543-CCF98441A020}" type="presParOf" srcId="{AF848055-D8E4-49DD-AAD4-09BDEFDCA8FA}" destId="{49005762-9FB9-415E-8682-2014FA544D61}" srcOrd="4" destOrd="0" presId="urn:microsoft.com/office/officeart/2018/5/layout/CenteredIconLabelDescriptionList"/>
    <dgm:cxn modelId="{BEF09C9D-84F9-4992-B52B-7ED8ACC54E83}" type="presParOf" srcId="{5249969C-C71B-406F-A87A-2248FA4D32A3}" destId="{E92B1FC9-9AA5-4E20-938F-4D943D996719}" srcOrd="3" destOrd="0" presId="urn:microsoft.com/office/officeart/2018/5/layout/CenteredIconLabelDescriptionList"/>
    <dgm:cxn modelId="{A6497905-B869-4FC1-A810-D0AB273F9ADA}" type="presParOf" srcId="{5249969C-C71B-406F-A87A-2248FA4D32A3}" destId="{3C182AEF-7127-4DDF-9E60-742163DA8913}" srcOrd="4" destOrd="0" presId="urn:microsoft.com/office/officeart/2018/5/layout/CenteredIconLabelDescriptionList"/>
    <dgm:cxn modelId="{A3D7B9FA-A347-49C2-BCED-4C890BF76052}" type="presParOf" srcId="{3C182AEF-7127-4DDF-9E60-742163DA8913}" destId="{DAC33747-5575-4A46-A1C7-B76E66FBA734}" srcOrd="0" destOrd="0" presId="urn:microsoft.com/office/officeart/2018/5/layout/CenteredIconLabelDescriptionList"/>
    <dgm:cxn modelId="{CCD0733B-DE10-4C30-88E3-12B3DF67ED2C}" type="presParOf" srcId="{3C182AEF-7127-4DDF-9E60-742163DA8913}" destId="{BA2E9B70-D956-46EB-89FE-C16E9DB67EE6}" srcOrd="1" destOrd="0" presId="urn:microsoft.com/office/officeart/2018/5/layout/CenteredIconLabelDescriptionList"/>
    <dgm:cxn modelId="{ED0989A7-C693-429C-A0F1-465D9E4E8E20}" type="presParOf" srcId="{3C182AEF-7127-4DDF-9E60-742163DA8913}" destId="{7374CE54-064C-45DB-B819-CF49CD08DE24}" srcOrd="2" destOrd="0" presId="urn:microsoft.com/office/officeart/2018/5/layout/CenteredIconLabelDescriptionList"/>
    <dgm:cxn modelId="{323E4DA9-7D35-4506-91D7-6336AE288190}" type="presParOf" srcId="{3C182AEF-7127-4DDF-9E60-742163DA8913}" destId="{BC596406-D4DB-469D-A1F4-B5E1A93D5AC9}" srcOrd="3" destOrd="0" presId="urn:microsoft.com/office/officeart/2018/5/layout/CenteredIconLabelDescriptionList"/>
    <dgm:cxn modelId="{907003A7-FC66-4E41-87AF-49D64C0C2F0C}" type="presParOf" srcId="{3C182AEF-7127-4DDF-9E60-742163DA8913}" destId="{B94D5103-2C3D-4AF9-BECC-DA189A78E34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5FFD53-4475-4FB2-8962-B729F2663B9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36D4DC-71DF-46D9-B091-4C1197E7125A}">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Screen Damage Detection and Classification in Returned Phones</a:t>
          </a:r>
        </a:p>
      </dgm:t>
    </dgm:pt>
    <dgm:pt modelId="{5FB4D6BA-E177-48BD-AAD6-C23B51F33E7F}" type="parTrans" cxnId="{C6C1C442-5C79-4DA8-8CF4-B14F3C53BB33}">
      <dgm:prSet/>
      <dgm:spPr/>
      <dgm:t>
        <a:bodyPr/>
        <a:lstStyle/>
        <a:p>
          <a:endParaRPr lang="en-US"/>
        </a:p>
      </dgm:t>
    </dgm:pt>
    <dgm:pt modelId="{B30B1F8B-3694-4EA9-B2B2-28538DAE23D1}" type="sibTrans" cxnId="{C6C1C442-5C79-4DA8-8CF4-B14F3C53BB33}">
      <dgm:prSet/>
      <dgm:spPr/>
      <dgm:t>
        <a:bodyPr/>
        <a:lstStyle/>
        <a:p>
          <a:endParaRPr lang="en-US"/>
        </a:p>
      </dgm:t>
    </dgm:pt>
    <dgm:pt modelId="{7C85C724-8CA9-4134-943A-6CE63DC56574}">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Crucial role in e-commerce and logistics sectors.</a:t>
          </a:r>
        </a:p>
      </dgm:t>
    </dgm:pt>
    <dgm:pt modelId="{30610F8D-80BF-46C6-A389-82B60C176947}" type="parTrans" cxnId="{7E1C6F5B-AD05-49E5-8755-EDB7146FCAA6}">
      <dgm:prSet/>
      <dgm:spPr/>
      <dgm:t>
        <a:bodyPr/>
        <a:lstStyle/>
        <a:p>
          <a:endParaRPr lang="en-US"/>
        </a:p>
      </dgm:t>
    </dgm:pt>
    <dgm:pt modelId="{9DD0C72C-4867-40B7-A609-983F2B9F3ABC}" type="sibTrans" cxnId="{7E1C6F5B-AD05-49E5-8755-EDB7146FCAA6}">
      <dgm:prSet/>
      <dgm:spPr/>
      <dgm:t>
        <a:bodyPr/>
        <a:lstStyle/>
        <a:p>
          <a:endParaRPr lang="en-US"/>
        </a:p>
      </dgm:t>
    </dgm:pt>
    <dgm:pt modelId="{611F4CC6-C695-4BFD-9773-E4FF5E8B451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Automation facilitates efficient handling of returned devices, improving operational efficiency.</a:t>
          </a:r>
        </a:p>
      </dgm:t>
    </dgm:pt>
    <dgm:pt modelId="{6881F42F-BC90-42D7-844F-1495B758E850}" type="parTrans" cxnId="{D7743508-8462-48E0-9018-C9B67F818405}">
      <dgm:prSet/>
      <dgm:spPr/>
      <dgm:t>
        <a:bodyPr/>
        <a:lstStyle/>
        <a:p>
          <a:endParaRPr lang="en-US"/>
        </a:p>
      </dgm:t>
    </dgm:pt>
    <dgm:pt modelId="{621D0C85-6EF9-4A97-84A7-00E50EAB0CE7}" type="sibTrans" cxnId="{D7743508-8462-48E0-9018-C9B67F818405}">
      <dgm:prSet/>
      <dgm:spPr/>
      <dgm:t>
        <a:bodyPr/>
        <a:lstStyle/>
        <a:p>
          <a:endParaRPr lang="en-US"/>
        </a:p>
      </dgm:t>
    </dgm:pt>
    <dgm:pt modelId="{8A474BE9-A6EA-4A98-B292-5023137E2367}">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Related Research</a:t>
          </a:r>
        </a:p>
      </dgm:t>
    </dgm:pt>
    <dgm:pt modelId="{A3D1B003-DD8F-41CB-8A22-6B01C7A698BD}" type="parTrans" cxnId="{B2D70514-EA1A-41E6-B5F7-5EC4BB9CCAA7}">
      <dgm:prSet/>
      <dgm:spPr/>
      <dgm:t>
        <a:bodyPr/>
        <a:lstStyle/>
        <a:p>
          <a:endParaRPr lang="en-US"/>
        </a:p>
      </dgm:t>
    </dgm:pt>
    <dgm:pt modelId="{FB0BF640-CC8A-4A10-B1EB-53ABAFDA6604}" type="sibTrans" cxnId="{B2D70514-EA1A-41E6-B5F7-5EC4BB9CCAA7}">
      <dgm:prSet/>
      <dgm:spPr/>
      <dgm:t>
        <a:bodyPr/>
        <a:lstStyle/>
        <a:p>
          <a:endParaRPr lang="en-US"/>
        </a:p>
      </dgm:t>
    </dgm:pt>
    <dgm:pt modelId="{C114753A-554C-4A89-B2BA-18F2402D2564}">
      <dgm:prSet custT="1"/>
      <dgm:spPr/>
      <dgm:t>
        <a:bodyPr/>
        <a:lstStyle/>
        <a:p>
          <a:pPr marL="0" lvl="0" indent="0" algn="just" defTabSz="533400">
            <a:lnSpc>
              <a:spcPct val="10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Selvi et al., (2021) achieved an accuracy of 85% using pre-trained models such as </a:t>
          </a:r>
          <a:r>
            <a:rPr lang="en-US" sz="18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Densenet</a:t>
          </a: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Resnet, and </a:t>
          </a:r>
          <a:r>
            <a:rPr lang="en-US" sz="18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Squeezenet</a:t>
          </a: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a:t>
          </a:r>
        </a:p>
        <a:p>
          <a:pPr marL="0" lvl="0" indent="0" algn="just" defTabSz="533400">
            <a:lnSpc>
              <a:spcPct val="10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Transfer learning, data augmentation (</a:t>
          </a:r>
          <a:r>
            <a:rPr lang="en-US" sz="18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Mahyoub</a:t>
          </a: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et al., 2023), and regularization techniques (Farhadi et al., 2022)  enhance model performance. </a:t>
          </a:r>
        </a:p>
      </dgm:t>
    </dgm:pt>
    <dgm:pt modelId="{6F342BE2-3141-42E9-BFBC-EB2901541280}" type="parTrans" cxnId="{2A3EBFA6-908D-41E2-8741-99F4DA99AF1C}">
      <dgm:prSet/>
      <dgm:spPr/>
      <dgm:t>
        <a:bodyPr/>
        <a:lstStyle/>
        <a:p>
          <a:endParaRPr lang="en-US"/>
        </a:p>
      </dgm:t>
    </dgm:pt>
    <dgm:pt modelId="{52497889-8DA2-4595-A351-5BC25B5C1BFE}" type="sibTrans" cxnId="{2A3EBFA6-908D-41E2-8741-99F4DA99AF1C}">
      <dgm:prSet/>
      <dgm:spPr/>
      <dgm:t>
        <a:bodyPr/>
        <a:lstStyle/>
        <a:p>
          <a:endParaRPr lang="en-US"/>
        </a:p>
      </dgm:t>
    </dgm:pt>
    <dgm:pt modelId="{CDE0F6D2-5152-43DF-9915-385A48682C94}">
      <dgm:prSet/>
      <dgm:spPr/>
      <dgm:t>
        <a:bodyPr/>
        <a:lstStyle/>
        <a:p>
          <a:pPr>
            <a:lnSpc>
              <a:spcPct val="100000"/>
            </a:lnSpc>
            <a:defRPr b="1"/>
          </a:pPr>
          <a:r>
            <a:rPr lang="en-US">
              <a:latin typeface="Times New Roman" panose="02020603050405020304" pitchFamily="18" charset="0"/>
              <a:cs typeface="Times New Roman" panose="02020603050405020304" pitchFamily="18" charset="0"/>
            </a:rPr>
            <a:t>Summary</a:t>
          </a:r>
        </a:p>
      </dgm:t>
    </dgm:pt>
    <dgm:pt modelId="{85797025-0648-4C5C-9185-174C1D167111}" type="parTrans" cxnId="{F61274A3-5C7C-4D08-86F3-629DCDBC3F1D}">
      <dgm:prSet/>
      <dgm:spPr/>
      <dgm:t>
        <a:bodyPr/>
        <a:lstStyle/>
        <a:p>
          <a:endParaRPr lang="en-US"/>
        </a:p>
      </dgm:t>
    </dgm:pt>
    <dgm:pt modelId="{75F9B5FD-3580-4E4C-B3F0-92A6C4D38E92}" type="sibTrans" cxnId="{F61274A3-5C7C-4D08-86F3-629DCDBC3F1D}">
      <dgm:prSet/>
      <dgm:spPr/>
      <dgm:t>
        <a:bodyPr/>
        <a:lstStyle/>
        <a:p>
          <a:endParaRPr lang="en-US"/>
        </a:p>
      </dgm:t>
    </dgm:pt>
    <dgm:pt modelId="{1877B7E5-563F-4671-AE02-3A7EE88BE66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Highlights the potential of automation and machine learning in improving various sectors, particularly logistics.</a:t>
          </a:r>
        </a:p>
      </dgm:t>
    </dgm:pt>
    <dgm:pt modelId="{058C91D8-6A29-43F7-BDAD-DF8BA8A73571}" type="parTrans" cxnId="{DDE8B549-BFFC-40ED-B6E0-EBDEABCF7944}">
      <dgm:prSet/>
      <dgm:spPr/>
      <dgm:t>
        <a:bodyPr/>
        <a:lstStyle/>
        <a:p>
          <a:endParaRPr lang="en-US"/>
        </a:p>
      </dgm:t>
    </dgm:pt>
    <dgm:pt modelId="{A49A5678-47E6-482C-81B7-B6CC41294768}" type="sibTrans" cxnId="{DDE8B549-BFFC-40ED-B6E0-EBDEABCF7944}">
      <dgm:prSet/>
      <dgm:spPr/>
      <dgm:t>
        <a:bodyPr/>
        <a:lstStyle/>
        <a:p>
          <a:endParaRPr lang="en-US"/>
        </a:p>
      </dgm:t>
    </dgm:pt>
    <dgm:pt modelId="{AEB3A0DF-6FFD-4E8D-8222-0DB9101296FE}" type="pres">
      <dgm:prSet presAssocID="{5B5FFD53-4475-4FB2-8962-B729F2663B92}" presName="root" presStyleCnt="0">
        <dgm:presLayoutVars>
          <dgm:dir/>
          <dgm:resizeHandles val="exact"/>
        </dgm:presLayoutVars>
      </dgm:prSet>
      <dgm:spPr/>
    </dgm:pt>
    <dgm:pt modelId="{642D2D38-C862-49C7-B960-A8FBE5472EB0}" type="pres">
      <dgm:prSet presAssocID="{2836D4DC-71DF-46D9-B091-4C1197E7125A}" presName="compNode" presStyleCnt="0"/>
      <dgm:spPr/>
    </dgm:pt>
    <dgm:pt modelId="{AAD93D1E-FCA5-46A9-9C43-6692590D2AAC}" type="pres">
      <dgm:prSet presAssocID="{2836D4DC-71DF-46D9-B091-4C1197E712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3F06AF27-8578-4FE8-87CF-6729EBA87318}" type="pres">
      <dgm:prSet presAssocID="{2836D4DC-71DF-46D9-B091-4C1197E7125A}" presName="iconSpace" presStyleCnt="0"/>
      <dgm:spPr/>
    </dgm:pt>
    <dgm:pt modelId="{A1852A83-9041-470F-A5CE-49A88933DC03}" type="pres">
      <dgm:prSet presAssocID="{2836D4DC-71DF-46D9-B091-4C1197E7125A}" presName="parTx" presStyleLbl="revTx" presStyleIdx="0" presStyleCnt="6">
        <dgm:presLayoutVars>
          <dgm:chMax val="0"/>
          <dgm:chPref val="0"/>
        </dgm:presLayoutVars>
      </dgm:prSet>
      <dgm:spPr/>
    </dgm:pt>
    <dgm:pt modelId="{5A6B8A51-8BC6-45E0-B5EF-4E4773E317C1}" type="pres">
      <dgm:prSet presAssocID="{2836D4DC-71DF-46D9-B091-4C1197E7125A}" presName="txSpace" presStyleCnt="0"/>
      <dgm:spPr/>
    </dgm:pt>
    <dgm:pt modelId="{2A210480-F474-4609-B8B6-FBCF6F0C0860}" type="pres">
      <dgm:prSet presAssocID="{2836D4DC-71DF-46D9-B091-4C1197E7125A}" presName="desTx" presStyleLbl="revTx" presStyleIdx="1" presStyleCnt="6">
        <dgm:presLayoutVars/>
      </dgm:prSet>
      <dgm:spPr/>
    </dgm:pt>
    <dgm:pt modelId="{3E02E15F-A649-4E08-89FF-C34667400F6D}" type="pres">
      <dgm:prSet presAssocID="{B30B1F8B-3694-4EA9-B2B2-28538DAE23D1}" presName="sibTrans" presStyleCnt="0"/>
      <dgm:spPr/>
    </dgm:pt>
    <dgm:pt modelId="{4C0DBF48-AA49-43C2-B0F2-CAF60448CEAF}" type="pres">
      <dgm:prSet presAssocID="{8A474BE9-A6EA-4A98-B292-5023137E2367}" presName="compNode" presStyleCnt="0"/>
      <dgm:spPr/>
    </dgm:pt>
    <dgm:pt modelId="{726FAAF5-7DBC-44D7-867D-A0D594C9F525}" type="pres">
      <dgm:prSet presAssocID="{8A474BE9-A6EA-4A98-B292-5023137E23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9F441AC-8E14-499E-848C-03AE49551565}" type="pres">
      <dgm:prSet presAssocID="{8A474BE9-A6EA-4A98-B292-5023137E2367}" presName="iconSpace" presStyleCnt="0"/>
      <dgm:spPr/>
    </dgm:pt>
    <dgm:pt modelId="{BC09D357-EB24-4C64-A7E4-489DE0F9F2B2}" type="pres">
      <dgm:prSet presAssocID="{8A474BE9-A6EA-4A98-B292-5023137E2367}" presName="parTx" presStyleLbl="revTx" presStyleIdx="2" presStyleCnt="6">
        <dgm:presLayoutVars>
          <dgm:chMax val="0"/>
          <dgm:chPref val="0"/>
        </dgm:presLayoutVars>
      </dgm:prSet>
      <dgm:spPr/>
    </dgm:pt>
    <dgm:pt modelId="{5152EB79-12BD-470B-AA2B-46A1D7120863}" type="pres">
      <dgm:prSet presAssocID="{8A474BE9-A6EA-4A98-B292-5023137E2367}" presName="txSpace" presStyleCnt="0"/>
      <dgm:spPr/>
    </dgm:pt>
    <dgm:pt modelId="{39F53EBE-613E-409B-87B8-19724E46953E}" type="pres">
      <dgm:prSet presAssocID="{8A474BE9-A6EA-4A98-B292-5023137E2367}" presName="desTx" presStyleLbl="revTx" presStyleIdx="3" presStyleCnt="6" custLinFactNeighborX="-367" custLinFactNeighborY="-5747">
        <dgm:presLayoutVars/>
      </dgm:prSet>
      <dgm:spPr/>
    </dgm:pt>
    <dgm:pt modelId="{DC68226E-A3FE-40C2-970A-08136FE1F685}" type="pres">
      <dgm:prSet presAssocID="{FB0BF640-CC8A-4A10-B1EB-53ABAFDA6604}" presName="sibTrans" presStyleCnt="0"/>
      <dgm:spPr/>
    </dgm:pt>
    <dgm:pt modelId="{525E4AD4-B5AD-4B46-82D8-DA36168B1940}" type="pres">
      <dgm:prSet presAssocID="{CDE0F6D2-5152-43DF-9915-385A48682C94}" presName="compNode" presStyleCnt="0"/>
      <dgm:spPr/>
    </dgm:pt>
    <dgm:pt modelId="{FB1B555E-9E9F-45F5-B08E-0BDD0F49A462}" type="pres">
      <dgm:prSet presAssocID="{CDE0F6D2-5152-43DF-9915-385A48682C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5E0CC7A-871A-4221-87E5-05EFF741484D}" type="pres">
      <dgm:prSet presAssocID="{CDE0F6D2-5152-43DF-9915-385A48682C94}" presName="iconSpace" presStyleCnt="0"/>
      <dgm:spPr/>
    </dgm:pt>
    <dgm:pt modelId="{7E4899E0-7ED8-4213-B568-D8687C6766F4}" type="pres">
      <dgm:prSet presAssocID="{CDE0F6D2-5152-43DF-9915-385A48682C94}" presName="parTx" presStyleLbl="revTx" presStyleIdx="4" presStyleCnt="6">
        <dgm:presLayoutVars>
          <dgm:chMax val="0"/>
          <dgm:chPref val="0"/>
        </dgm:presLayoutVars>
      </dgm:prSet>
      <dgm:spPr/>
    </dgm:pt>
    <dgm:pt modelId="{CB744857-478D-45D1-A342-7E8B2823509E}" type="pres">
      <dgm:prSet presAssocID="{CDE0F6D2-5152-43DF-9915-385A48682C94}" presName="txSpace" presStyleCnt="0"/>
      <dgm:spPr/>
    </dgm:pt>
    <dgm:pt modelId="{9F8E356B-7D3C-42BD-B53C-56A5EFFB6968}" type="pres">
      <dgm:prSet presAssocID="{CDE0F6D2-5152-43DF-9915-385A48682C94}" presName="desTx" presStyleLbl="revTx" presStyleIdx="5" presStyleCnt="6">
        <dgm:presLayoutVars/>
      </dgm:prSet>
      <dgm:spPr/>
    </dgm:pt>
  </dgm:ptLst>
  <dgm:cxnLst>
    <dgm:cxn modelId="{D7743508-8462-48E0-9018-C9B67F818405}" srcId="{2836D4DC-71DF-46D9-B091-4C1197E7125A}" destId="{611F4CC6-C695-4BFD-9773-E4FF5E8B4513}" srcOrd="1" destOrd="0" parTransId="{6881F42F-BC90-42D7-844F-1495B758E850}" sibTransId="{621D0C85-6EF9-4A97-84A7-00E50EAB0CE7}"/>
    <dgm:cxn modelId="{B2D70514-EA1A-41E6-B5F7-5EC4BB9CCAA7}" srcId="{5B5FFD53-4475-4FB2-8962-B729F2663B92}" destId="{8A474BE9-A6EA-4A98-B292-5023137E2367}" srcOrd="1" destOrd="0" parTransId="{A3D1B003-DD8F-41CB-8A22-6B01C7A698BD}" sibTransId="{FB0BF640-CC8A-4A10-B1EB-53ABAFDA6604}"/>
    <dgm:cxn modelId="{7E1C6F5B-AD05-49E5-8755-EDB7146FCAA6}" srcId="{2836D4DC-71DF-46D9-B091-4C1197E7125A}" destId="{7C85C724-8CA9-4134-943A-6CE63DC56574}" srcOrd="0" destOrd="0" parTransId="{30610F8D-80BF-46C6-A389-82B60C176947}" sibTransId="{9DD0C72C-4867-40B7-A609-983F2B9F3ABC}"/>
    <dgm:cxn modelId="{02708060-4C76-4951-809E-7103943B1C27}" type="presOf" srcId="{611F4CC6-C695-4BFD-9773-E4FF5E8B4513}" destId="{2A210480-F474-4609-B8B6-FBCF6F0C0860}" srcOrd="0" destOrd="1" presId="urn:microsoft.com/office/officeart/2018/5/layout/CenteredIconLabelDescriptionList"/>
    <dgm:cxn modelId="{C6C1C442-5C79-4DA8-8CF4-B14F3C53BB33}" srcId="{5B5FFD53-4475-4FB2-8962-B729F2663B92}" destId="{2836D4DC-71DF-46D9-B091-4C1197E7125A}" srcOrd="0" destOrd="0" parTransId="{5FB4D6BA-E177-48BD-AAD6-C23B51F33E7F}" sibTransId="{B30B1F8B-3694-4EA9-B2B2-28538DAE23D1}"/>
    <dgm:cxn modelId="{BBA51163-0B41-434F-B1FD-227592440BE4}" type="presOf" srcId="{1877B7E5-563F-4671-AE02-3A7EE88BE66A}" destId="{9F8E356B-7D3C-42BD-B53C-56A5EFFB6968}" srcOrd="0" destOrd="0" presId="urn:microsoft.com/office/officeart/2018/5/layout/CenteredIconLabelDescriptionList"/>
    <dgm:cxn modelId="{DDE8B549-BFFC-40ED-B6E0-EBDEABCF7944}" srcId="{CDE0F6D2-5152-43DF-9915-385A48682C94}" destId="{1877B7E5-563F-4671-AE02-3A7EE88BE66A}" srcOrd="0" destOrd="0" parTransId="{058C91D8-6A29-43F7-BDAD-DF8BA8A73571}" sibTransId="{A49A5678-47E6-482C-81B7-B6CC41294768}"/>
    <dgm:cxn modelId="{D2B69476-E2EC-446A-B133-5634101D58F0}" type="presOf" srcId="{7C85C724-8CA9-4134-943A-6CE63DC56574}" destId="{2A210480-F474-4609-B8B6-FBCF6F0C0860}" srcOrd="0" destOrd="0" presId="urn:microsoft.com/office/officeart/2018/5/layout/CenteredIconLabelDescriptionList"/>
    <dgm:cxn modelId="{FFA62E96-87DC-4108-80B9-801286258D87}" type="presOf" srcId="{2836D4DC-71DF-46D9-B091-4C1197E7125A}" destId="{A1852A83-9041-470F-A5CE-49A88933DC03}" srcOrd="0" destOrd="0" presId="urn:microsoft.com/office/officeart/2018/5/layout/CenteredIconLabelDescriptionList"/>
    <dgm:cxn modelId="{F61274A3-5C7C-4D08-86F3-629DCDBC3F1D}" srcId="{5B5FFD53-4475-4FB2-8962-B729F2663B92}" destId="{CDE0F6D2-5152-43DF-9915-385A48682C94}" srcOrd="2" destOrd="0" parTransId="{85797025-0648-4C5C-9185-174C1D167111}" sibTransId="{75F9B5FD-3580-4E4C-B3F0-92A6C4D38E92}"/>
    <dgm:cxn modelId="{2A3EBFA6-908D-41E2-8741-99F4DA99AF1C}" srcId="{8A474BE9-A6EA-4A98-B292-5023137E2367}" destId="{C114753A-554C-4A89-B2BA-18F2402D2564}" srcOrd="0" destOrd="0" parTransId="{6F342BE2-3141-42E9-BFBC-EB2901541280}" sibTransId="{52497889-8DA2-4595-A351-5BC25B5C1BFE}"/>
    <dgm:cxn modelId="{0B9AF1A6-F43E-4D46-A834-E6D36B369BFD}" type="presOf" srcId="{5B5FFD53-4475-4FB2-8962-B729F2663B92}" destId="{AEB3A0DF-6FFD-4E8D-8222-0DB9101296FE}" srcOrd="0" destOrd="0" presId="urn:microsoft.com/office/officeart/2018/5/layout/CenteredIconLabelDescriptionList"/>
    <dgm:cxn modelId="{AD6830A9-F895-455E-BB57-B7CD57164E71}" type="presOf" srcId="{C114753A-554C-4A89-B2BA-18F2402D2564}" destId="{39F53EBE-613E-409B-87B8-19724E46953E}" srcOrd="0" destOrd="0" presId="urn:microsoft.com/office/officeart/2018/5/layout/CenteredIconLabelDescriptionList"/>
    <dgm:cxn modelId="{138FCEF0-1449-4F19-9FE3-32B685A44F1F}" type="presOf" srcId="{CDE0F6D2-5152-43DF-9915-385A48682C94}" destId="{7E4899E0-7ED8-4213-B568-D8687C6766F4}" srcOrd="0" destOrd="0" presId="urn:microsoft.com/office/officeart/2018/5/layout/CenteredIconLabelDescriptionList"/>
    <dgm:cxn modelId="{85BFBBF9-21A9-4205-8AE9-7288EF301BDC}" type="presOf" srcId="{8A474BE9-A6EA-4A98-B292-5023137E2367}" destId="{BC09D357-EB24-4C64-A7E4-489DE0F9F2B2}" srcOrd="0" destOrd="0" presId="urn:microsoft.com/office/officeart/2018/5/layout/CenteredIconLabelDescriptionList"/>
    <dgm:cxn modelId="{0954C1D3-66D0-45F2-8C62-20DE5B49AC91}" type="presParOf" srcId="{AEB3A0DF-6FFD-4E8D-8222-0DB9101296FE}" destId="{642D2D38-C862-49C7-B960-A8FBE5472EB0}" srcOrd="0" destOrd="0" presId="urn:microsoft.com/office/officeart/2018/5/layout/CenteredIconLabelDescriptionList"/>
    <dgm:cxn modelId="{5E29D08E-A981-49B5-B299-BF4527F0C487}" type="presParOf" srcId="{642D2D38-C862-49C7-B960-A8FBE5472EB0}" destId="{AAD93D1E-FCA5-46A9-9C43-6692590D2AAC}" srcOrd="0" destOrd="0" presId="urn:microsoft.com/office/officeart/2018/5/layout/CenteredIconLabelDescriptionList"/>
    <dgm:cxn modelId="{0A0950B0-4BF4-40C6-99B7-D668F82DDAAF}" type="presParOf" srcId="{642D2D38-C862-49C7-B960-A8FBE5472EB0}" destId="{3F06AF27-8578-4FE8-87CF-6729EBA87318}" srcOrd="1" destOrd="0" presId="urn:microsoft.com/office/officeart/2018/5/layout/CenteredIconLabelDescriptionList"/>
    <dgm:cxn modelId="{57A82E9A-473E-423D-957C-BB2960D9DEFA}" type="presParOf" srcId="{642D2D38-C862-49C7-B960-A8FBE5472EB0}" destId="{A1852A83-9041-470F-A5CE-49A88933DC03}" srcOrd="2" destOrd="0" presId="urn:microsoft.com/office/officeart/2018/5/layout/CenteredIconLabelDescriptionList"/>
    <dgm:cxn modelId="{BD353EB7-C7E5-46D4-AD2D-4C63B0028842}" type="presParOf" srcId="{642D2D38-C862-49C7-B960-A8FBE5472EB0}" destId="{5A6B8A51-8BC6-45E0-B5EF-4E4773E317C1}" srcOrd="3" destOrd="0" presId="urn:microsoft.com/office/officeart/2018/5/layout/CenteredIconLabelDescriptionList"/>
    <dgm:cxn modelId="{13F8AFD0-BEFC-44FB-B785-7EE0B96C58E3}" type="presParOf" srcId="{642D2D38-C862-49C7-B960-A8FBE5472EB0}" destId="{2A210480-F474-4609-B8B6-FBCF6F0C0860}" srcOrd="4" destOrd="0" presId="urn:microsoft.com/office/officeart/2018/5/layout/CenteredIconLabelDescriptionList"/>
    <dgm:cxn modelId="{025FC590-4E81-46F5-9D43-C87296919038}" type="presParOf" srcId="{AEB3A0DF-6FFD-4E8D-8222-0DB9101296FE}" destId="{3E02E15F-A649-4E08-89FF-C34667400F6D}" srcOrd="1" destOrd="0" presId="urn:microsoft.com/office/officeart/2018/5/layout/CenteredIconLabelDescriptionList"/>
    <dgm:cxn modelId="{B4360CCC-B0FB-4A23-BA38-651757AF739D}" type="presParOf" srcId="{AEB3A0DF-6FFD-4E8D-8222-0DB9101296FE}" destId="{4C0DBF48-AA49-43C2-B0F2-CAF60448CEAF}" srcOrd="2" destOrd="0" presId="urn:microsoft.com/office/officeart/2018/5/layout/CenteredIconLabelDescriptionList"/>
    <dgm:cxn modelId="{F9BE1C7B-3699-4521-9EEA-B833F1791B96}" type="presParOf" srcId="{4C0DBF48-AA49-43C2-B0F2-CAF60448CEAF}" destId="{726FAAF5-7DBC-44D7-867D-A0D594C9F525}" srcOrd="0" destOrd="0" presId="urn:microsoft.com/office/officeart/2018/5/layout/CenteredIconLabelDescriptionList"/>
    <dgm:cxn modelId="{5AEE9C3F-EA50-42CE-BBC5-5B0E65BE56F5}" type="presParOf" srcId="{4C0DBF48-AA49-43C2-B0F2-CAF60448CEAF}" destId="{F9F441AC-8E14-499E-848C-03AE49551565}" srcOrd="1" destOrd="0" presId="urn:microsoft.com/office/officeart/2018/5/layout/CenteredIconLabelDescriptionList"/>
    <dgm:cxn modelId="{6983CDB6-98D2-42F4-81F6-809704E0E6AA}" type="presParOf" srcId="{4C0DBF48-AA49-43C2-B0F2-CAF60448CEAF}" destId="{BC09D357-EB24-4C64-A7E4-489DE0F9F2B2}" srcOrd="2" destOrd="0" presId="urn:microsoft.com/office/officeart/2018/5/layout/CenteredIconLabelDescriptionList"/>
    <dgm:cxn modelId="{6EC6C6DF-5B90-442B-852D-D7F8BBB8FB86}" type="presParOf" srcId="{4C0DBF48-AA49-43C2-B0F2-CAF60448CEAF}" destId="{5152EB79-12BD-470B-AA2B-46A1D7120863}" srcOrd="3" destOrd="0" presId="urn:microsoft.com/office/officeart/2018/5/layout/CenteredIconLabelDescriptionList"/>
    <dgm:cxn modelId="{9BF60AD2-6A90-4FBB-B5EB-8896D76B8E17}" type="presParOf" srcId="{4C0DBF48-AA49-43C2-B0F2-CAF60448CEAF}" destId="{39F53EBE-613E-409B-87B8-19724E46953E}" srcOrd="4" destOrd="0" presId="urn:microsoft.com/office/officeart/2018/5/layout/CenteredIconLabelDescriptionList"/>
    <dgm:cxn modelId="{FF6648A8-CF7E-4598-B8E1-B743FD9B7C5F}" type="presParOf" srcId="{AEB3A0DF-6FFD-4E8D-8222-0DB9101296FE}" destId="{DC68226E-A3FE-40C2-970A-08136FE1F685}" srcOrd="3" destOrd="0" presId="urn:microsoft.com/office/officeart/2018/5/layout/CenteredIconLabelDescriptionList"/>
    <dgm:cxn modelId="{3490B85E-1B01-49E6-AC23-27A58DF2F1AB}" type="presParOf" srcId="{AEB3A0DF-6FFD-4E8D-8222-0DB9101296FE}" destId="{525E4AD4-B5AD-4B46-82D8-DA36168B1940}" srcOrd="4" destOrd="0" presId="urn:microsoft.com/office/officeart/2018/5/layout/CenteredIconLabelDescriptionList"/>
    <dgm:cxn modelId="{73F2A85C-47DC-41FD-A348-1985F230CB75}" type="presParOf" srcId="{525E4AD4-B5AD-4B46-82D8-DA36168B1940}" destId="{FB1B555E-9E9F-45F5-B08E-0BDD0F49A462}" srcOrd="0" destOrd="0" presId="urn:microsoft.com/office/officeart/2018/5/layout/CenteredIconLabelDescriptionList"/>
    <dgm:cxn modelId="{2973B903-8C91-4EC5-A7D1-E21564830ABB}" type="presParOf" srcId="{525E4AD4-B5AD-4B46-82D8-DA36168B1940}" destId="{95E0CC7A-871A-4221-87E5-05EFF741484D}" srcOrd="1" destOrd="0" presId="urn:microsoft.com/office/officeart/2018/5/layout/CenteredIconLabelDescriptionList"/>
    <dgm:cxn modelId="{8EF4591F-46B2-4E63-917F-C6CB8B31C14E}" type="presParOf" srcId="{525E4AD4-B5AD-4B46-82D8-DA36168B1940}" destId="{7E4899E0-7ED8-4213-B568-D8687C6766F4}" srcOrd="2" destOrd="0" presId="urn:microsoft.com/office/officeart/2018/5/layout/CenteredIconLabelDescriptionList"/>
    <dgm:cxn modelId="{2DDEFA6E-120B-4660-91D2-8E276DC23660}" type="presParOf" srcId="{525E4AD4-B5AD-4B46-82D8-DA36168B1940}" destId="{CB744857-478D-45D1-A342-7E8B2823509E}" srcOrd="3" destOrd="0" presId="urn:microsoft.com/office/officeart/2018/5/layout/CenteredIconLabelDescriptionList"/>
    <dgm:cxn modelId="{E6BAB1FA-A8A2-4E0D-8733-E73BE4112DC6}" type="presParOf" srcId="{525E4AD4-B5AD-4B46-82D8-DA36168B1940}" destId="{9F8E356B-7D3C-42BD-B53C-56A5EFFB69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E9FC08-FDA9-43AC-833E-01C903F34AB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BEA902-5C61-432A-91BA-892275F49DE6}">
      <dgm:prSet custT="1"/>
      <dgm:spPr/>
      <dgm:t>
        <a:bodyPr/>
        <a:lstStyle/>
        <a:p>
          <a:pPr>
            <a:lnSpc>
              <a:spcPct val="100000"/>
            </a:lnSpc>
          </a:pP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Five deep learning models: DenseNet201, InceptionV3, VGG16, VGG19 and </a:t>
          </a:r>
          <a:r>
            <a:rPr lang="en-US" sz="1400" b="0" i="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Xception</a:t>
          </a: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were tested.</a:t>
          </a:r>
        </a:p>
      </dgm:t>
    </dgm:pt>
    <dgm:pt modelId="{3001B925-DCC8-48F4-B6B6-3C7C07CC442C}" type="parTrans" cxnId="{BF2A6F8A-2758-4C67-B858-C5D94FA850CA}">
      <dgm:prSet/>
      <dgm:spPr/>
      <dgm:t>
        <a:bodyPr/>
        <a:lstStyle/>
        <a:p>
          <a:endParaRPr lang="en-US"/>
        </a:p>
      </dgm:t>
    </dgm:pt>
    <dgm:pt modelId="{08258706-932E-4156-8D15-9B5919D331C3}" type="sibTrans" cxnId="{BF2A6F8A-2758-4C67-B858-C5D94FA850CA}">
      <dgm:prSet/>
      <dgm:spPr/>
      <dgm:t>
        <a:bodyPr/>
        <a:lstStyle/>
        <a:p>
          <a:endParaRPr lang="en-US"/>
        </a:p>
      </dgm:t>
    </dgm:pt>
    <dgm:pt modelId="{A127AAB3-E9C3-40B4-A707-8CD0C6461559}">
      <dgm:prSet custT="1"/>
      <dgm:spPr/>
      <dgm:t>
        <a:bodyPr/>
        <a:lstStyle/>
        <a:p>
          <a:pPr>
            <a:lnSpc>
              <a:spcPct val="100000"/>
            </a:lnSpc>
          </a:pPr>
          <a:r>
            <a:rPr lang="en-US" sz="1400" b="1" i="0" dirty="0" err="1">
              <a:latin typeface="Times New Roman" panose="02020603050405020304" pitchFamily="18" charset="0"/>
              <a:cs typeface="Times New Roman" panose="02020603050405020304" pitchFamily="18" charset="0"/>
            </a:rPr>
            <a:t>Xception</a:t>
          </a:r>
          <a:r>
            <a:rPr lang="en-US" sz="1400" b="0" i="0" dirty="0">
              <a:latin typeface="Times New Roman" panose="02020603050405020304" pitchFamily="18" charset="0"/>
              <a:cs typeface="Times New Roman" panose="02020603050405020304" pitchFamily="18" charset="0"/>
            </a:rPr>
            <a:t> model was the most accurate with </a:t>
          </a:r>
          <a:r>
            <a:rPr lang="en-US" sz="1400" b="1" i="0" dirty="0">
              <a:latin typeface="Times New Roman" panose="02020603050405020304" pitchFamily="18" charset="0"/>
              <a:cs typeface="Times New Roman" panose="02020603050405020304" pitchFamily="18" charset="0"/>
            </a:rPr>
            <a:t>98.45%</a:t>
          </a:r>
          <a:r>
            <a:rPr lang="en-US" sz="1400" b="0" i="0" dirty="0">
              <a:latin typeface="Times New Roman" panose="02020603050405020304" pitchFamily="18" charset="0"/>
              <a:cs typeface="Times New Roman" panose="02020603050405020304" pitchFamily="18" charset="0"/>
            </a:rPr>
            <a:t>, highlighting the effectiveness of transfer learning in mobile screen defect detection.</a:t>
          </a:r>
          <a:endParaRPr lang="en-US" sz="1400" dirty="0">
            <a:latin typeface="Times New Roman" panose="02020603050405020304" pitchFamily="18" charset="0"/>
            <a:cs typeface="Times New Roman" panose="02020603050405020304" pitchFamily="18" charset="0"/>
          </a:endParaRPr>
        </a:p>
      </dgm:t>
    </dgm:pt>
    <dgm:pt modelId="{AACC6179-4B3E-4E19-A691-DEEFBFF135B3}" type="parTrans" cxnId="{9DA4A836-49AE-4551-8E89-B50E6CF53C82}">
      <dgm:prSet/>
      <dgm:spPr/>
      <dgm:t>
        <a:bodyPr/>
        <a:lstStyle/>
        <a:p>
          <a:endParaRPr lang="en-US"/>
        </a:p>
      </dgm:t>
    </dgm:pt>
    <dgm:pt modelId="{224C1F0F-662A-41C5-A87B-7FCA1403F16A}" type="sibTrans" cxnId="{9DA4A836-49AE-4551-8E89-B50E6CF53C82}">
      <dgm:prSet/>
      <dgm:spPr/>
      <dgm:t>
        <a:bodyPr/>
        <a:lstStyle/>
        <a:p>
          <a:endParaRPr lang="en-US"/>
        </a:p>
      </dgm:t>
    </dgm:pt>
    <dgm:pt modelId="{79FA9467-2F81-4BB4-9B1B-2742092E00FB}">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research builds upon and surpasses (Selvi et al., 2021’s) work, which achieved an accuracy of 85%.</a:t>
          </a:r>
          <a:endParaRPr lang="en-US" sz="1400" dirty="0">
            <a:latin typeface="Times New Roman" panose="02020603050405020304" pitchFamily="18" charset="0"/>
            <a:cs typeface="Times New Roman" panose="02020603050405020304" pitchFamily="18" charset="0"/>
          </a:endParaRPr>
        </a:p>
      </dgm:t>
    </dgm:pt>
    <dgm:pt modelId="{F1C58490-BCE7-4A59-9592-13B54AFEFF81}" type="parTrans" cxnId="{7E392879-A6A3-4464-AB77-2D181B5D7963}">
      <dgm:prSet/>
      <dgm:spPr/>
      <dgm:t>
        <a:bodyPr/>
        <a:lstStyle/>
        <a:p>
          <a:endParaRPr lang="en-US"/>
        </a:p>
      </dgm:t>
    </dgm:pt>
    <dgm:pt modelId="{286B9768-D73D-49D3-B036-354E799CA89C}" type="sibTrans" cxnId="{7E392879-A6A3-4464-AB77-2D181B5D7963}">
      <dgm:prSet/>
      <dgm:spPr/>
      <dgm:t>
        <a:bodyPr/>
        <a:lstStyle/>
        <a:p>
          <a:endParaRPr lang="en-US"/>
        </a:p>
      </dgm:t>
    </dgm:pt>
    <dgm:pt modelId="{C27D81F0-189B-447D-A416-BFB55FE01508}">
      <dgm:prSet custT="1"/>
      <dgm:spPr/>
      <dgm:t>
        <a:bodyPr/>
        <a:lstStyle/>
        <a:p>
          <a:r>
            <a:rPr lang="en-US" sz="1400" b="0" i="0" kern="1200" dirty="0">
              <a:latin typeface="Times New Roman" panose="02020603050405020304" pitchFamily="18" charset="0"/>
              <a:cs typeface="Times New Roman" panose="02020603050405020304" pitchFamily="18" charset="0"/>
            </a:rPr>
            <a:t>Data augmentation was found effective in enhancing the system's versatility and </a:t>
          </a: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robustness (</a:t>
          </a:r>
          <a:r>
            <a:rPr lang="en-US" sz="1400" b="0" i="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Mahyoub</a:t>
          </a: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et al., 2023).</a:t>
          </a:r>
        </a:p>
      </dgm:t>
    </dgm:pt>
    <dgm:pt modelId="{353B6030-CFBC-43A5-8B93-DCB512633DCB}" type="parTrans" cxnId="{9EBC1571-137E-4274-B195-A021EC62A5DA}">
      <dgm:prSet/>
      <dgm:spPr/>
      <dgm:t>
        <a:bodyPr/>
        <a:lstStyle/>
        <a:p>
          <a:endParaRPr lang="en-US"/>
        </a:p>
      </dgm:t>
    </dgm:pt>
    <dgm:pt modelId="{8BA260B5-3B2B-4672-8C9F-EE3B2656D29D}" type="sibTrans" cxnId="{9EBC1571-137E-4274-B195-A021EC62A5DA}">
      <dgm:prSet/>
      <dgm:spPr/>
      <dgm:t>
        <a:bodyPr/>
        <a:lstStyle/>
        <a:p>
          <a:endParaRPr lang="en-US"/>
        </a:p>
      </dgm:t>
    </dgm:pt>
    <dgm:pt modelId="{777FFEA0-D348-4523-A17D-342341416292}">
      <dgm:prSet custT="1"/>
      <dgm:spPr/>
      <dgm:t>
        <a:bodyPr/>
        <a:lstStyle/>
        <a:p>
          <a:r>
            <a:rPr lang="en-US" sz="1400" b="0" i="0" dirty="0">
              <a:latin typeface="Times New Roman" panose="02020603050405020304" pitchFamily="18" charset="0"/>
              <a:cs typeface="Times New Roman" panose="02020603050405020304" pitchFamily="18" charset="0"/>
            </a:rPr>
            <a:t>Regularization and dropout methods bolstered the model's resistance against overfitting, aligning with (Farhadi et al., 2022)'s findings.</a:t>
          </a:r>
          <a:endParaRPr lang="en-US" sz="1400" dirty="0">
            <a:latin typeface="Times New Roman" panose="02020603050405020304" pitchFamily="18" charset="0"/>
            <a:cs typeface="Times New Roman" panose="02020603050405020304" pitchFamily="18" charset="0"/>
          </a:endParaRPr>
        </a:p>
      </dgm:t>
    </dgm:pt>
    <dgm:pt modelId="{224BB255-FCA0-489C-9AD4-875BA13DBC52}" type="parTrans" cxnId="{60552AD7-F184-416F-BB17-1BDE49699B13}">
      <dgm:prSet/>
      <dgm:spPr/>
      <dgm:t>
        <a:bodyPr/>
        <a:lstStyle/>
        <a:p>
          <a:endParaRPr lang="en-US"/>
        </a:p>
      </dgm:t>
    </dgm:pt>
    <dgm:pt modelId="{08751A3D-4C43-43CE-BCFA-AD6E2D8A5922}" type="sibTrans" cxnId="{60552AD7-F184-416F-BB17-1BDE49699B13}">
      <dgm:prSet/>
      <dgm:spPr/>
      <dgm:t>
        <a:bodyPr/>
        <a:lstStyle/>
        <a:p>
          <a:endParaRPr lang="en-US"/>
        </a:p>
      </dgm:t>
    </dgm:pt>
    <dgm:pt modelId="{FB4434F2-5FFF-4691-98FD-13F65BC39DC1}" type="pres">
      <dgm:prSet presAssocID="{E8E9FC08-FDA9-43AC-833E-01C903F34AB6}" presName="root" presStyleCnt="0">
        <dgm:presLayoutVars>
          <dgm:dir/>
          <dgm:resizeHandles val="exact"/>
        </dgm:presLayoutVars>
      </dgm:prSet>
      <dgm:spPr/>
    </dgm:pt>
    <dgm:pt modelId="{21C5DA75-A992-4822-858C-00014789CDAE}" type="pres">
      <dgm:prSet presAssocID="{B2BEA902-5C61-432A-91BA-892275F49DE6}" presName="compNode" presStyleCnt="0"/>
      <dgm:spPr/>
    </dgm:pt>
    <dgm:pt modelId="{11D07D66-ACB6-4F47-B2CB-769ED2220406}" type="pres">
      <dgm:prSet presAssocID="{B2BEA902-5C61-432A-91BA-892275F49D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100CA7F-03F9-4B1E-BBA2-0A847EC4FB41}" type="pres">
      <dgm:prSet presAssocID="{B2BEA902-5C61-432A-91BA-892275F49DE6}" presName="spaceRect" presStyleCnt="0"/>
      <dgm:spPr/>
    </dgm:pt>
    <dgm:pt modelId="{84A0A038-513D-42AB-B052-75FE5A716E59}" type="pres">
      <dgm:prSet presAssocID="{B2BEA902-5C61-432A-91BA-892275F49DE6}" presName="textRect" presStyleLbl="revTx" presStyleIdx="0" presStyleCnt="5">
        <dgm:presLayoutVars>
          <dgm:chMax val="1"/>
          <dgm:chPref val="1"/>
        </dgm:presLayoutVars>
      </dgm:prSet>
      <dgm:spPr/>
    </dgm:pt>
    <dgm:pt modelId="{02A1E8F6-5589-4427-9EC3-F497B0C001D9}" type="pres">
      <dgm:prSet presAssocID="{08258706-932E-4156-8D15-9B5919D331C3}" presName="sibTrans" presStyleCnt="0"/>
      <dgm:spPr/>
    </dgm:pt>
    <dgm:pt modelId="{33AA5E48-1C43-4C3C-AB83-989EA7829B3D}" type="pres">
      <dgm:prSet presAssocID="{A127AAB3-E9C3-40B4-A707-8CD0C6461559}" presName="compNode" presStyleCnt="0"/>
      <dgm:spPr/>
    </dgm:pt>
    <dgm:pt modelId="{196BDC12-A1CC-42F8-8832-5A121C478CE3}" type="pres">
      <dgm:prSet presAssocID="{A127AAB3-E9C3-40B4-A707-8CD0C646155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27B421FF-3B19-42DB-9553-50443F58DB64}" type="pres">
      <dgm:prSet presAssocID="{A127AAB3-E9C3-40B4-A707-8CD0C6461559}" presName="spaceRect" presStyleCnt="0"/>
      <dgm:spPr/>
    </dgm:pt>
    <dgm:pt modelId="{16CFC00C-1954-45DB-97D7-C930776F21E1}" type="pres">
      <dgm:prSet presAssocID="{A127AAB3-E9C3-40B4-A707-8CD0C6461559}" presName="textRect" presStyleLbl="revTx" presStyleIdx="1" presStyleCnt="5">
        <dgm:presLayoutVars>
          <dgm:chMax val="1"/>
          <dgm:chPref val="1"/>
        </dgm:presLayoutVars>
      </dgm:prSet>
      <dgm:spPr/>
    </dgm:pt>
    <dgm:pt modelId="{EC17AA08-65D1-4890-BC8F-D0372571ADBB}" type="pres">
      <dgm:prSet presAssocID="{224C1F0F-662A-41C5-A87B-7FCA1403F16A}" presName="sibTrans" presStyleCnt="0"/>
      <dgm:spPr/>
    </dgm:pt>
    <dgm:pt modelId="{04D97619-88F8-47D3-B9E6-DE928CE5BB0F}" type="pres">
      <dgm:prSet presAssocID="{79FA9467-2F81-4BB4-9B1B-2742092E00FB}" presName="compNode" presStyleCnt="0"/>
      <dgm:spPr/>
    </dgm:pt>
    <dgm:pt modelId="{333035C0-BAD7-451E-B2F2-EBE962B66BD2}" type="pres">
      <dgm:prSet presAssocID="{79FA9467-2F81-4BB4-9B1B-2742092E00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AD68D6E9-6117-40E4-A596-7E20151D6843}" type="pres">
      <dgm:prSet presAssocID="{79FA9467-2F81-4BB4-9B1B-2742092E00FB}" presName="spaceRect" presStyleCnt="0"/>
      <dgm:spPr/>
    </dgm:pt>
    <dgm:pt modelId="{872E8858-46D8-48C2-81D3-D3AE13262226}" type="pres">
      <dgm:prSet presAssocID="{79FA9467-2F81-4BB4-9B1B-2742092E00FB}" presName="textRect" presStyleLbl="revTx" presStyleIdx="2" presStyleCnt="5">
        <dgm:presLayoutVars>
          <dgm:chMax val="1"/>
          <dgm:chPref val="1"/>
        </dgm:presLayoutVars>
      </dgm:prSet>
      <dgm:spPr/>
    </dgm:pt>
    <dgm:pt modelId="{1B6196B7-C691-4D35-9FC7-2286BE435417}" type="pres">
      <dgm:prSet presAssocID="{286B9768-D73D-49D3-B036-354E799CA89C}" presName="sibTrans" presStyleCnt="0"/>
      <dgm:spPr/>
    </dgm:pt>
    <dgm:pt modelId="{9CE22397-8594-4DDD-B82A-A129272ADB50}" type="pres">
      <dgm:prSet presAssocID="{C27D81F0-189B-447D-A416-BFB55FE01508}" presName="compNode" presStyleCnt="0"/>
      <dgm:spPr/>
    </dgm:pt>
    <dgm:pt modelId="{65FE30B5-366D-4B1B-A118-177AAB56B9EC}" type="pres">
      <dgm:prSet presAssocID="{C27D81F0-189B-447D-A416-BFB55FE0150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D08FD717-21F1-46C8-B115-3B81774C4A3D}" type="pres">
      <dgm:prSet presAssocID="{C27D81F0-189B-447D-A416-BFB55FE01508}" presName="spaceRect" presStyleCnt="0"/>
      <dgm:spPr/>
    </dgm:pt>
    <dgm:pt modelId="{18CA186D-8532-4B49-A369-F6710F1FC6C9}" type="pres">
      <dgm:prSet presAssocID="{C27D81F0-189B-447D-A416-BFB55FE01508}" presName="textRect" presStyleLbl="revTx" presStyleIdx="3" presStyleCnt="5">
        <dgm:presLayoutVars>
          <dgm:chMax val="1"/>
          <dgm:chPref val="1"/>
        </dgm:presLayoutVars>
      </dgm:prSet>
      <dgm:spPr/>
    </dgm:pt>
    <dgm:pt modelId="{CFD90C64-DE78-4DB3-A1F4-AF6E8D896746}" type="pres">
      <dgm:prSet presAssocID="{8BA260B5-3B2B-4672-8C9F-EE3B2656D29D}" presName="sibTrans" presStyleCnt="0"/>
      <dgm:spPr/>
    </dgm:pt>
    <dgm:pt modelId="{5A78E5BC-4F77-4BA2-8787-41C2F9BB9E6D}" type="pres">
      <dgm:prSet presAssocID="{777FFEA0-D348-4523-A17D-342341416292}" presName="compNode" presStyleCnt="0"/>
      <dgm:spPr/>
    </dgm:pt>
    <dgm:pt modelId="{4E141DE5-2CBD-42A9-8813-E6D3A957283D}" type="pres">
      <dgm:prSet presAssocID="{777FFEA0-D348-4523-A17D-3423414162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3056A593-F3F4-4D0E-B936-36D507AC84BC}" type="pres">
      <dgm:prSet presAssocID="{777FFEA0-D348-4523-A17D-342341416292}" presName="spaceRect" presStyleCnt="0"/>
      <dgm:spPr/>
    </dgm:pt>
    <dgm:pt modelId="{125006B7-FFDF-4B4D-BEA1-17C733B2FD2E}" type="pres">
      <dgm:prSet presAssocID="{777FFEA0-D348-4523-A17D-342341416292}" presName="textRect" presStyleLbl="revTx" presStyleIdx="4" presStyleCnt="5">
        <dgm:presLayoutVars>
          <dgm:chMax val="1"/>
          <dgm:chPref val="1"/>
        </dgm:presLayoutVars>
      </dgm:prSet>
      <dgm:spPr/>
    </dgm:pt>
  </dgm:ptLst>
  <dgm:cxnLst>
    <dgm:cxn modelId="{F5FE1020-2C5D-4ECE-B5B2-7F0094D2261B}" type="presOf" srcId="{79FA9467-2F81-4BB4-9B1B-2742092E00FB}" destId="{872E8858-46D8-48C2-81D3-D3AE13262226}" srcOrd="0" destOrd="0" presId="urn:microsoft.com/office/officeart/2018/2/layout/IconLabelList"/>
    <dgm:cxn modelId="{9DA4A836-49AE-4551-8E89-B50E6CF53C82}" srcId="{E8E9FC08-FDA9-43AC-833E-01C903F34AB6}" destId="{A127AAB3-E9C3-40B4-A707-8CD0C6461559}" srcOrd="1" destOrd="0" parTransId="{AACC6179-4B3E-4E19-A691-DEEFBFF135B3}" sibTransId="{224C1F0F-662A-41C5-A87B-7FCA1403F16A}"/>
    <dgm:cxn modelId="{C894EC61-C2DC-4963-8B67-F768F3CD0F33}" type="presOf" srcId="{B2BEA902-5C61-432A-91BA-892275F49DE6}" destId="{84A0A038-513D-42AB-B052-75FE5A716E59}" srcOrd="0" destOrd="0" presId="urn:microsoft.com/office/officeart/2018/2/layout/IconLabelList"/>
    <dgm:cxn modelId="{79FFBD66-2F67-4B53-8401-B1C2150A883B}" type="presOf" srcId="{777FFEA0-D348-4523-A17D-342341416292}" destId="{125006B7-FFDF-4B4D-BEA1-17C733B2FD2E}" srcOrd="0" destOrd="0" presId="urn:microsoft.com/office/officeart/2018/2/layout/IconLabelList"/>
    <dgm:cxn modelId="{FD55146D-4822-4811-9499-33EC3CF4766A}" type="presOf" srcId="{C27D81F0-189B-447D-A416-BFB55FE01508}" destId="{18CA186D-8532-4B49-A369-F6710F1FC6C9}" srcOrd="0" destOrd="0" presId="urn:microsoft.com/office/officeart/2018/2/layout/IconLabelList"/>
    <dgm:cxn modelId="{9EBC1571-137E-4274-B195-A021EC62A5DA}" srcId="{E8E9FC08-FDA9-43AC-833E-01C903F34AB6}" destId="{C27D81F0-189B-447D-A416-BFB55FE01508}" srcOrd="3" destOrd="0" parTransId="{353B6030-CFBC-43A5-8B93-DCB512633DCB}" sibTransId="{8BA260B5-3B2B-4672-8C9F-EE3B2656D29D}"/>
    <dgm:cxn modelId="{7E392879-A6A3-4464-AB77-2D181B5D7963}" srcId="{E8E9FC08-FDA9-43AC-833E-01C903F34AB6}" destId="{79FA9467-2F81-4BB4-9B1B-2742092E00FB}" srcOrd="2" destOrd="0" parTransId="{F1C58490-BCE7-4A59-9592-13B54AFEFF81}" sibTransId="{286B9768-D73D-49D3-B036-354E799CA89C}"/>
    <dgm:cxn modelId="{BF2A6F8A-2758-4C67-B858-C5D94FA850CA}" srcId="{E8E9FC08-FDA9-43AC-833E-01C903F34AB6}" destId="{B2BEA902-5C61-432A-91BA-892275F49DE6}" srcOrd="0" destOrd="0" parTransId="{3001B925-DCC8-48F4-B6B6-3C7C07CC442C}" sibTransId="{08258706-932E-4156-8D15-9B5919D331C3}"/>
    <dgm:cxn modelId="{281388B3-0E6C-42F8-B28A-91FA3D781408}" type="presOf" srcId="{E8E9FC08-FDA9-43AC-833E-01C903F34AB6}" destId="{FB4434F2-5FFF-4691-98FD-13F65BC39DC1}" srcOrd="0" destOrd="0" presId="urn:microsoft.com/office/officeart/2018/2/layout/IconLabelList"/>
    <dgm:cxn modelId="{60552AD7-F184-416F-BB17-1BDE49699B13}" srcId="{E8E9FC08-FDA9-43AC-833E-01C903F34AB6}" destId="{777FFEA0-D348-4523-A17D-342341416292}" srcOrd="4" destOrd="0" parTransId="{224BB255-FCA0-489C-9AD4-875BA13DBC52}" sibTransId="{08751A3D-4C43-43CE-BCFA-AD6E2D8A5922}"/>
    <dgm:cxn modelId="{5E8B7CD7-82A9-48DB-B541-BA75260888E1}" type="presOf" srcId="{A127AAB3-E9C3-40B4-A707-8CD0C6461559}" destId="{16CFC00C-1954-45DB-97D7-C930776F21E1}" srcOrd="0" destOrd="0" presId="urn:microsoft.com/office/officeart/2018/2/layout/IconLabelList"/>
    <dgm:cxn modelId="{EA68C341-056D-44B5-8BC9-A891E6158126}" type="presParOf" srcId="{FB4434F2-5FFF-4691-98FD-13F65BC39DC1}" destId="{21C5DA75-A992-4822-858C-00014789CDAE}" srcOrd="0" destOrd="0" presId="urn:microsoft.com/office/officeart/2018/2/layout/IconLabelList"/>
    <dgm:cxn modelId="{CA354E9F-0207-4AEF-8037-52576E3A229F}" type="presParOf" srcId="{21C5DA75-A992-4822-858C-00014789CDAE}" destId="{11D07D66-ACB6-4F47-B2CB-769ED2220406}" srcOrd="0" destOrd="0" presId="urn:microsoft.com/office/officeart/2018/2/layout/IconLabelList"/>
    <dgm:cxn modelId="{0A98C16F-192B-4C73-9F81-A31D508A0A1F}" type="presParOf" srcId="{21C5DA75-A992-4822-858C-00014789CDAE}" destId="{E100CA7F-03F9-4B1E-BBA2-0A847EC4FB41}" srcOrd="1" destOrd="0" presId="urn:microsoft.com/office/officeart/2018/2/layout/IconLabelList"/>
    <dgm:cxn modelId="{B3D4892B-F48E-4EFC-B34E-C061C9DEBE75}" type="presParOf" srcId="{21C5DA75-A992-4822-858C-00014789CDAE}" destId="{84A0A038-513D-42AB-B052-75FE5A716E59}" srcOrd="2" destOrd="0" presId="urn:microsoft.com/office/officeart/2018/2/layout/IconLabelList"/>
    <dgm:cxn modelId="{006F6CC3-3FBD-45BB-A2DF-F69F859839BF}" type="presParOf" srcId="{FB4434F2-5FFF-4691-98FD-13F65BC39DC1}" destId="{02A1E8F6-5589-4427-9EC3-F497B0C001D9}" srcOrd="1" destOrd="0" presId="urn:microsoft.com/office/officeart/2018/2/layout/IconLabelList"/>
    <dgm:cxn modelId="{5F2D15D1-F059-4098-A0AE-80924A5A860C}" type="presParOf" srcId="{FB4434F2-5FFF-4691-98FD-13F65BC39DC1}" destId="{33AA5E48-1C43-4C3C-AB83-989EA7829B3D}" srcOrd="2" destOrd="0" presId="urn:microsoft.com/office/officeart/2018/2/layout/IconLabelList"/>
    <dgm:cxn modelId="{E6E81DBA-5DA1-4C62-AD3D-A0469FF746E5}" type="presParOf" srcId="{33AA5E48-1C43-4C3C-AB83-989EA7829B3D}" destId="{196BDC12-A1CC-42F8-8832-5A121C478CE3}" srcOrd="0" destOrd="0" presId="urn:microsoft.com/office/officeart/2018/2/layout/IconLabelList"/>
    <dgm:cxn modelId="{9D3F7124-4580-47AB-9AE6-DB5E85F72983}" type="presParOf" srcId="{33AA5E48-1C43-4C3C-AB83-989EA7829B3D}" destId="{27B421FF-3B19-42DB-9553-50443F58DB64}" srcOrd="1" destOrd="0" presId="urn:microsoft.com/office/officeart/2018/2/layout/IconLabelList"/>
    <dgm:cxn modelId="{C9BFB2C0-563E-4990-8CBA-97E7215D4172}" type="presParOf" srcId="{33AA5E48-1C43-4C3C-AB83-989EA7829B3D}" destId="{16CFC00C-1954-45DB-97D7-C930776F21E1}" srcOrd="2" destOrd="0" presId="urn:microsoft.com/office/officeart/2018/2/layout/IconLabelList"/>
    <dgm:cxn modelId="{C1BB4D9A-AABD-470C-836E-0A907A4C705F}" type="presParOf" srcId="{FB4434F2-5FFF-4691-98FD-13F65BC39DC1}" destId="{EC17AA08-65D1-4890-BC8F-D0372571ADBB}" srcOrd="3" destOrd="0" presId="urn:microsoft.com/office/officeart/2018/2/layout/IconLabelList"/>
    <dgm:cxn modelId="{C861AC24-298C-41A5-8258-D5704B6707D9}" type="presParOf" srcId="{FB4434F2-5FFF-4691-98FD-13F65BC39DC1}" destId="{04D97619-88F8-47D3-B9E6-DE928CE5BB0F}" srcOrd="4" destOrd="0" presId="urn:microsoft.com/office/officeart/2018/2/layout/IconLabelList"/>
    <dgm:cxn modelId="{17CA0AF9-67AD-40D2-8440-BEAEEF35C456}" type="presParOf" srcId="{04D97619-88F8-47D3-B9E6-DE928CE5BB0F}" destId="{333035C0-BAD7-451E-B2F2-EBE962B66BD2}" srcOrd="0" destOrd="0" presId="urn:microsoft.com/office/officeart/2018/2/layout/IconLabelList"/>
    <dgm:cxn modelId="{95993DB2-87A1-48A5-901B-4636FA29325C}" type="presParOf" srcId="{04D97619-88F8-47D3-B9E6-DE928CE5BB0F}" destId="{AD68D6E9-6117-40E4-A596-7E20151D6843}" srcOrd="1" destOrd="0" presId="urn:microsoft.com/office/officeart/2018/2/layout/IconLabelList"/>
    <dgm:cxn modelId="{61093903-79F0-4E87-97A1-46B405191DFF}" type="presParOf" srcId="{04D97619-88F8-47D3-B9E6-DE928CE5BB0F}" destId="{872E8858-46D8-48C2-81D3-D3AE13262226}" srcOrd="2" destOrd="0" presId="urn:microsoft.com/office/officeart/2018/2/layout/IconLabelList"/>
    <dgm:cxn modelId="{FB16D2B1-7A4F-4D9F-8F63-965E49C2BBC7}" type="presParOf" srcId="{FB4434F2-5FFF-4691-98FD-13F65BC39DC1}" destId="{1B6196B7-C691-4D35-9FC7-2286BE435417}" srcOrd="5" destOrd="0" presId="urn:microsoft.com/office/officeart/2018/2/layout/IconLabelList"/>
    <dgm:cxn modelId="{DDF54637-D34D-46B5-8708-7992D280F3D1}" type="presParOf" srcId="{FB4434F2-5FFF-4691-98FD-13F65BC39DC1}" destId="{9CE22397-8594-4DDD-B82A-A129272ADB50}" srcOrd="6" destOrd="0" presId="urn:microsoft.com/office/officeart/2018/2/layout/IconLabelList"/>
    <dgm:cxn modelId="{00DB57D7-3962-4BF9-AC04-187C2DCF15D3}" type="presParOf" srcId="{9CE22397-8594-4DDD-B82A-A129272ADB50}" destId="{65FE30B5-366D-4B1B-A118-177AAB56B9EC}" srcOrd="0" destOrd="0" presId="urn:microsoft.com/office/officeart/2018/2/layout/IconLabelList"/>
    <dgm:cxn modelId="{2EEF6FBB-305A-42DF-B062-EF15A4A526FE}" type="presParOf" srcId="{9CE22397-8594-4DDD-B82A-A129272ADB50}" destId="{D08FD717-21F1-46C8-B115-3B81774C4A3D}" srcOrd="1" destOrd="0" presId="urn:microsoft.com/office/officeart/2018/2/layout/IconLabelList"/>
    <dgm:cxn modelId="{9A69232C-12A1-47AE-919D-363F8E2233A1}" type="presParOf" srcId="{9CE22397-8594-4DDD-B82A-A129272ADB50}" destId="{18CA186D-8532-4B49-A369-F6710F1FC6C9}" srcOrd="2" destOrd="0" presId="urn:microsoft.com/office/officeart/2018/2/layout/IconLabelList"/>
    <dgm:cxn modelId="{F766AA93-CCC7-469E-8EB7-10AC36547A7F}" type="presParOf" srcId="{FB4434F2-5FFF-4691-98FD-13F65BC39DC1}" destId="{CFD90C64-DE78-4DB3-A1F4-AF6E8D896746}" srcOrd="7" destOrd="0" presId="urn:microsoft.com/office/officeart/2018/2/layout/IconLabelList"/>
    <dgm:cxn modelId="{F404AF59-54F8-44D4-B6C4-B37EC40427DE}" type="presParOf" srcId="{FB4434F2-5FFF-4691-98FD-13F65BC39DC1}" destId="{5A78E5BC-4F77-4BA2-8787-41C2F9BB9E6D}" srcOrd="8" destOrd="0" presId="urn:microsoft.com/office/officeart/2018/2/layout/IconLabelList"/>
    <dgm:cxn modelId="{2E1023C9-B5C2-4B5B-9B60-9D7D8A58CBDF}" type="presParOf" srcId="{5A78E5BC-4F77-4BA2-8787-41C2F9BB9E6D}" destId="{4E141DE5-2CBD-42A9-8813-E6D3A957283D}" srcOrd="0" destOrd="0" presId="urn:microsoft.com/office/officeart/2018/2/layout/IconLabelList"/>
    <dgm:cxn modelId="{4AA52D96-15C5-4F4D-A4A1-CA7490148E20}" type="presParOf" srcId="{5A78E5BC-4F77-4BA2-8787-41C2F9BB9E6D}" destId="{3056A593-F3F4-4D0E-B936-36D507AC84BC}" srcOrd="1" destOrd="0" presId="urn:microsoft.com/office/officeart/2018/2/layout/IconLabelList"/>
    <dgm:cxn modelId="{EEE428D3-E68A-4017-B5AA-12924F2137F6}" type="presParOf" srcId="{5A78E5BC-4F77-4BA2-8787-41C2F9BB9E6D}" destId="{125006B7-FFDF-4B4D-BEA1-17C733B2FD2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7A453A-3A80-4230-BFCA-22862E35302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4E4F86-94EF-4F46-A053-4DDAAD648062}">
      <dgm:prSet/>
      <dgm:spPr/>
      <dgm:t>
        <a:bodyPr/>
        <a:lstStyle/>
        <a:p>
          <a:r>
            <a:rPr lang="en-US" b="0" i="0" dirty="0">
              <a:latin typeface="Times New Roman" panose="02020603050405020304" pitchFamily="18" charset="0"/>
              <a:cs typeface="Times New Roman" panose="02020603050405020304" pitchFamily="18" charset="0"/>
            </a:rPr>
            <a:t>Explore other deep learning architectures for enhanced screen defect identification.</a:t>
          </a:r>
          <a:endParaRPr lang="en-US" dirty="0">
            <a:latin typeface="Times New Roman" panose="02020603050405020304" pitchFamily="18" charset="0"/>
            <a:cs typeface="Times New Roman" panose="02020603050405020304" pitchFamily="18" charset="0"/>
          </a:endParaRPr>
        </a:p>
      </dgm:t>
    </dgm:pt>
    <dgm:pt modelId="{AA6C664F-EDBC-4A48-B282-C6A81EF321A6}" type="parTrans" cxnId="{9EFEBF93-62D0-4E5D-8256-9A31F951EE7D}">
      <dgm:prSet/>
      <dgm:spPr/>
      <dgm:t>
        <a:bodyPr/>
        <a:lstStyle/>
        <a:p>
          <a:endParaRPr lang="en-US"/>
        </a:p>
      </dgm:t>
    </dgm:pt>
    <dgm:pt modelId="{126B784B-4946-445D-960D-B45281153332}" type="sibTrans" cxnId="{9EFEBF93-62D0-4E5D-8256-9A31F951EE7D}">
      <dgm:prSet/>
      <dgm:spPr/>
      <dgm:t>
        <a:bodyPr/>
        <a:lstStyle/>
        <a:p>
          <a:endParaRPr lang="en-US"/>
        </a:p>
      </dgm:t>
    </dgm:pt>
    <dgm:pt modelId="{2B5DFCE2-883E-4FEF-9731-577F59274AD2}">
      <dgm:prSet/>
      <dgm:spPr/>
      <dgm:t>
        <a:bodyPr/>
        <a:lstStyle/>
        <a:p>
          <a:r>
            <a:rPr lang="en-US" b="0" i="0" dirty="0">
              <a:latin typeface="Times New Roman" panose="02020603050405020304" pitchFamily="18" charset="0"/>
              <a:cs typeface="Times New Roman" panose="02020603050405020304" pitchFamily="18" charset="0"/>
            </a:rPr>
            <a:t>Experiment with larger and more diverse datasets for improved model performance.</a:t>
          </a:r>
          <a:endParaRPr lang="en-US" dirty="0">
            <a:latin typeface="Times New Roman" panose="02020603050405020304" pitchFamily="18" charset="0"/>
            <a:cs typeface="Times New Roman" panose="02020603050405020304" pitchFamily="18" charset="0"/>
          </a:endParaRPr>
        </a:p>
      </dgm:t>
    </dgm:pt>
    <dgm:pt modelId="{621AA645-6B1C-462C-A11F-ADDED82710E3}" type="parTrans" cxnId="{3F00915A-2F99-4ECA-AB63-3E72E68A1D9F}">
      <dgm:prSet/>
      <dgm:spPr/>
      <dgm:t>
        <a:bodyPr/>
        <a:lstStyle/>
        <a:p>
          <a:endParaRPr lang="en-US"/>
        </a:p>
      </dgm:t>
    </dgm:pt>
    <dgm:pt modelId="{257066BB-FC09-4110-A879-A32FB857A55B}" type="sibTrans" cxnId="{3F00915A-2F99-4ECA-AB63-3E72E68A1D9F}">
      <dgm:prSet/>
      <dgm:spPr/>
      <dgm:t>
        <a:bodyPr/>
        <a:lstStyle/>
        <a:p>
          <a:endParaRPr lang="en-US"/>
        </a:p>
      </dgm:t>
    </dgm:pt>
    <dgm:pt modelId="{BC8732BE-A26E-4C7D-9A71-BFC6C6E43BB4}">
      <dgm:prSet/>
      <dgm:spPr/>
      <dgm:t>
        <a:bodyPr/>
        <a:lstStyle/>
        <a:p>
          <a:r>
            <a:rPr lang="en-US" b="0" i="0" dirty="0">
              <a:latin typeface="Times New Roman" panose="02020603050405020304" pitchFamily="18" charset="0"/>
              <a:cs typeface="Times New Roman" panose="02020603050405020304" pitchFamily="18" charset="0"/>
            </a:rPr>
            <a:t>Extend classification to include not just screen damage type, but also damage severity.</a:t>
          </a:r>
          <a:endParaRPr lang="en-US" dirty="0">
            <a:latin typeface="Times New Roman" panose="02020603050405020304" pitchFamily="18" charset="0"/>
            <a:cs typeface="Times New Roman" panose="02020603050405020304" pitchFamily="18" charset="0"/>
          </a:endParaRPr>
        </a:p>
      </dgm:t>
    </dgm:pt>
    <dgm:pt modelId="{5B327FC8-AF88-463A-8E28-502368A946A1}" type="parTrans" cxnId="{AD154728-6F3A-4D74-A21E-53567431A834}">
      <dgm:prSet/>
      <dgm:spPr/>
      <dgm:t>
        <a:bodyPr/>
        <a:lstStyle/>
        <a:p>
          <a:endParaRPr lang="en-US"/>
        </a:p>
      </dgm:t>
    </dgm:pt>
    <dgm:pt modelId="{DDFF753C-C9CB-4E9D-8FED-CC04BA3B36C9}" type="sibTrans" cxnId="{AD154728-6F3A-4D74-A21E-53567431A834}">
      <dgm:prSet/>
      <dgm:spPr/>
      <dgm:t>
        <a:bodyPr/>
        <a:lstStyle/>
        <a:p>
          <a:endParaRPr lang="en-US"/>
        </a:p>
      </dgm:t>
    </dgm:pt>
    <dgm:pt modelId="{74030A7A-040C-4B64-A996-B52FB5D87A51}">
      <dgm:prSet/>
      <dgm:spPr/>
      <dgm:t>
        <a:bodyPr/>
        <a:lstStyle/>
        <a:p>
          <a:r>
            <a:rPr lang="en-US" b="0" i="0" dirty="0">
              <a:latin typeface="Times New Roman" panose="02020603050405020304" pitchFamily="18" charset="0"/>
              <a:cs typeface="Times New Roman" panose="02020603050405020304" pitchFamily="18" charset="0"/>
            </a:rPr>
            <a:t>This extended classification can provide detailed information valuable for repair estimation.</a:t>
          </a:r>
          <a:endParaRPr lang="en-US" dirty="0">
            <a:latin typeface="Times New Roman" panose="02020603050405020304" pitchFamily="18" charset="0"/>
            <a:cs typeface="Times New Roman" panose="02020603050405020304" pitchFamily="18" charset="0"/>
          </a:endParaRPr>
        </a:p>
      </dgm:t>
    </dgm:pt>
    <dgm:pt modelId="{E61A400B-9828-4D29-895B-A989C8103B98}" type="parTrans" cxnId="{C6418B8C-5A6D-4934-99C7-F771C85AC73F}">
      <dgm:prSet/>
      <dgm:spPr/>
      <dgm:t>
        <a:bodyPr/>
        <a:lstStyle/>
        <a:p>
          <a:endParaRPr lang="en-US"/>
        </a:p>
      </dgm:t>
    </dgm:pt>
    <dgm:pt modelId="{4871F59F-4ACB-45CA-B0C9-749B1DD0DA65}" type="sibTrans" cxnId="{C6418B8C-5A6D-4934-99C7-F771C85AC73F}">
      <dgm:prSet/>
      <dgm:spPr/>
      <dgm:t>
        <a:bodyPr/>
        <a:lstStyle/>
        <a:p>
          <a:endParaRPr lang="en-US"/>
        </a:p>
      </dgm:t>
    </dgm:pt>
    <dgm:pt modelId="{42B25E06-A0E4-4E87-93A1-0FB4B56216C9}">
      <dgm:prSet/>
      <dgm:spPr/>
      <dgm:t>
        <a:bodyPr/>
        <a:lstStyle/>
        <a:p>
          <a:r>
            <a:rPr lang="en-US" b="0" i="0" dirty="0">
              <a:latin typeface="Times New Roman" panose="02020603050405020304" pitchFamily="18" charset="0"/>
              <a:cs typeface="Times New Roman" panose="02020603050405020304" pitchFamily="18" charset="0"/>
            </a:rPr>
            <a:t>Develop advanced data augmentation techniques to improve model learning capabilities and robustness.</a:t>
          </a:r>
          <a:endParaRPr lang="en-US" dirty="0">
            <a:latin typeface="Times New Roman" panose="02020603050405020304" pitchFamily="18" charset="0"/>
            <a:cs typeface="Times New Roman" panose="02020603050405020304" pitchFamily="18" charset="0"/>
          </a:endParaRPr>
        </a:p>
      </dgm:t>
    </dgm:pt>
    <dgm:pt modelId="{C1D9AD5F-6E95-469B-AFA7-AD6E41E420BC}" type="parTrans" cxnId="{AFDCFA48-13AA-4B52-B60A-E6A14C06D3A8}">
      <dgm:prSet/>
      <dgm:spPr/>
      <dgm:t>
        <a:bodyPr/>
        <a:lstStyle/>
        <a:p>
          <a:endParaRPr lang="en-US"/>
        </a:p>
      </dgm:t>
    </dgm:pt>
    <dgm:pt modelId="{28AE4082-22AE-4374-A655-9E27270EDF34}" type="sibTrans" cxnId="{AFDCFA48-13AA-4B52-B60A-E6A14C06D3A8}">
      <dgm:prSet/>
      <dgm:spPr/>
      <dgm:t>
        <a:bodyPr/>
        <a:lstStyle/>
        <a:p>
          <a:endParaRPr lang="en-US"/>
        </a:p>
      </dgm:t>
    </dgm:pt>
    <dgm:pt modelId="{85C77A86-D7A4-4C8E-9C73-0CA1CA0F8385}" type="pres">
      <dgm:prSet presAssocID="{FC7A453A-3A80-4230-BFCA-22862E353028}" presName="root" presStyleCnt="0">
        <dgm:presLayoutVars>
          <dgm:dir/>
          <dgm:resizeHandles val="exact"/>
        </dgm:presLayoutVars>
      </dgm:prSet>
      <dgm:spPr/>
    </dgm:pt>
    <dgm:pt modelId="{8428BFEE-CD69-4F26-8253-79867BC7AA69}" type="pres">
      <dgm:prSet presAssocID="{FC7A453A-3A80-4230-BFCA-22862E353028}" presName="container" presStyleCnt="0">
        <dgm:presLayoutVars>
          <dgm:dir/>
          <dgm:resizeHandles val="exact"/>
        </dgm:presLayoutVars>
      </dgm:prSet>
      <dgm:spPr/>
    </dgm:pt>
    <dgm:pt modelId="{07ACB66F-E4FB-4EDB-9E66-13DD40C85147}" type="pres">
      <dgm:prSet presAssocID="{9D4E4F86-94EF-4F46-A053-4DDAAD648062}" presName="compNode" presStyleCnt="0"/>
      <dgm:spPr/>
    </dgm:pt>
    <dgm:pt modelId="{3BF819F8-7DA3-4358-A336-FF7B5D5F1112}" type="pres">
      <dgm:prSet presAssocID="{9D4E4F86-94EF-4F46-A053-4DDAAD648062}" presName="iconBgRect" presStyleLbl="bgShp" presStyleIdx="0" presStyleCnt="5"/>
      <dgm:spPr/>
    </dgm:pt>
    <dgm:pt modelId="{4E5C4561-7C7D-464A-867D-30944E5B3DDF}" type="pres">
      <dgm:prSet presAssocID="{9D4E4F86-94EF-4F46-A053-4DDAAD64806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35FA3D8-BAF2-4EC1-99F6-F9572265D086}" type="pres">
      <dgm:prSet presAssocID="{9D4E4F86-94EF-4F46-A053-4DDAAD648062}" presName="spaceRect" presStyleCnt="0"/>
      <dgm:spPr/>
    </dgm:pt>
    <dgm:pt modelId="{E0E6EC61-DC38-4F35-AFD0-3E4645BEE408}" type="pres">
      <dgm:prSet presAssocID="{9D4E4F86-94EF-4F46-A053-4DDAAD648062}" presName="textRect" presStyleLbl="revTx" presStyleIdx="0" presStyleCnt="5">
        <dgm:presLayoutVars>
          <dgm:chMax val="1"/>
          <dgm:chPref val="1"/>
        </dgm:presLayoutVars>
      </dgm:prSet>
      <dgm:spPr/>
    </dgm:pt>
    <dgm:pt modelId="{651EEE28-11B1-4FDC-8867-AF021D70A240}" type="pres">
      <dgm:prSet presAssocID="{126B784B-4946-445D-960D-B45281153332}" presName="sibTrans" presStyleLbl="sibTrans2D1" presStyleIdx="0" presStyleCnt="0"/>
      <dgm:spPr/>
    </dgm:pt>
    <dgm:pt modelId="{D71C1977-679C-4EEB-BEEB-C066700D0E09}" type="pres">
      <dgm:prSet presAssocID="{2B5DFCE2-883E-4FEF-9731-577F59274AD2}" presName="compNode" presStyleCnt="0"/>
      <dgm:spPr/>
    </dgm:pt>
    <dgm:pt modelId="{618C19EF-7ABB-4097-98A6-5E4BD6F2CAD9}" type="pres">
      <dgm:prSet presAssocID="{2B5DFCE2-883E-4FEF-9731-577F59274AD2}" presName="iconBgRect" presStyleLbl="bgShp" presStyleIdx="1" presStyleCnt="5"/>
      <dgm:spPr/>
    </dgm:pt>
    <dgm:pt modelId="{18538CCA-62EB-483E-B00A-75F2CB14F31E}" type="pres">
      <dgm:prSet presAssocID="{2B5DFCE2-883E-4FEF-9731-577F59274AD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DF35E1C-0C20-4613-A598-B5278397C905}" type="pres">
      <dgm:prSet presAssocID="{2B5DFCE2-883E-4FEF-9731-577F59274AD2}" presName="spaceRect" presStyleCnt="0"/>
      <dgm:spPr/>
    </dgm:pt>
    <dgm:pt modelId="{6C9D56A6-67A2-4B0B-9738-F911158BD4EF}" type="pres">
      <dgm:prSet presAssocID="{2B5DFCE2-883E-4FEF-9731-577F59274AD2}" presName="textRect" presStyleLbl="revTx" presStyleIdx="1" presStyleCnt="5">
        <dgm:presLayoutVars>
          <dgm:chMax val="1"/>
          <dgm:chPref val="1"/>
        </dgm:presLayoutVars>
      </dgm:prSet>
      <dgm:spPr/>
    </dgm:pt>
    <dgm:pt modelId="{9983A9B5-BA79-4C1F-A862-7A43A9AE8BFA}" type="pres">
      <dgm:prSet presAssocID="{257066BB-FC09-4110-A879-A32FB857A55B}" presName="sibTrans" presStyleLbl="sibTrans2D1" presStyleIdx="0" presStyleCnt="0"/>
      <dgm:spPr/>
    </dgm:pt>
    <dgm:pt modelId="{E2210DE6-4307-4B33-84DD-E4167F7951C1}" type="pres">
      <dgm:prSet presAssocID="{BC8732BE-A26E-4C7D-9A71-BFC6C6E43BB4}" presName="compNode" presStyleCnt="0"/>
      <dgm:spPr/>
    </dgm:pt>
    <dgm:pt modelId="{E39B7CBA-6E40-4A16-814A-A6802425DE97}" type="pres">
      <dgm:prSet presAssocID="{BC8732BE-A26E-4C7D-9A71-BFC6C6E43BB4}" presName="iconBgRect" presStyleLbl="bgShp" presStyleIdx="2" presStyleCnt="5"/>
      <dgm:spPr/>
    </dgm:pt>
    <dgm:pt modelId="{46DA4808-0E7C-4D23-BA02-18C914FFA1E9}" type="pres">
      <dgm:prSet presAssocID="{BC8732BE-A26E-4C7D-9A71-BFC6C6E43BB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6DA1C25-654F-42F4-AF30-A757648E7EAF}" type="pres">
      <dgm:prSet presAssocID="{BC8732BE-A26E-4C7D-9A71-BFC6C6E43BB4}" presName="spaceRect" presStyleCnt="0"/>
      <dgm:spPr/>
    </dgm:pt>
    <dgm:pt modelId="{8B332E07-4E4D-4735-AEA6-33727E22D942}" type="pres">
      <dgm:prSet presAssocID="{BC8732BE-A26E-4C7D-9A71-BFC6C6E43BB4}" presName="textRect" presStyleLbl="revTx" presStyleIdx="2" presStyleCnt="5">
        <dgm:presLayoutVars>
          <dgm:chMax val="1"/>
          <dgm:chPref val="1"/>
        </dgm:presLayoutVars>
      </dgm:prSet>
      <dgm:spPr/>
    </dgm:pt>
    <dgm:pt modelId="{04448580-B7A0-4C65-BCA4-0CCA65B52976}" type="pres">
      <dgm:prSet presAssocID="{DDFF753C-C9CB-4E9D-8FED-CC04BA3B36C9}" presName="sibTrans" presStyleLbl="sibTrans2D1" presStyleIdx="0" presStyleCnt="0"/>
      <dgm:spPr/>
    </dgm:pt>
    <dgm:pt modelId="{C699BCE7-9847-4D46-B7F0-4576725324B3}" type="pres">
      <dgm:prSet presAssocID="{74030A7A-040C-4B64-A996-B52FB5D87A51}" presName="compNode" presStyleCnt="0"/>
      <dgm:spPr/>
    </dgm:pt>
    <dgm:pt modelId="{4FE25039-7997-4F5E-960B-254A77806623}" type="pres">
      <dgm:prSet presAssocID="{74030A7A-040C-4B64-A996-B52FB5D87A51}" presName="iconBgRect" presStyleLbl="bgShp" presStyleIdx="3" presStyleCnt="5"/>
      <dgm:spPr/>
    </dgm:pt>
    <dgm:pt modelId="{39E6FB16-D490-449A-9BB3-88CD7FF4D321}" type="pres">
      <dgm:prSet presAssocID="{74030A7A-040C-4B64-A996-B52FB5D87A5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lder"/>
        </a:ext>
      </dgm:extLst>
    </dgm:pt>
    <dgm:pt modelId="{E1D986B7-E883-4260-A484-BE708489D79E}" type="pres">
      <dgm:prSet presAssocID="{74030A7A-040C-4B64-A996-B52FB5D87A51}" presName="spaceRect" presStyleCnt="0"/>
      <dgm:spPr/>
    </dgm:pt>
    <dgm:pt modelId="{A290598F-5C1E-4802-8971-A63BEF7392D2}" type="pres">
      <dgm:prSet presAssocID="{74030A7A-040C-4B64-A996-B52FB5D87A51}" presName="textRect" presStyleLbl="revTx" presStyleIdx="3" presStyleCnt="5">
        <dgm:presLayoutVars>
          <dgm:chMax val="1"/>
          <dgm:chPref val="1"/>
        </dgm:presLayoutVars>
      </dgm:prSet>
      <dgm:spPr/>
    </dgm:pt>
    <dgm:pt modelId="{A1EC1D57-E92F-4921-A902-FC0273612661}" type="pres">
      <dgm:prSet presAssocID="{4871F59F-4ACB-45CA-B0C9-749B1DD0DA65}" presName="sibTrans" presStyleLbl="sibTrans2D1" presStyleIdx="0" presStyleCnt="0"/>
      <dgm:spPr/>
    </dgm:pt>
    <dgm:pt modelId="{9C9172CD-3B66-4EE2-912E-5D6716C3218E}" type="pres">
      <dgm:prSet presAssocID="{42B25E06-A0E4-4E87-93A1-0FB4B56216C9}" presName="compNode" presStyleCnt="0"/>
      <dgm:spPr/>
    </dgm:pt>
    <dgm:pt modelId="{613EE5D9-D4E6-4D9C-9427-A771A21191F1}" type="pres">
      <dgm:prSet presAssocID="{42B25E06-A0E4-4E87-93A1-0FB4B56216C9}" presName="iconBgRect" presStyleLbl="bgShp" presStyleIdx="4" presStyleCnt="5"/>
      <dgm:spPr/>
    </dgm:pt>
    <dgm:pt modelId="{44D96A8A-5DD3-43A6-8B93-FDEFDAF73B85}" type="pres">
      <dgm:prSet presAssocID="{42B25E06-A0E4-4E87-93A1-0FB4B56216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846CA91-B597-4B3C-9829-7E04BC25ECEE}" type="pres">
      <dgm:prSet presAssocID="{42B25E06-A0E4-4E87-93A1-0FB4B56216C9}" presName="spaceRect" presStyleCnt="0"/>
      <dgm:spPr/>
    </dgm:pt>
    <dgm:pt modelId="{AFE1EB09-191B-44F8-902B-050A5E06CBF9}" type="pres">
      <dgm:prSet presAssocID="{42B25E06-A0E4-4E87-93A1-0FB4B56216C9}" presName="textRect" presStyleLbl="revTx" presStyleIdx="4" presStyleCnt="5">
        <dgm:presLayoutVars>
          <dgm:chMax val="1"/>
          <dgm:chPref val="1"/>
        </dgm:presLayoutVars>
      </dgm:prSet>
      <dgm:spPr/>
    </dgm:pt>
  </dgm:ptLst>
  <dgm:cxnLst>
    <dgm:cxn modelId="{CA458E02-1576-420E-BA63-FAEA3BDF5BCE}" type="presOf" srcId="{FC7A453A-3A80-4230-BFCA-22862E353028}" destId="{85C77A86-D7A4-4C8E-9C73-0CA1CA0F8385}" srcOrd="0" destOrd="0" presId="urn:microsoft.com/office/officeart/2018/2/layout/IconCircleList"/>
    <dgm:cxn modelId="{77167507-D398-4B08-83B3-EF3E7DD4BBBC}" type="presOf" srcId="{DDFF753C-C9CB-4E9D-8FED-CC04BA3B36C9}" destId="{04448580-B7A0-4C65-BCA4-0CCA65B52976}" srcOrd="0" destOrd="0" presId="urn:microsoft.com/office/officeart/2018/2/layout/IconCircleList"/>
    <dgm:cxn modelId="{FEF36F0F-8B6B-4922-9D57-79757B019774}" type="presOf" srcId="{9D4E4F86-94EF-4F46-A053-4DDAAD648062}" destId="{E0E6EC61-DC38-4F35-AFD0-3E4645BEE408}" srcOrd="0" destOrd="0" presId="urn:microsoft.com/office/officeart/2018/2/layout/IconCircleList"/>
    <dgm:cxn modelId="{0581C21F-6D22-4730-A76A-5DC81785E7D1}" type="presOf" srcId="{257066BB-FC09-4110-A879-A32FB857A55B}" destId="{9983A9B5-BA79-4C1F-A862-7A43A9AE8BFA}" srcOrd="0" destOrd="0" presId="urn:microsoft.com/office/officeart/2018/2/layout/IconCircleList"/>
    <dgm:cxn modelId="{AD154728-6F3A-4D74-A21E-53567431A834}" srcId="{FC7A453A-3A80-4230-BFCA-22862E353028}" destId="{BC8732BE-A26E-4C7D-9A71-BFC6C6E43BB4}" srcOrd="2" destOrd="0" parTransId="{5B327FC8-AF88-463A-8E28-502368A946A1}" sibTransId="{DDFF753C-C9CB-4E9D-8FED-CC04BA3B36C9}"/>
    <dgm:cxn modelId="{AFDCFA48-13AA-4B52-B60A-E6A14C06D3A8}" srcId="{FC7A453A-3A80-4230-BFCA-22862E353028}" destId="{42B25E06-A0E4-4E87-93A1-0FB4B56216C9}" srcOrd="4" destOrd="0" parTransId="{C1D9AD5F-6E95-469B-AFA7-AD6E41E420BC}" sibTransId="{28AE4082-22AE-4374-A655-9E27270EDF34}"/>
    <dgm:cxn modelId="{3F00915A-2F99-4ECA-AB63-3E72E68A1D9F}" srcId="{FC7A453A-3A80-4230-BFCA-22862E353028}" destId="{2B5DFCE2-883E-4FEF-9731-577F59274AD2}" srcOrd="1" destOrd="0" parTransId="{621AA645-6B1C-462C-A11F-ADDED82710E3}" sibTransId="{257066BB-FC09-4110-A879-A32FB857A55B}"/>
    <dgm:cxn modelId="{C6418B8C-5A6D-4934-99C7-F771C85AC73F}" srcId="{FC7A453A-3A80-4230-BFCA-22862E353028}" destId="{74030A7A-040C-4B64-A996-B52FB5D87A51}" srcOrd="3" destOrd="0" parTransId="{E61A400B-9828-4D29-895B-A989C8103B98}" sibTransId="{4871F59F-4ACB-45CA-B0C9-749B1DD0DA65}"/>
    <dgm:cxn modelId="{9EFEBF93-62D0-4E5D-8256-9A31F951EE7D}" srcId="{FC7A453A-3A80-4230-BFCA-22862E353028}" destId="{9D4E4F86-94EF-4F46-A053-4DDAAD648062}" srcOrd="0" destOrd="0" parTransId="{AA6C664F-EDBC-4A48-B282-C6A81EF321A6}" sibTransId="{126B784B-4946-445D-960D-B45281153332}"/>
    <dgm:cxn modelId="{2497079B-2389-4506-9034-D4977445A8F1}" type="presOf" srcId="{2B5DFCE2-883E-4FEF-9731-577F59274AD2}" destId="{6C9D56A6-67A2-4B0B-9738-F911158BD4EF}" srcOrd="0" destOrd="0" presId="urn:microsoft.com/office/officeart/2018/2/layout/IconCircleList"/>
    <dgm:cxn modelId="{791D43A3-1E54-4697-878B-FBC478C0B9D8}" type="presOf" srcId="{4871F59F-4ACB-45CA-B0C9-749B1DD0DA65}" destId="{A1EC1D57-E92F-4921-A902-FC0273612661}" srcOrd="0" destOrd="0" presId="urn:microsoft.com/office/officeart/2018/2/layout/IconCircleList"/>
    <dgm:cxn modelId="{3A1878D7-8C30-4C8E-89BD-0FD8F106B34C}" type="presOf" srcId="{126B784B-4946-445D-960D-B45281153332}" destId="{651EEE28-11B1-4FDC-8867-AF021D70A240}" srcOrd="0" destOrd="0" presId="urn:microsoft.com/office/officeart/2018/2/layout/IconCircleList"/>
    <dgm:cxn modelId="{60376CE9-63D3-4E01-B466-B2CB3DAF4FD5}" type="presOf" srcId="{BC8732BE-A26E-4C7D-9A71-BFC6C6E43BB4}" destId="{8B332E07-4E4D-4735-AEA6-33727E22D942}" srcOrd="0" destOrd="0" presId="urn:microsoft.com/office/officeart/2018/2/layout/IconCircleList"/>
    <dgm:cxn modelId="{332F15F4-5D92-4A63-BBB2-43E0B782D65F}" type="presOf" srcId="{42B25E06-A0E4-4E87-93A1-0FB4B56216C9}" destId="{AFE1EB09-191B-44F8-902B-050A5E06CBF9}" srcOrd="0" destOrd="0" presId="urn:microsoft.com/office/officeart/2018/2/layout/IconCircleList"/>
    <dgm:cxn modelId="{2D397BF8-9EBD-42A9-B57C-70A58629DAB6}" type="presOf" srcId="{74030A7A-040C-4B64-A996-B52FB5D87A51}" destId="{A290598F-5C1E-4802-8971-A63BEF7392D2}" srcOrd="0" destOrd="0" presId="urn:microsoft.com/office/officeart/2018/2/layout/IconCircleList"/>
    <dgm:cxn modelId="{E961C88C-2034-4180-88F9-086DACB000DB}" type="presParOf" srcId="{85C77A86-D7A4-4C8E-9C73-0CA1CA0F8385}" destId="{8428BFEE-CD69-4F26-8253-79867BC7AA69}" srcOrd="0" destOrd="0" presId="urn:microsoft.com/office/officeart/2018/2/layout/IconCircleList"/>
    <dgm:cxn modelId="{C1A9D545-A962-4BBD-8EF0-E58E4C3B7C1F}" type="presParOf" srcId="{8428BFEE-CD69-4F26-8253-79867BC7AA69}" destId="{07ACB66F-E4FB-4EDB-9E66-13DD40C85147}" srcOrd="0" destOrd="0" presId="urn:microsoft.com/office/officeart/2018/2/layout/IconCircleList"/>
    <dgm:cxn modelId="{88B16613-72D4-407B-8F18-13CACACC71AC}" type="presParOf" srcId="{07ACB66F-E4FB-4EDB-9E66-13DD40C85147}" destId="{3BF819F8-7DA3-4358-A336-FF7B5D5F1112}" srcOrd="0" destOrd="0" presId="urn:microsoft.com/office/officeart/2018/2/layout/IconCircleList"/>
    <dgm:cxn modelId="{5CE36AB3-3F3C-4E22-938B-57021814DEB4}" type="presParOf" srcId="{07ACB66F-E4FB-4EDB-9E66-13DD40C85147}" destId="{4E5C4561-7C7D-464A-867D-30944E5B3DDF}" srcOrd="1" destOrd="0" presId="urn:microsoft.com/office/officeart/2018/2/layout/IconCircleList"/>
    <dgm:cxn modelId="{B4FE7DC1-D51D-4E78-A5D6-4049A5F68ED9}" type="presParOf" srcId="{07ACB66F-E4FB-4EDB-9E66-13DD40C85147}" destId="{A35FA3D8-BAF2-4EC1-99F6-F9572265D086}" srcOrd="2" destOrd="0" presId="urn:microsoft.com/office/officeart/2018/2/layout/IconCircleList"/>
    <dgm:cxn modelId="{EA8A2D40-0B3B-44E0-84DF-6CC89CB7530D}" type="presParOf" srcId="{07ACB66F-E4FB-4EDB-9E66-13DD40C85147}" destId="{E0E6EC61-DC38-4F35-AFD0-3E4645BEE408}" srcOrd="3" destOrd="0" presId="urn:microsoft.com/office/officeart/2018/2/layout/IconCircleList"/>
    <dgm:cxn modelId="{EAE70AE7-1B99-4530-BB9B-07257F22F483}" type="presParOf" srcId="{8428BFEE-CD69-4F26-8253-79867BC7AA69}" destId="{651EEE28-11B1-4FDC-8867-AF021D70A240}" srcOrd="1" destOrd="0" presId="urn:microsoft.com/office/officeart/2018/2/layout/IconCircleList"/>
    <dgm:cxn modelId="{56CBC4BE-7426-4BF9-A73D-8E7710C9D9C5}" type="presParOf" srcId="{8428BFEE-CD69-4F26-8253-79867BC7AA69}" destId="{D71C1977-679C-4EEB-BEEB-C066700D0E09}" srcOrd="2" destOrd="0" presId="urn:microsoft.com/office/officeart/2018/2/layout/IconCircleList"/>
    <dgm:cxn modelId="{9680A215-80DB-4B44-8F91-29138D454C41}" type="presParOf" srcId="{D71C1977-679C-4EEB-BEEB-C066700D0E09}" destId="{618C19EF-7ABB-4097-98A6-5E4BD6F2CAD9}" srcOrd="0" destOrd="0" presId="urn:microsoft.com/office/officeart/2018/2/layout/IconCircleList"/>
    <dgm:cxn modelId="{1B914005-FF45-4A5E-85AB-6D7317D3E4E4}" type="presParOf" srcId="{D71C1977-679C-4EEB-BEEB-C066700D0E09}" destId="{18538CCA-62EB-483E-B00A-75F2CB14F31E}" srcOrd="1" destOrd="0" presId="urn:microsoft.com/office/officeart/2018/2/layout/IconCircleList"/>
    <dgm:cxn modelId="{F5288D9E-DE98-46C4-A07F-7D688CE09831}" type="presParOf" srcId="{D71C1977-679C-4EEB-BEEB-C066700D0E09}" destId="{6DF35E1C-0C20-4613-A598-B5278397C905}" srcOrd="2" destOrd="0" presId="urn:microsoft.com/office/officeart/2018/2/layout/IconCircleList"/>
    <dgm:cxn modelId="{8830B7D7-C21B-460C-AEAD-581A1AD957B5}" type="presParOf" srcId="{D71C1977-679C-4EEB-BEEB-C066700D0E09}" destId="{6C9D56A6-67A2-4B0B-9738-F911158BD4EF}" srcOrd="3" destOrd="0" presId="urn:microsoft.com/office/officeart/2018/2/layout/IconCircleList"/>
    <dgm:cxn modelId="{8286FB06-113B-4DC3-8000-E50A0FEC9F4E}" type="presParOf" srcId="{8428BFEE-CD69-4F26-8253-79867BC7AA69}" destId="{9983A9B5-BA79-4C1F-A862-7A43A9AE8BFA}" srcOrd="3" destOrd="0" presId="urn:microsoft.com/office/officeart/2018/2/layout/IconCircleList"/>
    <dgm:cxn modelId="{B8E171A9-2A1E-4255-B02C-D0FA71EDEE41}" type="presParOf" srcId="{8428BFEE-CD69-4F26-8253-79867BC7AA69}" destId="{E2210DE6-4307-4B33-84DD-E4167F7951C1}" srcOrd="4" destOrd="0" presId="urn:microsoft.com/office/officeart/2018/2/layout/IconCircleList"/>
    <dgm:cxn modelId="{C441DB4A-98D0-49CB-B3DC-CDFAAC2A0FA2}" type="presParOf" srcId="{E2210DE6-4307-4B33-84DD-E4167F7951C1}" destId="{E39B7CBA-6E40-4A16-814A-A6802425DE97}" srcOrd="0" destOrd="0" presId="urn:microsoft.com/office/officeart/2018/2/layout/IconCircleList"/>
    <dgm:cxn modelId="{710939B4-3436-48EC-A4FD-62EDCF63BA98}" type="presParOf" srcId="{E2210DE6-4307-4B33-84DD-E4167F7951C1}" destId="{46DA4808-0E7C-4D23-BA02-18C914FFA1E9}" srcOrd="1" destOrd="0" presId="urn:microsoft.com/office/officeart/2018/2/layout/IconCircleList"/>
    <dgm:cxn modelId="{88F8F8F6-8413-438B-B50E-36534940DEB5}" type="presParOf" srcId="{E2210DE6-4307-4B33-84DD-E4167F7951C1}" destId="{C6DA1C25-654F-42F4-AF30-A757648E7EAF}" srcOrd="2" destOrd="0" presId="urn:microsoft.com/office/officeart/2018/2/layout/IconCircleList"/>
    <dgm:cxn modelId="{30751466-1DC2-4BFB-9002-CC45C8590081}" type="presParOf" srcId="{E2210DE6-4307-4B33-84DD-E4167F7951C1}" destId="{8B332E07-4E4D-4735-AEA6-33727E22D942}" srcOrd="3" destOrd="0" presId="urn:microsoft.com/office/officeart/2018/2/layout/IconCircleList"/>
    <dgm:cxn modelId="{DF809095-49CF-403E-A59F-10BEC5A8A4FE}" type="presParOf" srcId="{8428BFEE-CD69-4F26-8253-79867BC7AA69}" destId="{04448580-B7A0-4C65-BCA4-0CCA65B52976}" srcOrd="5" destOrd="0" presId="urn:microsoft.com/office/officeart/2018/2/layout/IconCircleList"/>
    <dgm:cxn modelId="{A86F981D-848B-4F0C-AFE1-CFFAB4FD4F83}" type="presParOf" srcId="{8428BFEE-CD69-4F26-8253-79867BC7AA69}" destId="{C699BCE7-9847-4D46-B7F0-4576725324B3}" srcOrd="6" destOrd="0" presId="urn:microsoft.com/office/officeart/2018/2/layout/IconCircleList"/>
    <dgm:cxn modelId="{A040E10D-1244-414F-93A9-3C043708D062}" type="presParOf" srcId="{C699BCE7-9847-4D46-B7F0-4576725324B3}" destId="{4FE25039-7997-4F5E-960B-254A77806623}" srcOrd="0" destOrd="0" presId="urn:microsoft.com/office/officeart/2018/2/layout/IconCircleList"/>
    <dgm:cxn modelId="{64573719-21BA-4A17-A02F-E98681CE4629}" type="presParOf" srcId="{C699BCE7-9847-4D46-B7F0-4576725324B3}" destId="{39E6FB16-D490-449A-9BB3-88CD7FF4D321}" srcOrd="1" destOrd="0" presId="urn:microsoft.com/office/officeart/2018/2/layout/IconCircleList"/>
    <dgm:cxn modelId="{384DE1BE-65B9-4DE4-9A83-A2B8AF65CE6E}" type="presParOf" srcId="{C699BCE7-9847-4D46-B7F0-4576725324B3}" destId="{E1D986B7-E883-4260-A484-BE708489D79E}" srcOrd="2" destOrd="0" presId="urn:microsoft.com/office/officeart/2018/2/layout/IconCircleList"/>
    <dgm:cxn modelId="{1DE13E50-A234-4631-B17B-CD65B051D459}" type="presParOf" srcId="{C699BCE7-9847-4D46-B7F0-4576725324B3}" destId="{A290598F-5C1E-4802-8971-A63BEF7392D2}" srcOrd="3" destOrd="0" presId="urn:microsoft.com/office/officeart/2018/2/layout/IconCircleList"/>
    <dgm:cxn modelId="{BE7399AD-DAE4-450D-9F87-876AF58E91AF}" type="presParOf" srcId="{8428BFEE-CD69-4F26-8253-79867BC7AA69}" destId="{A1EC1D57-E92F-4921-A902-FC0273612661}" srcOrd="7" destOrd="0" presId="urn:microsoft.com/office/officeart/2018/2/layout/IconCircleList"/>
    <dgm:cxn modelId="{99476533-33D1-4F6D-82C0-B099556F2220}" type="presParOf" srcId="{8428BFEE-CD69-4F26-8253-79867BC7AA69}" destId="{9C9172CD-3B66-4EE2-912E-5D6716C3218E}" srcOrd="8" destOrd="0" presId="urn:microsoft.com/office/officeart/2018/2/layout/IconCircleList"/>
    <dgm:cxn modelId="{51002273-5692-4F18-BF5E-1F661CE19B03}" type="presParOf" srcId="{9C9172CD-3B66-4EE2-912E-5D6716C3218E}" destId="{613EE5D9-D4E6-4D9C-9427-A771A21191F1}" srcOrd="0" destOrd="0" presId="urn:microsoft.com/office/officeart/2018/2/layout/IconCircleList"/>
    <dgm:cxn modelId="{220385E9-9A21-4C35-A16B-9632E43AAD71}" type="presParOf" srcId="{9C9172CD-3B66-4EE2-912E-5D6716C3218E}" destId="{44D96A8A-5DD3-43A6-8B93-FDEFDAF73B85}" srcOrd="1" destOrd="0" presId="urn:microsoft.com/office/officeart/2018/2/layout/IconCircleList"/>
    <dgm:cxn modelId="{098186CF-95E3-4EE1-A09C-3AA38DCE1520}" type="presParOf" srcId="{9C9172CD-3B66-4EE2-912E-5D6716C3218E}" destId="{A846CA91-B597-4B3C-9829-7E04BC25ECEE}" srcOrd="2" destOrd="0" presId="urn:microsoft.com/office/officeart/2018/2/layout/IconCircleList"/>
    <dgm:cxn modelId="{491912BF-8DB8-493C-B2A3-FA64367760B2}" type="presParOf" srcId="{9C9172CD-3B66-4EE2-912E-5D6716C3218E}" destId="{AFE1EB09-191B-44F8-902B-050A5E06CBF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070CE-C6C9-43D4-AC35-663F03F9EECA}">
      <dsp:nvSpPr>
        <dsp:cNvPr id="0" name=""/>
        <dsp:cNvSpPr/>
      </dsp:nvSpPr>
      <dsp:spPr>
        <a:xfrm>
          <a:off x="28222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F9801-C9AD-4BDE-8029-8CCCC3605BA6}">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E83AE0-4781-4632-9C18-CB998341DDD5}">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The surge of e-commerce has led to a vast increase in returned mobile phones.</a:t>
          </a:r>
          <a:endParaRPr lang="en-US" sz="1800" kern="1200" dirty="0">
            <a:latin typeface="Times New Roman" panose="02020603050405020304" pitchFamily="18" charset="0"/>
            <a:cs typeface="Times New Roman" panose="02020603050405020304" pitchFamily="18" charset="0"/>
          </a:endParaRPr>
        </a:p>
      </dsp:txBody>
      <dsp:txXfrm>
        <a:off x="1948202" y="368029"/>
        <a:ext cx="3233964" cy="1371985"/>
      </dsp:txXfrm>
    </dsp:sp>
    <dsp:sp modelId="{47B67F35-E84E-445F-A218-5ED1988DA2E8}">
      <dsp:nvSpPr>
        <dsp:cNvPr id="0" name=""/>
        <dsp:cNvSpPr/>
      </dsp:nvSpPr>
      <dsp:spPr>
        <a:xfrm>
          <a:off x="574566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069B7-3139-47CF-A73A-D471727E8C6F}">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018910-7A4A-4FBD-AEA7-168884D3007E}">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Balancing environmental concerns with efficient reverse logistics poses a challenge.</a:t>
          </a:r>
          <a:endParaRPr lang="en-US" sz="1800" kern="1200" dirty="0">
            <a:latin typeface="Times New Roman" panose="02020603050405020304" pitchFamily="18" charset="0"/>
            <a:cs typeface="Times New Roman" panose="02020603050405020304" pitchFamily="18" charset="0"/>
          </a:endParaRPr>
        </a:p>
      </dsp:txBody>
      <dsp:txXfrm>
        <a:off x="7411643" y="368029"/>
        <a:ext cx="3233964" cy="1371985"/>
      </dsp:txXfrm>
    </dsp:sp>
    <dsp:sp modelId="{0D35C4D4-F6FF-4C85-8FC7-0C212A08601D}">
      <dsp:nvSpPr>
        <dsp:cNvPr id="0" name=""/>
        <dsp:cNvSpPr/>
      </dsp:nvSpPr>
      <dsp:spPr>
        <a:xfrm>
          <a:off x="28222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95A9F2-63B1-4A2A-ACFC-B515DEE78468}">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B0040-2B60-404E-8247-08CA32A43F19}">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Manual inspection of phone screens for damage (e.g., oil, scratches, stains) is resource-intensive and prone to inconsistency.</a:t>
          </a:r>
          <a:endParaRPr lang="en-US" sz="1800" kern="1200" dirty="0">
            <a:latin typeface="Times New Roman" panose="02020603050405020304" pitchFamily="18" charset="0"/>
            <a:cs typeface="Times New Roman" panose="02020603050405020304" pitchFamily="18" charset="0"/>
          </a:endParaRPr>
        </a:p>
      </dsp:txBody>
      <dsp:txXfrm>
        <a:off x="1948202" y="2452790"/>
        <a:ext cx="3233964" cy="1371985"/>
      </dsp:txXfrm>
    </dsp:sp>
    <dsp:sp modelId="{881924DE-B7EF-42D2-A657-3FA34409BD9E}">
      <dsp:nvSpPr>
        <dsp:cNvPr id="0" name=""/>
        <dsp:cNvSpPr/>
      </dsp:nvSpPr>
      <dsp:spPr>
        <a:xfrm>
          <a:off x="574566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C6C31-1208-422C-A1D9-FE24038D3DE9}">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C37E9E-F0F8-4327-A19F-EEBD983B748C}">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Glass damage specifically creates significant costs and delays due to repairs or recycling needs.</a:t>
          </a:r>
          <a:endParaRPr lang="en-US" sz="1800" kern="1200" dirty="0">
            <a:latin typeface="Times New Roman" panose="02020603050405020304" pitchFamily="18" charset="0"/>
            <a:cs typeface="Times New Roman" panose="02020603050405020304" pitchFamily="18" charset="0"/>
          </a:endParaRPr>
        </a:p>
      </dsp:txBody>
      <dsp:txXfrm>
        <a:off x="7411643" y="2452790"/>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7290F-0429-4FF8-96E4-F4AE1EF30833}">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This research proposes a novel solution: An automated system leveraging machine learning for screen damage detection and classification. </a:t>
          </a:r>
          <a:endParaRPr lang="en-US" sz="2300" kern="1200" dirty="0"/>
        </a:p>
      </dsp:txBody>
      <dsp:txXfrm>
        <a:off x="36841" y="36841"/>
        <a:ext cx="7931345" cy="1184159"/>
      </dsp:txXfrm>
    </dsp:sp>
    <dsp:sp modelId="{B523BCA3-9B6B-4E45-97E0-1E81F6EFE7C3}">
      <dsp:nvSpPr>
        <dsp:cNvPr id="0" name=""/>
        <dsp:cNvSpPr/>
      </dsp:nvSpPr>
      <dsp:spPr>
        <a:xfrm>
          <a:off x="819587" y="1467481"/>
          <a:ext cx="9288654" cy="12578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research aims to develop a scalable, robust, and diversified mobile screen damage detection and classification system.</a:t>
          </a:r>
        </a:p>
      </dsp:txBody>
      <dsp:txXfrm>
        <a:off x="856428" y="1504322"/>
        <a:ext cx="7577788" cy="1184159"/>
      </dsp:txXfrm>
    </dsp:sp>
    <dsp:sp modelId="{6D49D974-27D7-4FE2-AE18-1C463149CC88}">
      <dsp:nvSpPr>
        <dsp:cNvPr id="0" name=""/>
        <dsp:cNvSpPr/>
      </dsp:nvSpPr>
      <dsp:spPr>
        <a:xfrm>
          <a:off x="1639174" y="2934963"/>
          <a:ext cx="9288654" cy="12578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dirty="0"/>
            <a:t>Benefit:</a:t>
          </a:r>
          <a:r>
            <a:rPr lang="en-US" sz="2300" b="0" i="0" kern="1200" dirty="0"/>
            <a:t> Streamlined reverse logistics, reduced costs, and a more eco-friendly system.</a:t>
          </a:r>
          <a:endParaRPr lang="en-US" sz="2300" kern="1200" dirty="0"/>
        </a:p>
      </dsp:txBody>
      <dsp:txXfrm>
        <a:off x="1676015" y="2971804"/>
        <a:ext cx="7577788" cy="1184159"/>
      </dsp:txXfrm>
    </dsp:sp>
    <dsp:sp modelId="{329E5F16-49A5-42B3-B531-3EBC943E7451}">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0A98B65A-73FB-4E15-9E38-9A72DA9C6BB3}">
      <dsp:nvSpPr>
        <dsp:cNvPr id="0" name=""/>
        <dsp:cNvSpPr/>
      </dsp:nvSpPr>
      <dsp:spPr>
        <a:xfrm>
          <a:off x="9290644" y="2412959"/>
          <a:ext cx="817596" cy="81759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FB34A-15FF-42E7-A187-4CEEA8E14211}">
      <dsp:nvSpPr>
        <dsp:cNvPr id="0" name=""/>
        <dsp:cNvSpPr/>
      </dsp:nvSpPr>
      <dsp:spPr>
        <a:xfrm>
          <a:off x="1061437" y="192884"/>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BC6E75-2959-419C-B326-B34C82CAD2BE}">
      <dsp:nvSpPr>
        <dsp:cNvPr id="0" name=""/>
        <dsp:cNvSpPr/>
      </dsp:nvSpPr>
      <dsp:spPr>
        <a:xfrm>
          <a:off x="1582" y="1497969"/>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dirty="0">
              <a:latin typeface="Times New Roman" panose="02020603050405020304" pitchFamily="18" charset="0"/>
              <a:cs typeface="Times New Roman" panose="02020603050405020304" pitchFamily="18" charset="0"/>
            </a:rPr>
            <a:t>Automation in Logistics</a:t>
          </a:r>
        </a:p>
      </dsp:txBody>
      <dsp:txXfrm>
        <a:off x="1582" y="1497969"/>
        <a:ext cx="3261093" cy="489164"/>
      </dsp:txXfrm>
    </dsp:sp>
    <dsp:sp modelId="{7A5B2A91-F720-4FBC-90EC-035111DAD81A}">
      <dsp:nvSpPr>
        <dsp:cNvPr id="0" name=""/>
        <dsp:cNvSpPr/>
      </dsp:nvSpPr>
      <dsp:spPr>
        <a:xfrm>
          <a:off x="1582" y="2063274"/>
          <a:ext cx="3261093" cy="193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Adoption of AI, ML, and deep learning in logistics for enhanced efficiency and accuracy.</a:t>
          </a:r>
          <a:endParaRPr lang="en-US" sz="1800" kern="1200" dirty="0">
            <a:latin typeface="Times New Roman" panose="02020603050405020304" pitchFamily="18" charset="0"/>
            <a:cs typeface="Times New Roman" panose="02020603050405020304" pitchFamily="18" charset="0"/>
          </a:endParaRPr>
        </a:p>
        <a:p>
          <a:pPr marL="0" lvl="0" indent="0" algn="ctr"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Applications include automated loading/unloading systems, AGVs, AS/RS, and more.</a:t>
          </a:r>
          <a:endParaRPr lang="en-US" sz="1800" kern="1200" dirty="0">
            <a:latin typeface="Times New Roman" panose="02020603050405020304" pitchFamily="18" charset="0"/>
            <a:cs typeface="Times New Roman" panose="02020603050405020304" pitchFamily="18" charset="0"/>
          </a:endParaRPr>
        </a:p>
      </dsp:txBody>
      <dsp:txXfrm>
        <a:off x="1582" y="2063274"/>
        <a:ext cx="3261093" cy="1936645"/>
      </dsp:txXfrm>
    </dsp:sp>
    <dsp:sp modelId="{E1607138-3E81-43F3-AA14-954AC05359C5}">
      <dsp:nvSpPr>
        <dsp:cNvPr id="0" name=""/>
        <dsp:cNvSpPr/>
      </dsp:nvSpPr>
      <dsp:spPr>
        <a:xfrm>
          <a:off x="4893223" y="192884"/>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1EA12-277A-46B5-99CB-0BC2FD7AE280}">
      <dsp:nvSpPr>
        <dsp:cNvPr id="0" name=""/>
        <dsp:cNvSpPr/>
      </dsp:nvSpPr>
      <dsp:spPr>
        <a:xfrm>
          <a:off x="3833367" y="1497969"/>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dirty="0">
              <a:latin typeface="Times New Roman" panose="02020603050405020304" pitchFamily="18" charset="0"/>
              <a:cs typeface="Times New Roman" panose="02020603050405020304" pitchFamily="18" charset="0"/>
            </a:rPr>
            <a:t>Automation in Damage Detection</a:t>
          </a:r>
        </a:p>
      </dsp:txBody>
      <dsp:txXfrm>
        <a:off x="3833367" y="1497969"/>
        <a:ext cx="3261093" cy="489164"/>
      </dsp:txXfrm>
    </dsp:sp>
    <dsp:sp modelId="{49005762-9FB9-415E-8682-2014FA544D61}">
      <dsp:nvSpPr>
        <dsp:cNvPr id="0" name=""/>
        <dsp:cNvSpPr/>
      </dsp:nvSpPr>
      <dsp:spPr>
        <a:xfrm>
          <a:off x="3833367" y="2063274"/>
          <a:ext cx="3261093" cy="193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Transition from traditional methods to automated systems leveraging AI and ML.</a:t>
          </a:r>
        </a:p>
        <a:p>
          <a:pPr marL="0" lvl="0" indent="0" algn="ctr" defTabSz="800100">
            <a:lnSpc>
              <a:spcPct val="100000"/>
            </a:lnSpc>
            <a:spcBef>
              <a:spcPct val="0"/>
            </a:spcBef>
            <a:spcAft>
              <a:spcPct val="35000"/>
            </a:spcAft>
            <a:buNone/>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Application of ML in image-based damage detection across various sectors.</a:t>
          </a:r>
        </a:p>
      </dsp:txBody>
      <dsp:txXfrm>
        <a:off x="3833367" y="2063274"/>
        <a:ext cx="3261093" cy="1936645"/>
      </dsp:txXfrm>
    </dsp:sp>
    <dsp:sp modelId="{DAC33747-5575-4A46-A1C7-B76E66FBA734}">
      <dsp:nvSpPr>
        <dsp:cNvPr id="0" name=""/>
        <dsp:cNvSpPr/>
      </dsp:nvSpPr>
      <dsp:spPr>
        <a:xfrm>
          <a:off x="8725008" y="192884"/>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74CE54-064C-45DB-B819-CF49CD08DE24}">
      <dsp:nvSpPr>
        <dsp:cNvPr id="0" name=""/>
        <dsp:cNvSpPr/>
      </dsp:nvSpPr>
      <dsp:spPr>
        <a:xfrm>
          <a:off x="7665152" y="1497969"/>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dirty="0">
              <a:latin typeface="Times New Roman" panose="02020603050405020304" pitchFamily="18" charset="0"/>
              <a:cs typeface="Times New Roman" panose="02020603050405020304" pitchFamily="18" charset="0"/>
            </a:rPr>
            <a:t>Broad Applications of Damage Detection Systems</a:t>
          </a:r>
        </a:p>
      </dsp:txBody>
      <dsp:txXfrm>
        <a:off x="7665152" y="1497969"/>
        <a:ext cx="3261093" cy="489164"/>
      </dsp:txXfrm>
    </dsp:sp>
    <dsp:sp modelId="{B94D5103-2C3D-4AF9-BECC-DA189A78E34C}">
      <dsp:nvSpPr>
        <dsp:cNvPr id="0" name=""/>
        <dsp:cNvSpPr/>
      </dsp:nvSpPr>
      <dsp:spPr>
        <a:xfrm>
          <a:off x="7665152" y="2063274"/>
          <a:ext cx="3261093" cy="193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Versatile applications in automotive, infrastructure, energy, aerospace, e-commerce, and logistics.</a:t>
          </a:r>
        </a:p>
        <a:p>
          <a:pPr marL="0" lvl="0" indent="0" algn="ctr" defTabSz="800100">
            <a:lnSpc>
              <a:spcPct val="100000"/>
            </a:lnSpc>
            <a:spcBef>
              <a:spcPct val="0"/>
            </a:spcBef>
            <a:spcAft>
              <a:spcPct val="35000"/>
            </a:spcAft>
            <a:buNone/>
          </a:pPr>
          <a:r>
            <a:rPr lang="en-US" sz="18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Significant contributions to operational efficiency and cost-effectiveness.</a:t>
          </a:r>
        </a:p>
      </dsp:txBody>
      <dsp:txXfrm>
        <a:off x="7665152" y="2063274"/>
        <a:ext cx="3261093" cy="19366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93D1E-FCA5-46A9-9C43-6692590D2AAC}">
      <dsp:nvSpPr>
        <dsp:cNvPr id="0" name=""/>
        <dsp:cNvSpPr/>
      </dsp:nvSpPr>
      <dsp:spPr>
        <a:xfrm>
          <a:off x="1065737" y="102526"/>
          <a:ext cx="1140268" cy="10845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52A83-9041-470F-A5CE-49A88933DC03}">
      <dsp:nvSpPr>
        <dsp:cNvPr id="0" name=""/>
        <dsp:cNvSpPr/>
      </dsp:nvSpPr>
      <dsp:spPr>
        <a:xfrm>
          <a:off x="6916" y="1358502"/>
          <a:ext cx="3257909" cy="46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dirty="0">
              <a:latin typeface="Times New Roman" panose="02020603050405020304" pitchFamily="18" charset="0"/>
              <a:cs typeface="Times New Roman" panose="02020603050405020304" pitchFamily="18" charset="0"/>
            </a:rPr>
            <a:t>Screen Damage Detection and Classification in Returned Phones</a:t>
          </a:r>
        </a:p>
      </dsp:txBody>
      <dsp:txXfrm>
        <a:off x="6916" y="1358502"/>
        <a:ext cx="3257909" cy="464786"/>
      </dsp:txXfrm>
    </dsp:sp>
    <dsp:sp modelId="{2A210480-F474-4609-B8B6-FBCF6F0C0860}">
      <dsp:nvSpPr>
        <dsp:cNvPr id="0" name=""/>
        <dsp:cNvSpPr/>
      </dsp:nvSpPr>
      <dsp:spPr>
        <a:xfrm>
          <a:off x="6916" y="1903043"/>
          <a:ext cx="3257909" cy="218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Crucial role in e-commerce and logistics sectors.</a:t>
          </a:r>
        </a:p>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Automation facilitates efficient handling of returned devices, improving operational efficiency.</a:t>
          </a:r>
        </a:p>
      </dsp:txBody>
      <dsp:txXfrm>
        <a:off x="6916" y="1903043"/>
        <a:ext cx="3257909" cy="2187234"/>
      </dsp:txXfrm>
    </dsp:sp>
    <dsp:sp modelId="{726FAAF5-7DBC-44D7-867D-A0D594C9F525}">
      <dsp:nvSpPr>
        <dsp:cNvPr id="0" name=""/>
        <dsp:cNvSpPr/>
      </dsp:nvSpPr>
      <dsp:spPr>
        <a:xfrm>
          <a:off x="4893780" y="102526"/>
          <a:ext cx="1140268" cy="10845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09D357-EB24-4C64-A7E4-489DE0F9F2B2}">
      <dsp:nvSpPr>
        <dsp:cNvPr id="0" name=""/>
        <dsp:cNvSpPr/>
      </dsp:nvSpPr>
      <dsp:spPr>
        <a:xfrm>
          <a:off x="3834959" y="1358502"/>
          <a:ext cx="3257909" cy="46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dirty="0">
              <a:latin typeface="Times New Roman" panose="02020603050405020304" pitchFamily="18" charset="0"/>
              <a:cs typeface="Times New Roman" panose="02020603050405020304" pitchFamily="18" charset="0"/>
            </a:rPr>
            <a:t>Related Research</a:t>
          </a:r>
        </a:p>
      </dsp:txBody>
      <dsp:txXfrm>
        <a:off x="3834959" y="1358502"/>
        <a:ext cx="3257909" cy="464786"/>
      </dsp:txXfrm>
    </dsp:sp>
    <dsp:sp modelId="{39F53EBE-613E-409B-87B8-19724E46953E}">
      <dsp:nvSpPr>
        <dsp:cNvPr id="0" name=""/>
        <dsp:cNvSpPr/>
      </dsp:nvSpPr>
      <dsp:spPr>
        <a:xfrm>
          <a:off x="3823003" y="1777343"/>
          <a:ext cx="3257909" cy="218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Selvi et al., (2021) achieved an accuracy of 85% using pre-trained models such as </a:t>
          </a:r>
          <a:r>
            <a:rPr lang="en-US" sz="18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Densenet</a:t>
          </a: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Resnet, and </a:t>
          </a:r>
          <a:r>
            <a:rPr lang="en-US" sz="18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Squeezenet</a:t>
          </a: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a:t>
          </a:r>
        </a:p>
        <a:p>
          <a:pPr marL="0" lvl="0" indent="0" algn="just" defTabSz="533400">
            <a:lnSpc>
              <a:spcPct val="10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Transfer learning, data augmentation (</a:t>
          </a:r>
          <a:r>
            <a:rPr lang="en-US" sz="180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Mahyoub</a:t>
          </a: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et al., 2023), and regularization techniques (Farhadi et al., 2022)  enhance model performance. </a:t>
          </a:r>
        </a:p>
      </dsp:txBody>
      <dsp:txXfrm>
        <a:off x="3823003" y="1777343"/>
        <a:ext cx="3257909" cy="2187234"/>
      </dsp:txXfrm>
    </dsp:sp>
    <dsp:sp modelId="{FB1B555E-9E9F-45F5-B08E-0BDD0F49A462}">
      <dsp:nvSpPr>
        <dsp:cNvPr id="0" name=""/>
        <dsp:cNvSpPr/>
      </dsp:nvSpPr>
      <dsp:spPr>
        <a:xfrm>
          <a:off x="8721823" y="102526"/>
          <a:ext cx="1140268" cy="10845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4899E0-7ED8-4213-B568-D8687C6766F4}">
      <dsp:nvSpPr>
        <dsp:cNvPr id="0" name=""/>
        <dsp:cNvSpPr/>
      </dsp:nvSpPr>
      <dsp:spPr>
        <a:xfrm>
          <a:off x="7663003" y="1358502"/>
          <a:ext cx="3257909" cy="46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latin typeface="Times New Roman" panose="02020603050405020304" pitchFamily="18" charset="0"/>
              <a:cs typeface="Times New Roman" panose="02020603050405020304" pitchFamily="18" charset="0"/>
            </a:rPr>
            <a:t>Summary</a:t>
          </a:r>
        </a:p>
      </dsp:txBody>
      <dsp:txXfrm>
        <a:off x="7663003" y="1358502"/>
        <a:ext cx="3257909" cy="464786"/>
      </dsp:txXfrm>
    </dsp:sp>
    <dsp:sp modelId="{9F8E356B-7D3C-42BD-B53C-56A5EFFB6968}">
      <dsp:nvSpPr>
        <dsp:cNvPr id="0" name=""/>
        <dsp:cNvSpPr/>
      </dsp:nvSpPr>
      <dsp:spPr>
        <a:xfrm>
          <a:off x="7663003" y="1903043"/>
          <a:ext cx="3257909" cy="218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Highlights the potential of automation and machine learning in improving various sectors, particularly logistics.</a:t>
          </a:r>
        </a:p>
      </dsp:txBody>
      <dsp:txXfrm>
        <a:off x="7663003" y="1903043"/>
        <a:ext cx="3257909" cy="2187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07D66-ACB6-4F47-B2CB-769ED2220406}">
      <dsp:nvSpPr>
        <dsp:cNvPr id="0" name=""/>
        <dsp:cNvSpPr/>
      </dsp:nvSpPr>
      <dsp:spPr>
        <a:xfrm>
          <a:off x="828914" y="86132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A0A038-513D-42AB-B052-75FE5A716E59}">
      <dsp:nvSpPr>
        <dsp:cNvPr id="0" name=""/>
        <dsp:cNvSpPr/>
      </dsp:nvSpPr>
      <dsp:spPr>
        <a:xfrm>
          <a:off x="333914" y="2042262"/>
          <a:ext cx="1800000" cy="1289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Five deep learning models: DenseNet201, InceptionV3, VGG16, VGG19 and </a:t>
          </a:r>
          <a:r>
            <a:rPr lang="en-US" sz="1400" b="0" i="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Xception</a:t>
          </a: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were tested.</a:t>
          </a:r>
        </a:p>
      </dsp:txBody>
      <dsp:txXfrm>
        <a:off x="333914" y="2042262"/>
        <a:ext cx="1800000" cy="1289213"/>
      </dsp:txXfrm>
    </dsp:sp>
    <dsp:sp modelId="{196BDC12-A1CC-42F8-8832-5A121C478CE3}">
      <dsp:nvSpPr>
        <dsp:cNvPr id="0" name=""/>
        <dsp:cNvSpPr/>
      </dsp:nvSpPr>
      <dsp:spPr>
        <a:xfrm>
          <a:off x="2943914" y="86132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FC00C-1954-45DB-97D7-C930776F21E1}">
      <dsp:nvSpPr>
        <dsp:cNvPr id="0" name=""/>
        <dsp:cNvSpPr/>
      </dsp:nvSpPr>
      <dsp:spPr>
        <a:xfrm>
          <a:off x="2448914" y="2042262"/>
          <a:ext cx="1800000" cy="1289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dirty="0" err="1">
              <a:latin typeface="Times New Roman" panose="02020603050405020304" pitchFamily="18" charset="0"/>
              <a:cs typeface="Times New Roman" panose="02020603050405020304" pitchFamily="18" charset="0"/>
            </a:rPr>
            <a:t>Xception</a:t>
          </a:r>
          <a:r>
            <a:rPr lang="en-US" sz="1400" b="0" i="0" kern="1200" dirty="0">
              <a:latin typeface="Times New Roman" panose="02020603050405020304" pitchFamily="18" charset="0"/>
              <a:cs typeface="Times New Roman" panose="02020603050405020304" pitchFamily="18" charset="0"/>
            </a:rPr>
            <a:t> model was the most accurate with </a:t>
          </a:r>
          <a:r>
            <a:rPr lang="en-US" sz="1400" b="1" i="0" kern="1200" dirty="0">
              <a:latin typeface="Times New Roman" panose="02020603050405020304" pitchFamily="18" charset="0"/>
              <a:cs typeface="Times New Roman" panose="02020603050405020304" pitchFamily="18" charset="0"/>
            </a:rPr>
            <a:t>98.45%</a:t>
          </a:r>
          <a:r>
            <a:rPr lang="en-US" sz="1400" b="0" i="0" kern="1200" dirty="0">
              <a:latin typeface="Times New Roman" panose="02020603050405020304" pitchFamily="18" charset="0"/>
              <a:cs typeface="Times New Roman" panose="02020603050405020304" pitchFamily="18" charset="0"/>
            </a:rPr>
            <a:t>, highlighting the effectiveness of transfer learning in mobile screen defect detection.</a:t>
          </a:r>
          <a:endParaRPr lang="en-US" sz="1400" kern="1200" dirty="0">
            <a:latin typeface="Times New Roman" panose="02020603050405020304" pitchFamily="18" charset="0"/>
            <a:cs typeface="Times New Roman" panose="02020603050405020304" pitchFamily="18" charset="0"/>
          </a:endParaRPr>
        </a:p>
      </dsp:txBody>
      <dsp:txXfrm>
        <a:off x="2448914" y="2042262"/>
        <a:ext cx="1800000" cy="1289213"/>
      </dsp:txXfrm>
    </dsp:sp>
    <dsp:sp modelId="{333035C0-BAD7-451E-B2F2-EBE962B66BD2}">
      <dsp:nvSpPr>
        <dsp:cNvPr id="0" name=""/>
        <dsp:cNvSpPr/>
      </dsp:nvSpPr>
      <dsp:spPr>
        <a:xfrm>
          <a:off x="5058914" y="86132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E8858-46D8-48C2-81D3-D3AE13262226}">
      <dsp:nvSpPr>
        <dsp:cNvPr id="0" name=""/>
        <dsp:cNvSpPr/>
      </dsp:nvSpPr>
      <dsp:spPr>
        <a:xfrm>
          <a:off x="4563914" y="2042262"/>
          <a:ext cx="1800000" cy="1289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research builds upon and surpasses (Selvi et al., 2021’s) work, which achieved an accuracy of 85%.</a:t>
          </a:r>
          <a:endParaRPr lang="en-US" sz="1400" kern="1200" dirty="0">
            <a:latin typeface="Times New Roman" panose="02020603050405020304" pitchFamily="18" charset="0"/>
            <a:cs typeface="Times New Roman" panose="02020603050405020304" pitchFamily="18" charset="0"/>
          </a:endParaRPr>
        </a:p>
      </dsp:txBody>
      <dsp:txXfrm>
        <a:off x="4563914" y="2042262"/>
        <a:ext cx="1800000" cy="1289213"/>
      </dsp:txXfrm>
    </dsp:sp>
    <dsp:sp modelId="{65FE30B5-366D-4B1B-A118-177AAB56B9EC}">
      <dsp:nvSpPr>
        <dsp:cNvPr id="0" name=""/>
        <dsp:cNvSpPr/>
      </dsp:nvSpPr>
      <dsp:spPr>
        <a:xfrm>
          <a:off x="7173914" y="86132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A186D-8532-4B49-A369-F6710F1FC6C9}">
      <dsp:nvSpPr>
        <dsp:cNvPr id="0" name=""/>
        <dsp:cNvSpPr/>
      </dsp:nvSpPr>
      <dsp:spPr>
        <a:xfrm>
          <a:off x="6678914" y="2042262"/>
          <a:ext cx="1800000" cy="1289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Data augmentation was found effective in enhancing the system's versatility and </a:t>
          </a: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robustness (</a:t>
          </a:r>
          <a:r>
            <a:rPr lang="en-US" sz="1400" b="0" i="0"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Mahyoub</a:t>
          </a:r>
          <a:r>
            <a:rPr lang="en-US" sz="1400" b="0" i="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et al., 2023).</a:t>
          </a:r>
        </a:p>
      </dsp:txBody>
      <dsp:txXfrm>
        <a:off x="6678914" y="2042262"/>
        <a:ext cx="1800000" cy="1289213"/>
      </dsp:txXfrm>
    </dsp:sp>
    <dsp:sp modelId="{4E141DE5-2CBD-42A9-8813-E6D3A957283D}">
      <dsp:nvSpPr>
        <dsp:cNvPr id="0" name=""/>
        <dsp:cNvSpPr/>
      </dsp:nvSpPr>
      <dsp:spPr>
        <a:xfrm>
          <a:off x="9288914" y="86132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5006B7-FFDF-4B4D-BEA1-17C733B2FD2E}">
      <dsp:nvSpPr>
        <dsp:cNvPr id="0" name=""/>
        <dsp:cNvSpPr/>
      </dsp:nvSpPr>
      <dsp:spPr>
        <a:xfrm>
          <a:off x="8793914" y="2042262"/>
          <a:ext cx="1800000" cy="1289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Regularization and dropout methods bolstered the model's resistance against overfitting, aligning with (Farhadi et al., 2022)'s findings.</a:t>
          </a:r>
          <a:endParaRPr lang="en-US" sz="1400" kern="1200" dirty="0">
            <a:latin typeface="Times New Roman" panose="02020603050405020304" pitchFamily="18" charset="0"/>
            <a:cs typeface="Times New Roman" panose="02020603050405020304" pitchFamily="18" charset="0"/>
          </a:endParaRPr>
        </a:p>
      </dsp:txBody>
      <dsp:txXfrm>
        <a:off x="8793914" y="2042262"/>
        <a:ext cx="1800000" cy="12892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819F8-7DA3-4358-A336-FF7B5D5F1112}">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C4561-7C7D-464A-867D-30944E5B3DDF}">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6EC61-DC38-4F35-AFD0-3E4645BEE408}">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Explore other deep learning architectures for enhanced screen defect identification.</a:t>
          </a:r>
          <a:endParaRPr lang="en-US" sz="1500" kern="1200" dirty="0">
            <a:latin typeface="Times New Roman" panose="02020603050405020304" pitchFamily="18" charset="0"/>
            <a:cs typeface="Times New Roman" panose="02020603050405020304" pitchFamily="18" charset="0"/>
          </a:endParaRPr>
        </a:p>
      </dsp:txBody>
      <dsp:txXfrm>
        <a:off x="1312541" y="828340"/>
        <a:ext cx="2148945" cy="911674"/>
      </dsp:txXfrm>
    </dsp:sp>
    <dsp:sp modelId="{618C19EF-7ABB-4097-98A6-5E4BD6F2CAD9}">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38CCA-62EB-483E-B00A-75F2CB14F31E}">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9D56A6-67A2-4B0B-9738-F911158BD4EF}">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Experiment with larger and more diverse datasets for improved model performance.</a:t>
          </a:r>
          <a:endParaRPr lang="en-US" sz="1500" kern="1200" dirty="0">
            <a:latin typeface="Times New Roman" panose="02020603050405020304" pitchFamily="18" charset="0"/>
            <a:cs typeface="Times New Roman" panose="02020603050405020304" pitchFamily="18" charset="0"/>
          </a:endParaRPr>
        </a:p>
      </dsp:txBody>
      <dsp:txXfrm>
        <a:off x="4942957" y="828340"/>
        <a:ext cx="2148945" cy="911674"/>
      </dsp:txXfrm>
    </dsp:sp>
    <dsp:sp modelId="{E39B7CBA-6E40-4A16-814A-A6802425DE97}">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A4808-0E7C-4D23-BA02-18C914FFA1E9}">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32E07-4E4D-4735-AEA6-33727E22D942}">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Extend classification to include not just screen damage type, but also damage severity.</a:t>
          </a:r>
          <a:endParaRPr lang="en-US" sz="1500" kern="1200" dirty="0">
            <a:latin typeface="Times New Roman" panose="02020603050405020304" pitchFamily="18" charset="0"/>
            <a:cs typeface="Times New Roman" panose="02020603050405020304" pitchFamily="18" charset="0"/>
          </a:endParaRPr>
        </a:p>
      </dsp:txBody>
      <dsp:txXfrm>
        <a:off x="8573374" y="828340"/>
        <a:ext cx="2148945" cy="911674"/>
      </dsp:txXfrm>
    </dsp:sp>
    <dsp:sp modelId="{4FE25039-7997-4F5E-960B-254A77806623}">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E6FB16-D490-449A-9BB3-88CD7FF4D321}">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90598F-5C1E-4802-8971-A63BEF7392D2}">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This extended classification can provide detailed information valuable for repair estimation.</a:t>
          </a:r>
          <a:endParaRPr lang="en-US" sz="1500" kern="1200" dirty="0">
            <a:latin typeface="Times New Roman" panose="02020603050405020304" pitchFamily="18" charset="0"/>
            <a:cs typeface="Times New Roman" panose="02020603050405020304" pitchFamily="18" charset="0"/>
          </a:endParaRPr>
        </a:p>
      </dsp:txBody>
      <dsp:txXfrm>
        <a:off x="1312541" y="2452790"/>
        <a:ext cx="2148945" cy="911674"/>
      </dsp:txXfrm>
    </dsp:sp>
    <dsp:sp modelId="{613EE5D9-D4E6-4D9C-9427-A771A21191F1}">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96A8A-5DD3-43A6-8B93-FDEFDAF73B85}">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E1EB09-191B-44F8-902B-050A5E06CBF9}">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Times New Roman" panose="02020603050405020304" pitchFamily="18" charset="0"/>
              <a:cs typeface="Times New Roman" panose="02020603050405020304" pitchFamily="18" charset="0"/>
            </a:rPr>
            <a:t>Develop advanced data augmentation techniques to improve model learning capabilities and robustness.</a:t>
          </a:r>
          <a:endParaRPr lang="en-US" sz="1500" kern="1200" dirty="0">
            <a:latin typeface="Times New Roman" panose="02020603050405020304" pitchFamily="18" charset="0"/>
            <a:cs typeface="Times New Roman" panose="02020603050405020304" pitchFamily="18" charset="0"/>
          </a:endParaRPr>
        </a:p>
      </dsp:txBody>
      <dsp:txXfrm>
        <a:off x="4942957" y="2452790"/>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262D6-F0B6-40CD-BD9E-7FA7F222AD53}"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823C5-47A2-4F63-B159-7C2A87BB291C}" type="slidenum">
              <a:rPr lang="en-US" smtClean="0"/>
              <a:t>‹#›</a:t>
            </a:fld>
            <a:endParaRPr lang="en-US"/>
          </a:p>
        </p:txBody>
      </p:sp>
    </p:spTree>
    <p:extLst>
      <p:ext uri="{BB962C8B-B14F-4D97-AF65-F5344CB8AC3E}">
        <p14:creationId xmlns:p14="http://schemas.microsoft.com/office/powerpoint/2010/main" val="396563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Delivery-W-Rg"/>
              </a:rPr>
              <a:t>My name is ….  I am pursuing my master’s in ML and AI at ……Today, I am excited to present my thesis titled …This research was conducted under the guidance of ….</a:t>
            </a:r>
            <a:endParaRPr lang="en-US" dirty="0"/>
          </a:p>
        </p:txBody>
      </p:sp>
      <p:sp>
        <p:nvSpPr>
          <p:cNvPr id="4" name="Slide Number Placeholder 3"/>
          <p:cNvSpPr>
            <a:spLocks noGrp="1"/>
          </p:cNvSpPr>
          <p:nvPr>
            <p:ph type="sldNum" sz="quarter" idx="5"/>
          </p:nvPr>
        </p:nvSpPr>
        <p:spPr/>
        <p:txBody>
          <a:bodyPr/>
          <a:lstStyle/>
          <a:p>
            <a:fld id="{935823C5-47A2-4F63-B159-7C2A87BB291C}" type="slidenum">
              <a:rPr lang="en-US" smtClean="0"/>
              <a:t>1</a:t>
            </a:fld>
            <a:endParaRPr lang="en-US"/>
          </a:p>
        </p:txBody>
      </p:sp>
    </p:spTree>
    <p:extLst>
      <p:ext uri="{BB962C8B-B14F-4D97-AF65-F5344CB8AC3E}">
        <p14:creationId xmlns:p14="http://schemas.microsoft.com/office/powerpoint/2010/main" val="2234889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modelling stage:</a:t>
            </a:r>
          </a:p>
          <a:p>
            <a:endParaRPr lang="en-US" dirty="0"/>
          </a:p>
          <a:p>
            <a:r>
              <a:rPr lang="en-US" dirty="0"/>
              <a:t>Model Building: </a:t>
            </a:r>
          </a:p>
          <a:p>
            <a:r>
              <a:rPr lang="en-US" dirty="0"/>
              <a:t> leveraged transfer learning with pre-existing models - DenseNet201, InceptionV3, VGG16, VGG19, and </a:t>
            </a:r>
            <a:r>
              <a:rPr lang="en-US" dirty="0" err="1"/>
              <a:t>Xception</a:t>
            </a:r>
            <a:r>
              <a:rPr lang="en-US" dirty="0"/>
              <a:t> - to take advantage of the features these models have learned from large datasets. Alongside this, we incorporated regularization and dropout methods to prevent overfitting and enhance model performance.</a:t>
            </a:r>
          </a:p>
          <a:p>
            <a:endParaRPr lang="en-US" dirty="0"/>
          </a:p>
          <a:p>
            <a:r>
              <a:rPr lang="en-US" dirty="0"/>
              <a:t>Evaluation: </a:t>
            </a:r>
          </a:p>
          <a:p>
            <a:r>
              <a:rPr lang="en-US" dirty="0"/>
              <a:t> assessed the models based on accuracy, precision, recall, and F1 score, Additionally,  visualized the model's performance using a confusion matrix and compared the performance of different pre-trained models.</a:t>
            </a:r>
          </a:p>
          <a:p>
            <a:endParaRPr lang="en-US" dirty="0"/>
          </a:p>
          <a:p>
            <a:r>
              <a:rPr lang="en-US" dirty="0"/>
              <a:t>Tools: </a:t>
            </a:r>
          </a:p>
          <a:p>
            <a:r>
              <a:rPr lang="en-US" dirty="0"/>
              <a:t>The tools  used in this study include Python for programming, TensorFlow and </a:t>
            </a:r>
            <a:r>
              <a:rPr lang="en-US" dirty="0" err="1"/>
              <a:t>Keras</a:t>
            </a:r>
            <a:r>
              <a:rPr lang="en-US" dirty="0"/>
              <a:t> for building and training our models, Google </a:t>
            </a:r>
            <a:r>
              <a:rPr lang="en-US" dirty="0" err="1"/>
              <a:t>Colab</a:t>
            </a:r>
            <a:r>
              <a:rPr lang="en-US" dirty="0"/>
              <a:t> for cloud-based execution, and NumPy, pandas, Matplotlib, Seaborn, and Scikit-learn for data handling, analysis, and visualization. </a:t>
            </a:r>
          </a:p>
          <a:p>
            <a:endParaRPr lang="en-US" dirty="0"/>
          </a:p>
          <a:p>
            <a:r>
              <a:rPr lang="en-US" dirty="0"/>
              <a:t>This robust approach to modeling and evaluation ensures  develop an effective and reliable screen damage detection and classification system.</a:t>
            </a:r>
          </a:p>
        </p:txBody>
      </p:sp>
      <p:sp>
        <p:nvSpPr>
          <p:cNvPr id="4" name="Slide Number Placeholder 3"/>
          <p:cNvSpPr>
            <a:spLocks noGrp="1"/>
          </p:cNvSpPr>
          <p:nvPr>
            <p:ph type="sldNum" sz="quarter" idx="5"/>
          </p:nvPr>
        </p:nvSpPr>
        <p:spPr/>
        <p:txBody>
          <a:bodyPr/>
          <a:lstStyle/>
          <a:p>
            <a:fld id="{935823C5-47A2-4F63-B159-7C2A87BB291C}" type="slidenum">
              <a:rPr lang="en-US" smtClean="0"/>
              <a:t>10</a:t>
            </a:fld>
            <a:endParaRPr lang="en-US"/>
          </a:p>
        </p:txBody>
      </p:sp>
    </p:spTree>
    <p:extLst>
      <p:ext uri="{BB962C8B-B14F-4D97-AF65-F5344CB8AC3E}">
        <p14:creationId xmlns:p14="http://schemas.microsoft.com/office/powerpoint/2010/main" val="318526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model architecture, </a:t>
            </a:r>
            <a:r>
              <a:rPr lang="en-US" dirty="0" err="1"/>
              <a:t>i</a:t>
            </a:r>
            <a:r>
              <a:rPr lang="en-US" dirty="0"/>
              <a:t> began by adapting the base models of DenseNet201, InceptionV3, VGG16, VGG19, and </a:t>
            </a:r>
            <a:r>
              <a:rPr lang="en-US" dirty="0" err="1"/>
              <a:t>Xception</a:t>
            </a:r>
            <a:r>
              <a:rPr lang="en-US" dirty="0"/>
              <a:t>, tailoring them to  specific task. </a:t>
            </a:r>
          </a:p>
          <a:p>
            <a:endParaRPr lang="en-US" dirty="0"/>
          </a:p>
          <a:p>
            <a:r>
              <a:rPr lang="en-US" dirty="0"/>
              <a:t>From these base models, I removed the top layers and flattened the remaining parts to a one-dimensional structure. This is an essential step as it prepares the models for the introduction of new layers.</a:t>
            </a:r>
          </a:p>
          <a:p>
            <a:endParaRPr lang="en-US" dirty="0"/>
          </a:p>
          <a:p>
            <a:r>
              <a:rPr lang="en-US" dirty="0" err="1"/>
              <a:t>i</a:t>
            </a:r>
            <a:r>
              <a:rPr lang="en-US" dirty="0"/>
              <a:t> then added new dense layers to  models, using the </a:t>
            </a:r>
            <a:r>
              <a:rPr lang="en-US" dirty="0" err="1"/>
              <a:t>ReLU</a:t>
            </a:r>
            <a:r>
              <a:rPr lang="en-US" dirty="0"/>
              <a:t> activation function. This function introduces non-linearity into the models, which is crucial for learning complex patterns.</a:t>
            </a:r>
          </a:p>
          <a:p>
            <a:endParaRPr lang="en-US" dirty="0"/>
          </a:p>
          <a:p>
            <a:r>
              <a:rPr lang="en-US" dirty="0"/>
              <a:t>To prevent overfitting,  incorporated dropout layers into  models. These layers randomly drop out a number of output features of the layer during training, helping to make our models more robust.</a:t>
            </a:r>
          </a:p>
          <a:p>
            <a:endParaRPr lang="en-US" dirty="0"/>
          </a:p>
          <a:p>
            <a:r>
              <a:rPr lang="en-US" dirty="0"/>
              <a:t>I also applied an L2 kernel </a:t>
            </a:r>
            <a:r>
              <a:rPr lang="en-US" dirty="0" err="1"/>
              <a:t>regularizer</a:t>
            </a:r>
            <a:r>
              <a:rPr lang="en-US" dirty="0"/>
              <a:t>. This technique discourages large weights in  models, which is another effective way to mitigate overfitting.</a:t>
            </a:r>
          </a:p>
          <a:p>
            <a:endParaRPr lang="en-US" dirty="0"/>
          </a:p>
          <a:p>
            <a:r>
              <a:rPr lang="en-US" dirty="0"/>
              <a:t>Finally,  added a </a:t>
            </a:r>
            <a:r>
              <a:rPr lang="en-US" dirty="0" err="1"/>
              <a:t>softmax</a:t>
            </a:r>
            <a:r>
              <a:rPr lang="en-US" dirty="0"/>
              <a:t> layer. This is our output layer, which provides the probability for each class, forming the basis of our class predictions.</a:t>
            </a:r>
          </a:p>
          <a:p>
            <a:endParaRPr lang="en-US" dirty="0"/>
          </a:p>
          <a:p>
            <a:r>
              <a:rPr lang="en-US" dirty="0"/>
              <a:t>Each of these modifications was carefully implemented with the aim of enhancing our models' classification accuracy and robustness to overfitting.</a:t>
            </a:r>
          </a:p>
        </p:txBody>
      </p:sp>
      <p:sp>
        <p:nvSpPr>
          <p:cNvPr id="4" name="Slide Number Placeholder 3"/>
          <p:cNvSpPr>
            <a:spLocks noGrp="1"/>
          </p:cNvSpPr>
          <p:nvPr>
            <p:ph type="sldNum" sz="quarter" idx="5"/>
          </p:nvPr>
        </p:nvSpPr>
        <p:spPr/>
        <p:txBody>
          <a:bodyPr/>
          <a:lstStyle/>
          <a:p>
            <a:fld id="{935823C5-47A2-4F63-B159-7C2A87BB291C}" type="slidenum">
              <a:rPr lang="en-US" smtClean="0"/>
              <a:t>11</a:t>
            </a:fld>
            <a:endParaRPr lang="en-US"/>
          </a:p>
        </p:txBody>
      </p:sp>
    </p:spTree>
    <p:extLst>
      <p:ext uri="{BB962C8B-B14F-4D97-AF65-F5344CB8AC3E}">
        <p14:creationId xmlns:p14="http://schemas.microsoft.com/office/powerpoint/2010/main" val="266841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the results of our models. </a:t>
            </a:r>
          </a:p>
          <a:p>
            <a:endParaRPr lang="en-US" dirty="0"/>
          </a:p>
          <a:p>
            <a:r>
              <a:rPr lang="en-US" dirty="0"/>
              <a:t>Starting with DenseNet201, the overall accuracy I achieved was 50.61%. The precision, recall, and F1-score for 'good' class were 0.56, 0.68, and 0.62, respectively. For 'oil', 'scratch', and 'stain' classes, the model showed mixed results, indicating room for improvement.</a:t>
            </a:r>
          </a:p>
          <a:p>
            <a:endParaRPr lang="en-US" dirty="0"/>
          </a:p>
          <a:p>
            <a:r>
              <a:rPr lang="en-US" dirty="0"/>
              <a:t>Next, </a:t>
            </a:r>
            <a:r>
              <a:rPr lang="en-US" dirty="0" err="1"/>
              <a:t>i</a:t>
            </a:r>
            <a:r>
              <a:rPr lang="en-US" dirty="0"/>
              <a:t> have InceptionV3 with an overall accuracy of 68.52%. This model exhibited higher performance than DenseNet201, especially in classifying 'good', 'scratch', and 'stain' classes, but struggled a bit with the 'oil' class.</a:t>
            </a:r>
          </a:p>
          <a:p>
            <a:endParaRPr lang="en-US" dirty="0"/>
          </a:p>
          <a:p>
            <a:r>
              <a:rPr lang="en-US" dirty="0"/>
              <a:t>Moving onto VGG16, </a:t>
            </a:r>
            <a:r>
              <a:rPr lang="en-US" dirty="0" err="1"/>
              <a:t>i</a:t>
            </a:r>
            <a:r>
              <a:rPr lang="en-US" dirty="0"/>
              <a:t> see a significant jump in the overall accuracy to 95.06%. This model showed excellent performance across all classes, with F1-scores ranging from 0.93 to 0.97.</a:t>
            </a:r>
          </a:p>
          <a:p>
            <a:endParaRPr lang="en-US" dirty="0"/>
          </a:p>
          <a:p>
            <a:r>
              <a:rPr lang="en-US" dirty="0"/>
              <a:t>VGG19 also performed well with an overall accuracy of 94.16%. This model demonstrated robust performance across all classes, </a:t>
            </a:r>
          </a:p>
          <a:p>
            <a:endParaRPr lang="en-US" dirty="0"/>
          </a:p>
          <a:p>
            <a:r>
              <a:rPr lang="en-US" dirty="0"/>
              <a:t>Lastly, </a:t>
            </a:r>
            <a:r>
              <a:rPr lang="en-US" dirty="0" err="1"/>
              <a:t>Xception</a:t>
            </a:r>
            <a:r>
              <a:rPr lang="en-US" dirty="0"/>
              <a:t> provided the best overall accuracy among all models at 98.45%. The model's performance was outstanding across all classes, with F1-scores nearing perfection</a:t>
            </a:r>
          </a:p>
        </p:txBody>
      </p:sp>
      <p:sp>
        <p:nvSpPr>
          <p:cNvPr id="4" name="Slide Number Placeholder 3"/>
          <p:cNvSpPr>
            <a:spLocks noGrp="1"/>
          </p:cNvSpPr>
          <p:nvPr>
            <p:ph type="sldNum" sz="quarter" idx="5"/>
          </p:nvPr>
        </p:nvSpPr>
        <p:spPr/>
        <p:txBody>
          <a:bodyPr/>
          <a:lstStyle/>
          <a:p>
            <a:fld id="{935823C5-47A2-4F63-B159-7C2A87BB291C}" type="slidenum">
              <a:rPr lang="en-US" smtClean="0"/>
              <a:t>12</a:t>
            </a:fld>
            <a:endParaRPr lang="en-US"/>
          </a:p>
        </p:txBody>
      </p:sp>
    </p:spTree>
    <p:extLst>
      <p:ext uri="{BB962C8B-B14F-4D97-AF65-F5344CB8AC3E}">
        <p14:creationId xmlns:p14="http://schemas.microsoft.com/office/powerpoint/2010/main" val="98839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in previous slides used total 5 modes and The </a:t>
            </a:r>
            <a:r>
              <a:rPr lang="en-US" dirty="0" err="1"/>
              <a:t>Xception</a:t>
            </a:r>
            <a:r>
              <a:rPr lang="en-US" dirty="0"/>
              <a:t> model emerged as the most accurate, achieving a remarkable accuracy of 98.45%. This result underscores the effectiveness of transfer learning in the field of mobile screen defect detection, outperforming the 85% accuracy achieved by Selvi et al., in 2021.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Furthermore,  incorporation of regularization and dropout methods bolstered the model's resistance against overfitting. These findings align with the study conducted by Farhadi et al., in 2022, reinforcing the importance of these techniques in building robust models.</a:t>
            </a:r>
          </a:p>
          <a:p>
            <a:endParaRPr lang="en-US" dirty="0"/>
          </a:p>
          <a:p>
            <a:r>
              <a:rPr lang="en-US" dirty="0"/>
              <a:t>use of data augmentation, inspired by </a:t>
            </a:r>
            <a:r>
              <a:rPr lang="en-US" dirty="0" err="1"/>
              <a:t>Mahyoub</a:t>
            </a:r>
            <a:r>
              <a:rPr lang="en-US" dirty="0"/>
              <a:t> et al., in 2023, proved beneficial in enhancing the versatility and robustness of  system. This technique allowed me to create a more diverse training set, improving the model's ability to generalize.</a:t>
            </a:r>
          </a:p>
          <a:p>
            <a:endParaRPr lang="en-US" dirty="0"/>
          </a:p>
          <a:p>
            <a:r>
              <a:rPr lang="en-US" dirty="0"/>
              <a:t>In conclusion,  research demonstrates the powerful potential of deep learning models in improving efficiency and accuracy in detecting and classifying screen damage in mobile devices. </a:t>
            </a:r>
            <a:r>
              <a:rPr lang="en-US" dirty="0" err="1"/>
              <a:t>i</a:t>
            </a:r>
            <a:r>
              <a:rPr lang="en-US" dirty="0"/>
              <a:t> believe these findings can contribute significantly to the fields of e-commerce and logistics, leading to more effective handling of returned devices."</a:t>
            </a:r>
          </a:p>
        </p:txBody>
      </p:sp>
      <p:sp>
        <p:nvSpPr>
          <p:cNvPr id="4" name="Slide Number Placeholder 3"/>
          <p:cNvSpPr>
            <a:spLocks noGrp="1"/>
          </p:cNvSpPr>
          <p:nvPr>
            <p:ph type="sldNum" sz="quarter" idx="5"/>
          </p:nvPr>
        </p:nvSpPr>
        <p:spPr/>
        <p:txBody>
          <a:bodyPr/>
          <a:lstStyle/>
          <a:p>
            <a:fld id="{935823C5-47A2-4F63-B159-7C2A87BB291C}" type="slidenum">
              <a:rPr lang="en-US" smtClean="0"/>
              <a:t>14</a:t>
            </a:fld>
            <a:endParaRPr lang="en-US"/>
          </a:p>
        </p:txBody>
      </p:sp>
    </p:spTree>
    <p:extLst>
      <p:ext uri="{BB962C8B-B14F-4D97-AF65-F5344CB8AC3E}">
        <p14:creationId xmlns:p14="http://schemas.microsoft.com/office/powerpoint/2010/main" val="2983426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on to future recommendations,</a:t>
            </a:r>
          </a:p>
          <a:p>
            <a:endParaRPr lang="en-US" dirty="0"/>
          </a:p>
          <a:p>
            <a:r>
              <a:rPr lang="en-US" dirty="0"/>
              <a:t>Firstly, exploring other deep learning architectures could potentially enhance screen defect identification, offering even more accurate and efficient solutions.</a:t>
            </a:r>
          </a:p>
          <a:p>
            <a:endParaRPr lang="en-US" dirty="0"/>
          </a:p>
          <a:p>
            <a:r>
              <a:rPr lang="en-US" dirty="0"/>
              <a:t>Secondly, experimenting with larger and more diverse datasets could further improve model performance. More extensive datasets can provide more varied examples for the models to learn from, enhancing their ability to generalize to new, unseen data.</a:t>
            </a:r>
          </a:p>
          <a:p>
            <a:endParaRPr lang="en-US" dirty="0"/>
          </a:p>
          <a:p>
            <a:r>
              <a:rPr lang="en-US" dirty="0"/>
              <a:t>A third area of interest is extending the classification task to not only identify the type of screen damage but also its severity. This extended classification could provide detailed information that would be extremely valuable for repair estimation, improving service and cost efficiency.</a:t>
            </a:r>
          </a:p>
        </p:txBody>
      </p:sp>
      <p:sp>
        <p:nvSpPr>
          <p:cNvPr id="4" name="Slide Number Placeholder 3"/>
          <p:cNvSpPr>
            <a:spLocks noGrp="1"/>
          </p:cNvSpPr>
          <p:nvPr>
            <p:ph type="sldNum" sz="quarter" idx="5"/>
          </p:nvPr>
        </p:nvSpPr>
        <p:spPr/>
        <p:txBody>
          <a:bodyPr/>
          <a:lstStyle/>
          <a:p>
            <a:fld id="{935823C5-47A2-4F63-B159-7C2A87BB291C}" type="slidenum">
              <a:rPr lang="en-US" smtClean="0"/>
              <a:t>16</a:t>
            </a:fld>
            <a:endParaRPr lang="en-US"/>
          </a:p>
        </p:txBody>
      </p:sp>
    </p:spTree>
    <p:extLst>
      <p:ext uri="{BB962C8B-B14F-4D97-AF65-F5344CB8AC3E}">
        <p14:creationId xmlns:p14="http://schemas.microsoft.com/office/powerpoint/2010/main" val="334743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Delivery-W-Rg"/>
              </a:rPr>
              <a:t>Before I delve into the details, let me first walk through the structure of this presentation.</a:t>
            </a:r>
          </a:p>
          <a:p>
            <a:r>
              <a:rPr lang="en-US" b="0" i="0" dirty="0">
                <a:solidFill>
                  <a:srgbClr val="D1D5DB"/>
                </a:solidFill>
                <a:effectLst/>
                <a:latin typeface="Delivery-W-Rg"/>
              </a:rPr>
              <a:t>In the introduction, will set the context and background of my research work</a:t>
            </a:r>
          </a:p>
          <a:p>
            <a:r>
              <a:rPr lang="en-US" b="0" i="0" dirty="0">
                <a:solidFill>
                  <a:srgbClr val="D1D5DB"/>
                </a:solidFill>
                <a:effectLst/>
                <a:latin typeface="Delivery-W-Rg"/>
              </a:rPr>
              <a:t>I will then move on to the specific aims and objectives of my study. Here, I will share what I set out to achieve with my research.</a:t>
            </a:r>
          </a:p>
          <a:p>
            <a:r>
              <a:rPr lang="en-US" b="0" i="0" dirty="0">
                <a:solidFill>
                  <a:srgbClr val="D1D5DB"/>
                </a:solidFill>
                <a:effectLst/>
                <a:latin typeface="Delivery-W-Rg"/>
              </a:rPr>
              <a:t>This will be followed by a review of the existing literature related to my research topic. I  will discuss the current state of research and the gaps that my study aims to fill</a:t>
            </a:r>
          </a:p>
          <a:p>
            <a:r>
              <a:rPr lang="en-US" b="0" i="0" dirty="0">
                <a:solidFill>
                  <a:srgbClr val="D1D5DB"/>
                </a:solidFill>
                <a:effectLst/>
                <a:latin typeface="Delivery-W-Rg"/>
              </a:rPr>
              <a:t>Then in methodology  I will explain the techniques and methods I used to conduct my research.</a:t>
            </a:r>
          </a:p>
          <a:p>
            <a:r>
              <a:rPr lang="en-US" b="0" i="0" dirty="0">
                <a:solidFill>
                  <a:srgbClr val="D1D5DB"/>
                </a:solidFill>
                <a:effectLst/>
                <a:latin typeface="Delivery-W-Rg"/>
              </a:rPr>
              <a:t>Next I will present the results of my research</a:t>
            </a:r>
          </a:p>
          <a:p>
            <a:r>
              <a:rPr lang="en-US" b="0" i="0" dirty="0">
                <a:solidFill>
                  <a:srgbClr val="D1D5DB"/>
                </a:solidFill>
                <a:effectLst/>
                <a:latin typeface="Delivery-W-Rg"/>
              </a:rPr>
              <a:t> I will then move to a discussion of these results and the conclusions that can be drawn from them.</a:t>
            </a:r>
          </a:p>
          <a:p>
            <a:r>
              <a:rPr lang="en-US" b="0" i="0" dirty="0">
                <a:solidFill>
                  <a:srgbClr val="D1D5DB"/>
                </a:solidFill>
                <a:effectLst/>
                <a:latin typeface="Delivery-W-Rg"/>
              </a:rPr>
              <a:t>Lastly, in the future recommendations section, I will suggest some potential avenues for further research based on my findings</a:t>
            </a:r>
          </a:p>
          <a:p>
            <a:endParaRPr lang="en-US" b="0" i="0" dirty="0">
              <a:solidFill>
                <a:srgbClr val="D1D5DB"/>
              </a:solidFill>
              <a:effectLst/>
              <a:latin typeface="Delivery-W-Rg"/>
            </a:endParaRPr>
          </a:p>
          <a:p>
            <a:endParaRPr lang="en-US" dirty="0"/>
          </a:p>
        </p:txBody>
      </p:sp>
      <p:sp>
        <p:nvSpPr>
          <p:cNvPr id="4" name="Slide Number Placeholder 3"/>
          <p:cNvSpPr>
            <a:spLocks noGrp="1"/>
          </p:cNvSpPr>
          <p:nvPr>
            <p:ph type="sldNum" sz="quarter" idx="5"/>
          </p:nvPr>
        </p:nvSpPr>
        <p:spPr/>
        <p:txBody>
          <a:bodyPr/>
          <a:lstStyle/>
          <a:p>
            <a:fld id="{935823C5-47A2-4F63-B159-7C2A87BB291C}" type="slidenum">
              <a:rPr lang="en-US" smtClean="0"/>
              <a:t>2</a:t>
            </a:fld>
            <a:endParaRPr lang="en-US"/>
          </a:p>
        </p:txBody>
      </p:sp>
    </p:spTree>
    <p:extLst>
      <p:ext uri="{BB962C8B-B14F-4D97-AF65-F5344CB8AC3E}">
        <p14:creationId xmlns:p14="http://schemas.microsoft.com/office/powerpoint/2010/main" val="317575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1F1F"/>
                </a:solidFill>
                <a:effectLst/>
                <a:latin typeface="Google Sans"/>
              </a:rPr>
              <a:t>The booming e-commerce industry has led to a surge in returned mobile phones. This creates a crucial challenge: </a:t>
            </a:r>
            <a:r>
              <a:rPr lang="en-US" b="1" i="0" dirty="0">
                <a:solidFill>
                  <a:srgbClr val="1F1F1F"/>
                </a:solidFill>
                <a:effectLst/>
                <a:latin typeface="Google Sans"/>
              </a:rPr>
              <a:t>balancing environmental responsibility with efficient reverse logistics.</a:t>
            </a:r>
            <a:endParaRPr lang="en-US" b="0" i="0" dirty="0">
              <a:solidFill>
                <a:srgbClr val="1F1F1F"/>
              </a:solidFill>
              <a:effectLst/>
              <a:latin typeface="Google Sans"/>
            </a:endParaRPr>
          </a:p>
          <a:p>
            <a:pPr algn="l"/>
            <a:r>
              <a:rPr lang="en-US" b="0" i="0" dirty="0">
                <a:solidFill>
                  <a:srgbClr val="1F1F1F"/>
                </a:solidFill>
                <a:effectLst/>
                <a:latin typeface="Google Sans"/>
              </a:rPr>
              <a:t>Currently, inspecting phone screens for damage is </a:t>
            </a:r>
            <a:r>
              <a:rPr lang="en-US" b="1" i="0" dirty="0">
                <a:solidFill>
                  <a:srgbClr val="1F1F1F"/>
                </a:solidFill>
                <a:effectLst/>
                <a:latin typeface="Google Sans"/>
              </a:rPr>
              <a:t>labor-intensive and prone to inconsistencies</a:t>
            </a:r>
            <a:r>
              <a:rPr lang="en-US" b="0" i="0" dirty="0">
                <a:solidFill>
                  <a:srgbClr val="1F1F1F"/>
                </a:solidFill>
                <a:effectLst/>
                <a:latin typeface="Google Sans"/>
              </a:rPr>
              <a:t>, leading to inaccuracies and delays. screen damage, in particular, is costly and time-consuming, requiring repairs or recycling.</a:t>
            </a:r>
          </a:p>
        </p:txBody>
      </p:sp>
      <p:sp>
        <p:nvSpPr>
          <p:cNvPr id="4" name="Slide Number Placeholder 3"/>
          <p:cNvSpPr>
            <a:spLocks noGrp="1"/>
          </p:cNvSpPr>
          <p:nvPr>
            <p:ph type="sldNum" sz="quarter" idx="5"/>
          </p:nvPr>
        </p:nvSpPr>
        <p:spPr/>
        <p:txBody>
          <a:bodyPr/>
          <a:lstStyle/>
          <a:p>
            <a:fld id="{935823C5-47A2-4F63-B159-7C2A87BB291C}" type="slidenum">
              <a:rPr lang="en-US" smtClean="0"/>
              <a:t>3</a:t>
            </a:fld>
            <a:endParaRPr lang="en-US"/>
          </a:p>
        </p:txBody>
      </p:sp>
    </p:spTree>
    <p:extLst>
      <p:ext uri="{BB962C8B-B14F-4D97-AF65-F5344CB8AC3E}">
        <p14:creationId xmlns:p14="http://schemas.microsoft.com/office/powerpoint/2010/main" val="193014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1F1F"/>
                </a:solidFill>
                <a:effectLst/>
                <a:latin typeface="Google Sans"/>
              </a:rPr>
              <a:t>My research proposes a solution:</a:t>
            </a:r>
            <a:r>
              <a:rPr lang="en-US" b="0" i="0" dirty="0">
                <a:solidFill>
                  <a:srgbClr val="1F1F1F"/>
                </a:solidFill>
                <a:effectLst/>
                <a:latin typeface="Google Sans"/>
              </a:rPr>
              <a:t> </a:t>
            </a:r>
            <a:r>
              <a:rPr lang="en-US" b="1" i="0" dirty="0">
                <a:solidFill>
                  <a:srgbClr val="1F1F1F"/>
                </a:solidFill>
                <a:effectLst/>
                <a:latin typeface="Google Sans"/>
              </a:rPr>
              <a:t>an automated system using machine learning to detect and classify screen damage.</a:t>
            </a:r>
            <a:r>
              <a:rPr lang="en-US" b="0" i="0" dirty="0">
                <a:solidFill>
                  <a:srgbClr val="1F1F1F"/>
                </a:solidFill>
                <a:effectLst/>
                <a:latin typeface="Google Sans"/>
              </a:rPr>
              <a:t> This system will be </a:t>
            </a:r>
            <a:r>
              <a:rPr lang="en-US" b="1" i="0" dirty="0">
                <a:solidFill>
                  <a:srgbClr val="1F1F1F"/>
                </a:solidFill>
                <a:effectLst/>
                <a:latin typeface="Google Sans"/>
              </a:rPr>
              <a:t>scalable, robust, and adaptable to various types of damage.</a:t>
            </a:r>
            <a:endParaRPr lang="en-US" b="0" i="0" dirty="0">
              <a:solidFill>
                <a:srgbClr val="1F1F1F"/>
              </a:solidFill>
              <a:effectLst/>
              <a:latin typeface="Google Sans"/>
            </a:endParaRPr>
          </a:p>
          <a:p>
            <a:pPr algn="l"/>
            <a:r>
              <a:rPr lang="en-US" b="0" i="0" dirty="0">
                <a:solidFill>
                  <a:srgbClr val="1F1F1F"/>
                </a:solidFill>
                <a:effectLst/>
                <a:latin typeface="Google Sans"/>
              </a:rPr>
              <a:t>The benefits are twofold: </a:t>
            </a:r>
            <a:r>
              <a:rPr lang="en-US" b="1" i="0" dirty="0">
                <a:solidFill>
                  <a:srgbClr val="1F1F1F"/>
                </a:solidFill>
                <a:effectLst/>
                <a:latin typeface="Google Sans"/>
              </a:rPr>
              <a:t>streamlining reverse logistics through automation</a:t>
            </a:r>
            <a:r>
              <a:rPr lang="en-US" b="0" i="0" dirty="0">
                <a:solidFill>
                  <a:srgbClr val="1F1F1F"/>
                </a:solidFill>
                <a:effectLst/>
                <a:latin typeface="Google Sans"/>
              </a:rPr>
              <a:t> and </a:t>
            </a:r>
            <a:r>
              <a:rPr lang="en-US" b="1" i="0" dirty="0">
                <a:solidFill>
                  <a:srgbClr val="1F1F1F"/>
                </a:solidFill>
                <a:effectLst/>
                <a:latin typeface="Google Sans"/>
              </a:rPr>
              <a:t>contributing to a more environmentally friendly approach</a:t>
            </a:r>
            <a:r>
              <a:rPr lang="en-US" b="0" i="0" dirty="0">
                <a:solidFill>
                  <a:srgbClr val="1F1F1F"/>
                </a:solidFill>
                <a:effectLst/>
                <a:latin typeface="Google Sans"/>
              </a:rPr>
              <a:t> by minimizing manual inspections.</a:t>
            </a:r>
          </a:p>
        </p:txBody>
      </p:sp>
      <p:sp>
        <p:nvSpPr>
          <p:cNvPr id="4" name="Slide Number Placeholder 3"/>
          <p:cNvSpPr>
            <a:spLocks noGrp="1"/>
          </p:cNvSpPr>
          <p:nvPr>
            <p:ph type="sldNum" sz="quarter" idx="5"/>
          </p:nvPr>
        </p:nvSpPr>
        <p:spPr/>
        <p:txBody>
          <a:bodyPr/>
          <a:lstStyle/>
          <a:p>
            <a:fld id="{935823C5-47A2-4F63-B159-7C2A87BB291C}" type="slidenum">
              <a:rPr lang="en-US" smtClean="0"/>
              <a:t>4</a:t>
            </a:fld>
            <a:endParaRPr lang="en-US"/>
          </a:p>
        </p:txBody>
      </p:sp>
    </p:spTree>
    <p:extLst>
      <p:ext uri="{BB962C8B-B14F-4D97-AF65-F5344CB8AC3E}">
        <p14:creationId xmlns:p14="http://schemas.microsoft.com/office/powerpoint/2010/main" val="1982832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Delivery-W-Rg"/>
              </a:rPr>
              <a:t>"The principal aim of this study is to develop a scalable, robust, and diversified system for detecting and classifying mobile screen damages, specifically oil marks, scratches, and </a:t>
            </a:r>
            <a:r>
              <a:rPr lang="en-US" sz="1200" b="0" i="0" kern="1200" dirty="0">
                <a:solidFill>
                  <a:srgbClr val="D1D5DB"/>
                </a:solidFill>
                <a:effectLst/>
                <a:latin typeface="Delivery-W-Rg"/>
                <a:ea typeface="+mn-ea"/>
                <a:cs typeface="+mn-cs"/>
              </a:rPr>
              <a:t>stains. To achieve this, I’ve set specific objectives:</a:t>
            </a:r>
          </a:p>
          <a:p>
            <a:endParaRPr lang="en-US" b="0" i="0" dirty="0">
              <a:solidFill>
                <a:srgbClr val="D1D5DB"/>
              </a:solidFill>
              <a:effectLst/>
              <a:latin typeface="Delivery-W-Rg"/>
            </a:endParaRPr>
          </a:p>
          <a:p>
            <a:pPr marL="228600" indent="-228600">
              <a:buAutoNum type="arabicPeriod"/>
            </a:pPr>
            <a:r>
              <a:rPr lang="en-US" b="0" i="0" dirty="0">
                <a:solidFill>
                  <a:srgbClr val="D1D5DB"/>
                </a:solidFill>
                <a:effectLst/>
                <a:latin typeface="Delivery-W-Rg"/>
              </a:rPr>
              <a:t>The initial objective is to develop an efficient algorithm capable of identifying and categorizing the three types of screen damage. This will be the foundation of the research work.</a:t>
            </a:r>
          </a:p>
          <a:p>
            <a:pPr marL="228600" indent="-228600">
              <a:buAutoNum type="arabicPeriod"/>
            </a:pPr>
            <a:r>
              <a:rPr lang="en-US" b="1" i="0" dirty="0">
                <a:solidFill>
                  <a:srgbClr val="D1D5DB"/>
                </a:solidFill>
                <a:effectLst/>
                <a:latin typeface="Delivery-W-Rg"/>
              </a:rPr>
              <a:t>Boost accuracy</a:t>
            </a:r>
            <a:r>
              <a:rPr lang="en-US" b="0" i="0" dirty="0">
                <a:solidFill>
                  <a:srgbClr val="D1D5DB"/>
                </a:solidFill>
                <a:effectLst/>
                <a:latin typeface="Delivery-W-Rg"/>
              </a:rPr>
              <a:t>: In order to enhance the system's accuracy, I intend to apply transfer learning. This approach allows to use pre-trained neural networks, which have already learned from vast datasets, thus boosting the model's performance.</a:t>
            </a:r>
          </a:p>
          <a:p>
            <a:pPr marL="228600" indent="-228600">
              <a:buAutoNum type="arabicPeriod"/>
            </a:pPr>
            <a:r>
              <a:rPr lang="en-US" b="1" i="0" dirty="0">
                <a:solidFill>
                  <a:srgbClr val="D1D5DB"/>
                </a:solidFill>
                <a:effectLst/>
                <a:latin typeface="Delivery-W-Rg"/>
              </a:rPr>
              <a:t>System Diversity</a:t>
            </a:r>
            <a:r>
              <a:rPr lang="en-US" b="0" i="0" dirty="0">
                <a:solidFill>
                  <a:srgbClr val="D1D5DB"/>
                </a:solidFill>
                <a:effectLst/>
                <a:latin typeface="Delivery-W-Rg"/>
              </a:rPr>
              <a:t>: To ensure the system can handle a broad spectrum of screen damages, I’ll employ data augmentation. This method creates new training samples through modifications to existing images, improving the diversity of training data.</a:t>
            </a:r>
          </a:p>
          <a:p>
            <a:pPr marL="228600" indent="-228600">
              <a:buAutoNum type="arabicPeriod"/>
            </a:pPr>
            <a:r>
              <a:rPr lang="en-US" b="1" i="0" dirty="0">
                <a:solidFill>
                  <a:srgbClr val="D1D5DB"/>
                </a:solidFill>
                <a:effectLst/>
                <a:latin typeface="Delivery-W-Rg"/>
              </a:rPr>
              <a:t>Overfitting Prevention </a:t>
            </a:r>
            <a:r>
              <a:rPr lang="en-US" b="0" i="0" dirty="0">
                <a:solidFill>
                  <a:srgbClr val="D1D5DB"/>
                </a:solidFill>
                <a:effectLst/>
                <a:latin typeface="Delivery-W-Rg"/>
              </a:rPr>
              <a:t>: To avoid overfitting, </a:t>
            </a:r>
            <a:r>
              <a:rPr lang="en-US" b="0" i="0" dirty="0" err="1">
                <a:solidFill>
                  <a:srgbClr val="D1D5DB"/>
                </a:solidFill>
                <a:effectLst/>
                <a:latin typeface="Delivery-W-Rg"/>
              </a:rPr>
              <a:t>i</a:t>
            </a:r>
            <a:r>
              <a:rPr lang="en-US" b="0" i="0" dirty="0">
                <a:solidFill>
                  <a:srgbClr val="D1D5DB"/>
                </a:solidFill>
                <a:effectLst/>
                <a:latin typeface="Delivery-W-Rg"/>
              </a:rPr>
              <a:t> use regularization and dropout methods. These techniques help ensure the model generalizes well to unseen data.</a:t>
            </a:r>
          </a:p>
          <a:p>
            <a:pPr marL="228600" indent="-228600">
              <a:buAutoNum type="arabicPeriod"/>
            </a:pPr>
            <a:r>
              <a:rPr lang="en-US" b="1" i="0" dirty="0">
                <a:solidFill>
                  <a:srgbClr val="D1D5DB"/>
                </a:solidFill>
                <a:effectLst/>
                <a:latin typeface="Delivery-W-Rg"/>
              </a:rPr>
              <a:t>Rigorous System Testing</a:t>
            </a:r>
            <a:r>
              <a:rPr lang="en-US" b="0" i="0" dirty="0">
                <a:solidFill>
                  <a:srgbClr val="D1D5DB"/>
                </a:solidFill>
                <a:effectLst/>
                <a:latin typeface="Delivery-W-Rg"/>
              </a:rPr>
              <a:t>: Lastly, I plan to thoroughly test our system on a high-resolution dataset. This will allow us to assess the system's performance and make required adjustments.</a:t>
            </a:r>
          </a:p>
          <a:p>
            <a:pPr marL="0" indent="0">
              <a:buNone/>
            </a:pPr>
            <a:endParaRPr lang="en-US" b="0" i="0" dirty="0">
              <a:solidFill>
                <a:srgbClr val="D1D5DB"/>
              </a:solidFill>
              <a:effectLst/>
              <a:latin typeface="Delivery-W-Rg"/>
            </a:endParaRPr>
          </a:p>
          <a:p>
            <a:pPr marL="0" indent="0">
              <a:buNone/>
            </a:pPr>
            <a:r>
              <a:rPr lang="en-US" b="0" i="0" dirty="0">
                <a:solidFill>
                  <a:srgbClr val="D1D5DB"/>
                </a:solidFill>
                <a:effectLst/>
                <a:latin typeface="Delivery-W-Rg"/>
              </a:rPr>
              <a:t>By fulfilling these objectives, I aim to develop an automated system that can significantly enhance the process of detecting and classifying screen damages</a:t>
            </a:r>
            <a:endParaRPr lang="en-US" dirty="0"/>
          </a:p>
        </p:txBody>
      </p:sp>
      <p:sp>
        <p:nvSpPr>
          <p:cNvPr id="4" name="Slide Number Placeholder 3"/>
          <p:cNvSpPr>
            <a:spLocks noGrp="1"/>
          </p:cNvSpPr>
          <p:nvPr>
            <p:ph type="sldNum" sz="quarter" idx="5"/>
          </p:nvPr>
        </p:nvSpPr>
        <p:spPr/>
        <p:txBody>
          <a:bodyPr/>
          <a:lstStyle/>
          <a:p>
            <a:fld id="{935823C5-47A2-4F63-B159-7C2A87BB291C}" type="slidenum">
              <a:rPr lang="en-US" smtClean="0"/>
              <a:t>5</a:t>
            </a:fld>
            <a:endParaRPr lang="en-US"/>
          </a:p>
        </p:txBody>
      </p:sp>
    </p:spTree>
    <p:extLst>
      <p:ext uri="{BB962C8B-B14F-4D97-AF65-F5344CB8AC3E}">
        <p14:creationId xmlns:p14="http://schemas.microsoft.com/office/powerpoint/2010/main" val="2510659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Delivery-W-Rg"/>
              </a:rPr>
              <a:t>Moving on, let's discuss the Literature Review. This section explores the current state of knowledge in damage detection and classification systems, with a particular focus on mobile screen defects.</a:t>
            </a:r>
          </a:p>
          <a:p>
            <a:pPr algn="l"/>
            <a:endParaRPr lang="en-US" b="0" i="0" dirty="0">
              <a:solidFill>
                <a:srgbClr val="D1D5DB"/>
              </a:solidFill>
              <a:effectLst/>
              <a:latin typeface="Delivery-W-Rg"/>
            </a:endParaRPr>
          </a:p>
          <a:p>
            <a:pPr algn="l"/>
            <a:r>
              <a:rPr lang="en-US" b="0" i="0" dirty="0">
                <a:solidFill>
                  <a:srgbClr val="D1D5DB"/>
                </a:solidFill>
                <a:effectLst/>
                <a:latin typeface="Delivery-W-Rg"/>
              </a:rPr>
              <a:t>I’ll start by looking at the role of automation in the logistics sector. Next I’ll examine how automation has transformed logistics operations, and the challenges and opportunities it presents.</a:t>
            </a:r>
          </a:p>
          <a:p>
            <a:pPr algn="l"/>
            <a:endParaRPr lang="en-US" b="0" i="0" dirty="0">
              <a:solidFill>
                <a:srgbClr val="D1D5DB"/>
              </a:solidFill>
              <a:effectLst/>
              <a:latin typeface="Delivery-W-Rg"/>
            </a:endParaRPr>
          </a:p>
          <a:p>
            <a:pPr algn="l"/>
            <a:r>
              <a:rPr lang="en-US" b="0" i="0" dirty="0">
                <a:solidFill>
                  <a:srgbClr val="D1D5DB"/>
                </a:solidFill>
                <a:effectLst/>
                <a:latin typeface="Delivery-W-Rg"/>
              </a:rPr>
              <a:t>Next, I’ll delve into the topic of automation in damage detection. Here I’ll explore different automated systems used for damage detection, their techniques, and their effectiveness.</a:t>
            </a:r>
          </a:p>
          <a:p>
            <a:pPr algn="l"/>
            <a:endParaRPr lang="en-US" b="0" i="0" dirty="0">
              <a:solidFill>
                <a:srgbClr val="D1D5DB"/>
              </a:solidFill>
              <a:effectLst/>
              <a:latin typeface="Delivery-W-Rg"/>
            </a:endParaRPr>
          </a:p>
          <a:p>
            <a:pPr algn="l"/>
            <a:r>
              <a:rPr lang="en-US" b="0" i="0" dirty="0">
                <a:solidFill>
                  <a:srgbClr val="D1D5DB"/>
                </a:solidFill>
                <a:effectLst/>
                <a:latin typeface="Delivery-W-Rg"/>
              </a:rPr>
              <a:t>Then, I’ll discuss the broad applications of damage detection systems, highlighting how these systems are used in different industries, not just logistics.</a:t>
            </a:r>
          </a:p>
          <a:p>
            <a:pPr algn="l"/>
            <a:endParaRPr lang="en-US" b="0" i="0" dirty="0">
              <a:solidFill>
                <a:srgbClr val="D1D5DB"/>
              </a:solidFill>
              <a:effectLst/>
              <a:latin typeface="Delivery-W-Rg"/>
            </a:endParaRPr>
          </a:p>
          <a:p>
            <a:pPr algn="l"/>
            <a:r>
              <a:rPr lang="en-US" b="0" i="0" dirty="0">
                <a:solidFill>
                  <a:srgbClr val="D1D5DB"/>
                </a:solidFill>
                <a:effectLst/>
                <a:latin typeface="Delivery-W-Rg"/>
              </a:rPr>
              <a:t>After that, I’ll  narrow down my focus to the detection and classification of screen damage in mobile  phones, discussing the specific challenges this poses and the solutions that have been proposed so far.</a:t>
            </a:r>
          </a:p>
          <a:p>
            <a:pPr algn="l"/>
            <a:endParaRPr lang="en-US" b="0" i="0" dirty="0">
              <a:solidFill>
                <a:srgbClr val="D1D5DB"/>
              </a:solidFill>
              <a:effectLst/>
              <a:latin typeface="Delivery-W-Rg"/>
            </a:endParaRPr>
          </a:p>
          <a:p>
            <a:pPr algn="l"/>
            <a:r>
              <a:rPr lang="en-US" b="0" i="0" dirty="0">
                <a:solidFill>
                  <a:srgbClr val="D1D5DB"/>
                </a:solidFill>
                <a:effectLst/>
                <a:latin typeface="Delivery-W-Rg"/>
              </a:rPr>
              <a:t>I’ll  also highlight related research in this field, discussing the findings of other researchers and how their work contributes to my understanding of this topic.</a:t>
            </a:r>
          </a:p>
          <a:p>
            <a:pPr algn="l"/>
            <a:r>
              <a:rPr lang="en-US" b="0" i="0" dirty="0">
                <a:solidFill>
                  <a:srgbClr val="D1D5DB"/>
                </a:solidFill>
                <a:effectLst/>
                <a:latin typeface="Delivery-W-Rg"/>
              </a:rPr>
              <a:t>Finally, I’ll summarize the key points from the literature, and set the stage for my research methodology and findings</a:t>
            </a:r>
          </a:p>
          <a:p>
            <a:endParaRPr lang="en-US" dirty="0"/>
          </a:p>
        </p:txBody>
      </p:sp>
      <p:sp>
        <p:nvSpPr>
          <p:cNvPr id="4" name="Slide Number Placeholder 3"/>
          <p:cNvSpPr>
            <a:spLocks noGrp="1"/>
          </p:cNvSpPr>
          <p:nvPr>
            <p:ph type="sldNum" sz="quarter" idx="5"/>
          </p:nvPr>
        </p:nvSpPr>
        <p:spPr/>
        <p:txBody>
          <a:bodyPr/>
          <a:lstStyle/>
          <a:p>
            <a:fld id="{935823C5-47A2-4F63-B159-7C2A87BB291C}" type="slidenum">
              <a:rPr lang="en-US" smtClean="0"/>
              <a:t>6</a:t>
            </a:fld>
            <a:endParaRPr lang="en-US"/>
          </a:p>
        </p:txBody>
      </p:sp>
    </p:spTree>
    <p:extLst>
      <p:ext uri="{BB962C8B-B14F-4D97-AF65-F5344CB8AC3E}">
        <p14:creationId xmlns:p14="http://schemas.microsoft.com/office/powerpoint/2010/main" val="387696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Delivery-W-Rg"/>
              </a:rPr>
              <a:t>Let's talk about the role of automation in the logistics sector first. The adoption of Artificial Intelligence, Machine Learning, and Deep Learning in logistics has significantly enhanced efficiency and accuracy. These technologies have been applied in various ways, including automated loading/unloading systems, Automated Guided Vehicles (AGVs), and Automated Storage/Retrieval Systems (AS/RS), to name a few.</a:t>
            </a:r>
          </a:p>
          <a:p>
            <a:pPr algn="l"/>
            <a:r>
              <a:rPr lang="en-US" b="0" i="0" dirty="0">
                <a:solidFill>
                  <a:srgbClr val="D1D5DB"/>
                </a:solidFill>
                <a:effectLst/>
                <a:latin typeface="Delivery-W-Rg"/>
              </a:rPr>
              <a:t>Next, we look at the transition from traditional methods to automated systems in damage detection. Artificial Intelligence and Machine Learning are replacing manual inspection methods, bringing a new level of accuracy and efficiency. Machine Learning, in particular, has been applied in image-based damage detection across various sectors, enhancing the speed and precision of identifying damages.</a:t>
            </a:r>
          </a:p>
          <a:p>
            <a:pPr algn="l"/>
            <a:r>
              <a:rPr lang="en-US" b="0" i="0" dirty="0">
                <a:solidFill>
                  <a:srgbClr val="D1D5DB"/>
                </a:solidFill>
                <a:effectLst/>
                <a:latin typeface="Delivery-W-Rg"/>
              </a:rPr>
              <a:t>Lastly, let's consider the broad applications of damage detection systems. These systems have versatile applications across numerous sectors, including automotive, infrastructure, energy, aerospace, e-commerce, and, of course, logistics. The use of automated damage detection systems has contributed significantly to operational efficiency and cost-effectiveness in these fields.</a:t>
            </a:r>
          </a:p>
          <a:p>
            <a:pPr algn="l"/>
            <a:r>
              <a:rPr lang="en-US" b="0" i="0" dirty="0">
                <a:solidFill>
                  <a:srgbClr val="D1D5DB"/>
                </a:solidFill>
                <a:effectLst/>
                <a:latin typeface="Delivery-W-Rg"/>
              </a:rPr>
              <a:t>In the following sections, we will narrow down our focus to the specific application of these technologies in detecting and classifying screen damage in returned phones, and explore the related research in this field.</a:t>
            </a:r>
          </a:p>
          <a:p>
            <a:endParaRPr lang="en-US" dirty="0"/>
          </a:p>
        </p:txBody>
      </p:sp>
      <p:sp>
        <p:nvSpPr>
          <p:cNvPr id="4" name="Slide Number Placeholder 3"/>
          <p:cNvSpPr>
            <a:spLocks noGrp="1"/>
          </p:cNvSpPr>
          <p:nvPr>
            <p:ph type="sldNum" sz="quarter" idx="5"/>
          </p:nvPr>
        </p:nvSpPr>
        <p:spPr/>
        <p:txBody>
          <a:bodyPr/>
          <a:lstStyle/>
          <a:p>
            <a:fld id="{935823C5-47A2-4F63-B159-7C2A87BB291C}" type="slidenum">
              <a:rPr lang="en-US" smtClean="0"/>
              <a:t>7</a:t>
            </a:fld>
            <a:endParaRPr lang="en-US"/>
          </a:p>
        </p:txBody>
      </p:sp>
    </p:spTree>
    <p:extLst>
      <p:ext uri="{BB962C8B-B14F-4D97-AF65-F5344CB8AC3E}">
        <p14:creationId xmlns:p14="http://schemas.microsoft.com/office/powerpoint/2010/main" val="1338244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Delivery-W-Rg"/>
              </a:rPr>
              <a:t>As we delve deeper into the detection and classification of screen damage in mobile devices, we must understand its significance in the e-commerce and logistics sectors. With the high volume of returned devices, automation is the key to efficient management, offering significant potential to enhance operational efficiency</a:t>
            </a:r>
            <a:r>
              <a:rPr lang="en-US" dirty="0"/>
              <a:t>.</a:t>
            </a:r>
          </a:p>
          <a:p>
            <a:endParaRPr lang="en-US" dirty="0"/>
          </a:p>
          <a:p>
            <a:pPr algn="l"/>
            <a:r>
              <a:rPr lang="en-US" dirty="0"/>
              <a:t>Let's examine some relevant research in this domain. </a:t>
            </a:r>
            <a:r>
              <a:rPr lang="en-US" b="0" i="0" dirty="0">
                <a:solidFill>
                  <a:srgbClr val="D1D5DB"/>
                </a:solidFill>
                <a:effectLst/>
                <a:latin typeface="Delivery-W-Rg"/>
              </a:rPr>
              <a:t>A remarkable study conducted by Selvi and her team in 2021 achieved an impressive 85% accuracy in detecting mobile screen damage. Their approach, which is the basis for my research, utilized pre-trained models like </a:t>
            </a:r>
            <a:r>
              <a:rPr lang="en-US" b="0" i="0" dirty="0" err="1">
                <a:solidFill>
                  <a:srgbClr val="D1D5DB"/>
                </a:solidFill>
                <a:effectLst/>
                <a:latin typeface="Delivery-W-Rg"/>
              </a:rPr>
              <a:t>Densenet</a:t>
            </a:r>
            <a:r>
              <a:rPr lang="en-US" b="0" i="0" dirty="0">
                <a:solidFill>
                  <a:srgbClr val="D1D5DB"/>
                </a:solidFill>
                <a:effectLst/>
                <a:latin typeface="Delivery-W-Rg"/>
              </a:rPr>
              <a:t>, Resnet, and </a:t>
            </a:r>
            <a:r>
              <a:rPr lang="en-US" b="0" i="0" dirty="0" err="1">
                <a:solidFill>
                  <a:srgbClr val="D1D5DB"/>
                </a:solidFill>
                <a:effectLst/>
                <a:latin typeface="Delivery-W-Rg"/>
              </a:rPr>
              <a:t>Squeezenet</a:t>
            </a:r>
            <a:r>
              <a:rPr lang="en-US" b="0" i="0" dirty="0">
                <a:solidFill>
                  <a:srgbClr val="D1D5DB"/>
                </a:solidFill>
                <a:effectLst/>
                <a:latin typeface="Delivery-W-Rg"/>
              </a:rPr>
              <a:t>, demonstrating the potential of existing machine learning models for this task.</a:t>
            </a:r>
          </a:p>
          <a:p>
            <a:pPr algn="l"/>
            <a:r>
              <a:rPr lang="en-US" b="0" i="0" dirty="0">
                <a:solidFill>
                  <a:srgbClr val="D1D5DB"/>
                </a:solidFill>
                <a:effectLst/>
                <a:latin typeface="Delivery-W-Rg"/>
              </a:rPr>
              <a:t>Furthermore, several techniques have been identified to boost model performance. For example, Farhadi et al., in 2022, applied regularization techniques to counteract overfitting in their research on gold price forecasting. These techniques ensure that models maintain their performance on new, unseen data.</a:t>
            </a:r>
          </a:p>
          <a:p>
            <a:pPr algn="l"/>
            <a:r>
              <a:rPr lang="en-US" b="0" i="0" dirty="0">
                <a:solidFill>
                  <a:srgbClr val="D1D5DB"/>
                </a:solidFill>
                <a:effectLst/>
                <a:latin typeface="Delivery-W-Rg"/>
              </a:rPr>
              <a:t>Advancing to 2023, </a:t>
            </a:r>
            <a:r>
              <a:rPr lang="en-US" b="0" i="0" dirty="0" err="1">
                <a:solidFill>
                  <a:srgbClr val="D1D5DB"/>
                </a:solidFill>
                <a:effectLst/>
                <a:latin typeface="Delivery-W-Rg"/>
              </a:rPr>
              <a:t>Mahyoub</a:t>
            </a:r>
            <a:r>
              <a:rPr lang="en-US" b="0" i="0" dirty="0">
                <a:solidFill>
                  <a:srgbClr val="D1D5DB"/>
                </a:solidFill>
                <a:effectLst/>
                <a:latin typeface="Delivery-W-Rg"/>
              </a:rPr>
              <a:t> et al. implemented data augmentation techniques in their study on car damage detection, achieving improved accuracy. This approach, which involves creating a more diverse training dataset, enhances the model's ability to generalize.</a:t>
            </a:r>
          </a:p>
          <a:p>
            <a:pPr algn="l"/>
            <a:r>
              <a:rPr lang="en-US" b="0" i="0" dirty="0">
                <a:solidFill>
                  <a:srgbClr val="D1D5DB"/>
                </a:solidFill>
                <a:effectLst/>
                <a:latin typeface="Delivery-W-Rg"/>
              </a:rPr>
              <a:t>In conclusion, automation and machine learning hold immense promise to revolutionize various sectors, especially logistics. The research I’ve examined today represents a fraction of this field's potential and demonstrates the transformative impact these technologies are making. By incorporating these techniques into my work, I aim to further this field of research and contribute to its ongoing evolution</a:t>
            </a:r>
          </a:p>
          <a:p>
            <a:endParaRPr lang="en-US" dirty="0"/>
          </a:p>
        </p:txBody>
      </p:sp>
      <p:sp>
        <p:nvSpPr>
          <p:cNvPr id="4" name="Slide Number Placeholder 3"/>
          <p:cNvSpPr>
            <a:spLocks noGrp="1"/>
          </p:cNvSpPr>
          <p:nvPr>
            <p:ph type="sldNum" sz="quarter" idx="5"/>
          </p:nvPr>
        </p:nvSpPr>
        <p:spPr/>
        <p:txBody>
          <a:bodyPr/>
          <a:lstStyle/>
          <a:p>
            <a:fld id="{935823C5-47A2-4F63-B159-7C2A87BB291C}" type="slidenum">
              <a:rPr lang="en-US" smtClean="0"/>
              <a:t>8</a:t>
            </a:fld>
            <a:endParaRPr lang="en-US"/>
          </a:p>
        </p:txBody>
      </p:sp>
    </p:spTree>
    <p:extLst>
      <p:ext uri="{BB962C8B-B14F-4D97-AF65-F5344CB8AC3E}">
        <p14:creationId xmlns:p14="http://schemas.microsoft.com/office/powerpoint/2010/main" val="105979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transition into the methodology that underpins this study. Our process can be divided into several key stages:</a:t>
            </a:r>
          </a:p>
          <a:p>
            <a:endParaRPr lang="en-US" dirty="0"/>
          </a:p>
          <a:p>
            <a:r>
              <a:rPr lang="en-US" dirty="0"/>
              <a:t>Data Selection: used publicly accessible datasets for this study. </a:t>
            </a:r>
          </a:p>
          <a:p>
            <a:endParaRPr lang="en-US" dirty="0"/>
          </a:p>
          <a:p>
            <a:r>
              <a:rPr lang="en-US" dirty="0"/>
              <a:t>Data Pre-Processing: The raw images in this dataset underwent several pre-processing steps.  resized the images to a standard size and normalized the pixel values to ensure uniformity across the dataset. To combat overfitting, we applied augmentation techniques to diversify our dataset.</a:t>
            </a:r>
          </a:p>
          <a:p>
            <a:endParaRPr lang="en-US" dirty="0"/>
          </a:p>
          <a:p>
            <a:r>
              <a:rPr lang="en-US" dirty="0"/>
              <a:t>After pre-processing, we set aside 20% of the dataset for validation. This allows us to evaluate our model's performance on unseen data, providing a reliable measure of its generalization ability.</a:t>
            </a:r>
          </a:p>
        </p:txBody>
      </p:sp>
      <p:sp>
        <p:nvSpPr>
          <p:cNvPr id="4" name="Slide Number Placeholder 3"/>
          <p:cNvSpPr>
            <a:spLocks noGrp="1"/>
          </p:cNvSpPr>
          <p:nvPr>
            <p:ph type="sldNum" sz="quarter" idx="5"/>
          </p:nvPr>
        </p:nvSpPr>
        <p:spPr/>
        <p:txBody>
          <a:bodyPr/>
          <a:lstStyle/>
          <a:p>
            <a:fld id="{935823C5-47A2-4F63-B159-7C2A87BB291C}" type="slidenum">
              <a:rPr lang="en-US" smtClean="0"/>
              <a:t>9</a:t>
            </a:fld>
            <a:endParaRPr lang="en-US"/>
          </a:p>
        </p:txBody>
      </p:sp>
    </p:spTree>
    <p:extLst>
      <p:ext uri="{BB962C8B-B14F-4D97-AF65-F5344CB8AC3E}">
        <p14:creationId xmlns:p14="http://schemas.microsoft.com/office/powerpoint/2010/main" val="351123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B92C-AB48-0BF6-72CD-2DBA152E0F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5F22E-ED97-5611-FFBE-FD6FA94A85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DA0B8E-434A-C433-DA4D-223BA8F9597D}"/>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5" name="Footer Placeholder 4">
            <a:extLst>
              <a:ext uri="{FF2B5EF4-FFF2-40B4-BE49-F238E27FC236}">
                <a16:creationId xmlns:a16="http://schemas.microsoft.com/office/drawing/2014/main" id="{D5823856-316D-48A0-2439-50EC19180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C66A9-525D-CC73-DA6F-85BC071F8205}"/>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141995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7822-DC8A-D90E-0082-16A1A09627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90C98-E5B3-40D3-5490-9B92A3517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92237-9369-2643-0052-B2D4D9D6F9CF}"/>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5" name="Footer Placeholder 4">
            <a:extLst>
              <a:ext uri="{FF2B5EF4-FFF2-40B4-BE49-F238E27FC236}">
                <a16:creationId xmlns:a16="http://schemas.microsoft.com/office/drawing/2014/main" id="{0DF1E1FB-3DE2-F941-86E6-A4CA7F2DF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B843E-B5BD-34BB-42FB-71B70A3BF054}"/>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411078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D9A07-63EA-E8AE-5117-DC54DC9BCA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82681-7077-261A-A17B-6F8E6E7D3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7800B-8048-FA70-56C4-FAAE20F18B94}"/>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5" name="Footer Placeholder 4">
            <a:extLst>
              <a:ext uri="{FF2B5EF4-FFF2-40B4-BE49-F238E27FC236}">
                <a16:creationId xmlns:a16="http://schemas.microsoft.com/office/drawing/2014/main" id="{8614FCC0-A023-7B46-63BE-9FFD79CAD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9A320-9B10-C540-7407-9EA40082340C}"/>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185027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50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6174F8-1206-42B4-8253-0D1E82F521D8}"/>
              </a:ext>
            </a:extLst>
          </p:cNvPr>
          <p:cNvSpPr>
            <a:spLocks noGrp="1"/>
          </p:cNvSpPr>
          <p:nvPr>
            <p:ph type="body" sz="half" idx="2" hasCustomPrompt="1"/>
          </p:nvPr>
        </p:nvSpPr>
        <p:spPr>
          <a:xfrm>
            <a:off x="517093" y="974041"/>
            <a:ext cx="11157817" cy="231007"/>
          </a:xfrm>
          <a:prstGeom prst="rect">
            <a:avLst/>
          </a:prstGeom>
        </p:spPr>
        <p:txBody>
          <a:bodyPr wrap="none" lIns="0" tIns="0" rIns="0" bIns="0" anchor="ctr">
            <a:noAutofit/>
          </a:bodyPr>
          <a:lstStyle>
            <a:lvl1pPr marL="0" indent="0" algn="l">
              <a:buNone/>
              <a:defRPr sz="1467" b="0" baseline="0">
                <a:solidFill>
                  <a:schemeClr val="bg1">
                    <a:lumMod val="50000"/>
                  </a:schemeClr>
                </a:solidFill>
                <a:latin typeface="+mj-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dirty="0"/>
              <a:t>CLICK TO EDITE SUBTITLE</a:t>
            </a:r>
          </a:p>
        </p:txBody>
      </p:sp>
      <p:sp>
        <p:nvSpPr>
          <p:cNvPr id="5" name="Title 2">
            <a:extLst>
              <a:ext uri="{FF2B5EF4-FFF2-40B4-BE49-F238E27FC236}">
                <a16:creationId xmlns:a16="http://schemas.microsoft.com/office/drawing/2014/main" id="{CE59A572-76E8-4055-881A-EC3A9E6FDA57}"/>
              </a:ext>
            </a:extLst>
          </p:cNvPr>
          <p:cNvSpPr>
            <a:spLocks noGrp="1"/>
          </p:cNvSpPr>
          <p:nvPr>
            <p:ph type="title"/>
          </p:nvPr>
        </p:nvSpPr>
        <p:spPr>
          <a:xfrm>
            <a:off x="517093" y="376816"/>
            <a:ext cx="11157817" cy="545945"/>
          </a:xfrm>
          <a:prstGeom prst="rect">
            <a:avLst/>
          </a:prstGeom>
        </p:spPr>
        <p:txBody>
          <a:bodyPr lIns="0" tIns="0" rIns="0" bIns="0" anchor="ctr"/>
          <a:lstStyle>
            <a:lvl1pPr algn="l">
              <a:defRPr sz="3733">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1809096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PTD0008">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5266267" y="0"/>
            <a:ext cx="6925733" cy="6858000"/>
          </a:xfrm>
          <a:custGeom>
            <a:avLst/>
            <a:gdLst>
              <a:gd name="connsiteX0" fmla="*/ 1762115 w 5194300"/>
              <a:gd name="connsiteY0" fmla="*/ 0 h 5143500"/>
              <a:gd name="connsiteX1" fmla="*/ 3362315 w 5194300"/>
              <a:gd name="connsiteY1" fmla="*/ 0 h 5143500"/>
              <a:gd name="connsiteX2" fmla="*/ 3594100 w 5194300"/>
              <a:gd name="connsiteY2" fmla="*/ 0 h 5143500"/>
              <a:gd name="connsiteX3" fmla="*/ 5194300 w 5194300"/>
              <a:gd name="connsiteY3" fmla="*/ 0 h 5143500"/>
              <a:gd name="connsiteX4" fmla="*/ 3432185 w 5194300"/>
              <a:gd name="connsiteY4" fmla="*/ 5143500 h 5143500"/>
              <a:gd name="connsiteX5" fmla="*/ 1831985 w 5194300"/>
              <a:gd name="connsiteY5" fmla="*/ 5143500 h 5143500"/>
              <a:gd name="connsiteX6" fmla="*/ 1600200 w 5194300"/>
              <a:gd name="connsiteY6" fmla="*/ 5143500 h 5143500"/>
              <a:gd name="connsiteX7" fmla="*/ 0 w 51943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4300" h="5143500">
                <a:moveTo>
                  <a:pt x="1762115" y="0"/>
                </a:moveTo>
                <a:lnTo>
                  <a:pt x="3362315" y="0"/>
                </a:lnTo>
                <a:lnTo>
                  <a:pt x="3594100" y="0"/>
                </a:lnTo>
                <a:lnTo>
                  <a:pt x="5194300" y="0"/>
                </a:lnTo>
                <a:lnTo>
                  <a:pt x="3432185" y="5143500"/>
                </a:lnTo>
                <a:lnTo>
                  <a:pt x="1831985" y="5143500"/>
                </a:lnTo>
                <a:lnTo>
                  <a:pt x="1600200" y="5143500"/>
                </a:lnTo>
                <a:lnTo>
                  <a:pt x="0" y="5143500"/>
                </a:lnTo>
                <a:close/>
              </a:path>
            </a:pathLst>
          </a:custGeom>
          <a:solidFill>
            <a:schemeClr val="tx1">
              <a:lumMod val="10000"/>
              <a:lumOff val="90000"/>
            </a:schemeClr>
          </a:solidFill>
        </p:spPr>
        <p:txBody>
          <a:bodyPr wrap="square" tIns="1548000" bIns="274320" anchor="ctr">
            <a:noAutofit/>
          </a:bodyPr>
          <a:lstStyle>
            <a:lvl1pPr marL="0" indent="0" algn="ctr">
              <a:buNone/>
              <a:defRPr sz="1600">
                <a:solidFill>
                  <a:schemeClr val="tx1">
                    <a:lumMod val="75000"/>
                    <a:lumOff val="25000"/>
                  </a:schemeClr>
                </a:solidFill>
              </a:defRPr>
            </a:lvl1pPr>
          </a:lstStyle>
          <a:p>
            <a:endParaRPr lang="en-US"/>
          </a:p>
        </p:txBody>
      </p:sp>
    </p:spTree>
    <p:extLst>
      <p:ext uri="{BB962C8B-B14F-4D97-AF65-F5344CB8AC3E}">
        <p14:creationId xmlns:p14="http://schemas.microsoft.com/office/powerpoint/2010/main" val="419694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DT 10">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w="9525">
            <a:noFill/>
            <a:round/>
            <a:headEnd/>
            <a:tailEnd/>
          </a:ln>
        </p:spPr>
        <p:txBody>
          <a:bodyPr vert="horz" wrap="square" lIns="121920" tIns="60960" rIns="121920" bIns="60960" numCol="1" rtlCol="0" anchor="ctr" anchorCtr="0" compatLnSpc="1">
            <a:prstTxWarp prst="textNoShape">
              <a:avLst/>
            </a:prstTxWarp>
          </a:bodyPr>
          <a:lstStyle/>
          <a:p>
            <a:pPr algn="ctr"/>
            <a:endParaRPr lang="en-US" sz="3733" dirty="0">
              <a:solidFill>
                <a:schemeClr val="bg1"/>
              </a:solidFill>
            </a:endParaRPr>
          </a:p>
        </p:txBody>
      </p:sp>
    </p:spTree>
    <p:extLst>
      <p:ext uri="{BB962C8B-B14F-4D97-AF65-F5344CB8AC3E}">
        <p14:creationId xmlns:p14="http://schemas.microsoft.com/office/powerpoint/2010/main" val="326862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1912-1E97-7528-F63D-583D2D151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4A842-1377-6E96-C39B-DC020C3E6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08BE0-EECB-D798-8614-344185189449}"/>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5" name="Footer Placeholder 4">
            <a:extLst>
              <a:ext uri="{FF2B5EF4-FFF2-40B4-BE49-F238E27FC236}">
                <a16:creationId xmlns:a16="http://schemas.microsoft.com/office/drawing/2014/main" id="{EB292B4B-F710-88E5-1AB1-7533D4B19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78A9E-773E-6B72-21AC-9034AADF3B3B}"/>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138121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7579-F67A-8602-5A0F-85C48B2922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065CF-0F2C-710C-5E28-493287EDB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04F3C-D6C9-C535-5857-17AFA85C00B7}"/>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5" name="Footer Placeholder 4">
            <a:extLst>
              <a:ext uri="{FF2B5EF4-FFF2-40B4-BE49-F238E27FC236}">
                <a16:creationId xmlns:a16="http://schemas.microsoft.com/office/drawing/2014/main" id="{9F2736D9-23A1-3A1B-3060-48DE8D938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A917C-B262-933A-EE8D-75CDA2BEBD9A}"/>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307521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A17-F317-0389-489C-D23C34ED4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86192-E8B5-C280-C59E-461E3EB0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3B090-741A-9BA1-6F56-CD0773760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67228-206C-E3F5-4D2C-53EC7612EB91}"/>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6" name="Footer Placeholder 5">
            <a:extLst>
              <a:ext uri="{FF2B5EF4-FFF2-40B4-BE49-F238E27FC236}">
                <a16:creationId xmlns:a16="http://schemas.microsoft.com/office/drawing/2014/main" id="{1868DD8A-6AEE-81EC-21D1-3E58EEF6C3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22AE2-1B6C-A0B2-735E-9217352F95B8}"/>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46469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C1C5-ABEF-612E-799B-B17E98A8F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60056C-574C-355C-E1D6-9B3B08185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902FCF-08D9-E0FD-4271-DE114FCAEE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DE62F-3CC1-271D-2636-4A4479B53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CFF498-BA81-FA4E-5E66-D1AE6B48CA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7D3F64-659A-5617-F030-FA080FA6EED1}"/>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8" name="Footer Placeholder 7">
            <a:extLst>
              <a:ext uri="{FF2B5EF4-FFF2-40B4-BE49-F238E27FC236}">
                <a16:creationId xmlns:a16="http://schemas.microsoft.com/office/drawing/2014/main" id="{44FDBB22-4E59-84D8-8D70-D9E258F334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8380F-2BD2-7E21-CB27-055EC634802E}"/>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67883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385F-F66E-5E7C-32B2-9E2933BFDE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3EFEB8-BCC7-CA6F-20FF-4C0672CA8111}"/>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4" name="Footer Placeholder 3">
            <a:extLst>
              <a:ext uri="{FF2B5EF4-FFF2-40B4-BE49-F238E27FC236}">
                <a16:creationId xmlns:a16="http://schemas.microsoft.com/office/drawing/2014/main" id="{043FCCCD-A1C2-D703-0E9C-0092299E29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2AC8A-A73F-3743-36F1-B76FACD2729C}"/>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20984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1D17CE-5B9B-098D-02D2-A6C451B9B3F3}"/>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3" name="Footer Placeholder 2">
            <a:extLst>
              <a:ext uri="{FF2B5EF4-FFF2-40B4-BE49-F238E27FC236}">
                <a16:creationId xmlns:a16="http://schemas.microsoft.com/office/drawing/2014/main" id="{5716622F-E2A8-0880-5A39-40F6990604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4B5091-6652-6EFA-3DB6-A7B26C68BAD0}"/>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363788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F3F9-C4D2-A01A-B264-1AF0559AD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2FA3CE-73C1-7EB6-636A-03F56F5FE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59B8D0-6E1F-C76C-A8C0-F9F1DDA94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6B707-C3D6-725B-7DB9-56BDCFBBC5C7}"/>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6" name="Footer Placeholder 5">
            <a:extLst>
              <a:ext uri="{FF2B5EF4-FFF2-40B4-BE49-F238E27FC236}">
                <a16:creationId xmlns:a16="http://schemas.microsoft.com/office/drawing/2014/main" id="{0D1F9768-358F-EA3D-E717-920D5E9EE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4E40B-990F-243E-3A80-084D36428F7E}"/>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28755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52AE-FF74-1410-BA96-881E5BBB0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CA96B1-E2B9-2FA4-42D6-BD9299D37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881CF-12E6-C17A-9055-9935A0627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F589F-01A4-6037-D534-CC46114EDBB0}"/>
              </a:ext>
            </a:extLst>
          </p:cNvPr>
          <p:cNvSpPr>
            <a:spLocks noGrp="1"/>
          </p:cNvSpPr>
          <p:nvPr>
            <p:ph type="dt" sz="half" idx="10"/>
          </p:nvPr>
        </p:nvSpPr>
        <p:spPr/>
        <p:txBody>
          <a:bodyPr/>
          <a:lstStyle/>
          <a:p>
            <a:fld id="{EC69AF06-E02C-42D8-96E3-7CB2E1A167C4}" type="datetimeFigureOut">
              <a:rPr lang="en-US" smtClean="0"/>
              <a:t>2/29/2024</a:t>
            </a:fld>
            <a:endParaRPr lang="en-US"/>
          </a:p>
        </p:txBody>
      </p:sp>
      <p:sp>
        <p:nvSpPr>
          <p:cNvPr id="6" name="Footer Placeholder 5">
            <a:extLst>
              <a:ext uri="{FF2B5EF4-FFF2-40B4-BE49-F238E27FC236}">
                <a16:creationId xmlns:a16="http://schemas.microsoft.com/office/drawing/2014/main" id="{7D84B5CE-912B-DF90-5A1F-3C7A71A4A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E08EC-10DC-3C1E-83D8-9DD971ADA256}"/>
              </a:ext>
            </a:extLst>
          </p:cNvPr>
          <p:cNvSpPr>
            <a:spLocks noGrp="1"/>
          </p:cNvSpPr>
          <p:nvPr>
            <p:ph type="sldNum" sz="quarter" idx="12"/>
          </p:nvPr>
        </p:nvSpPr>
        <p:spPr/>
        <p:txBody>
          <a:bodyPr/>
          <a:lstStyle/>
          <a:p>
            <a:fld id="{8BC93F30-D991-492B-8C11-A22FC9FFABE2}" type="slidenum">
              <a:rPr lang="en-US" smtClean="0"/>
              <a:t>‹#›</a:t>
            </a:fld>
            <a:endParaRPr lang="en-US"/>
          </a:p>
        </p:txBody>
      </p:sp>
    </p:spTree>
    <p:extLst>
      <p:ext uri="{BB962C8B-B14F-4D97-AF65-F5344CB8AC3E}">
        <p14:creationId xmlns:p14="http://schemas.microsoft.com/office/powerpoint/2010/main" val="36790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9B627-EAB9-F0C4-2C05-DB3805F38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E3E323-67E0-9A6B-CE5C-8C8260E26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8312B-F0C5-3DD8-11E4-D0BBB2F90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9AF06-E02C-42D8-96E3-7CB2E1A167C4}" type="datetimeFigureOut">
              <a:rPr lang="en-US" smtClean="0"/>
              <a:t>2/29/2024</a:t>
            </a:fld>
            <a:endParaRPr lang="en-US"/>
          </a:p>
        </p:txBody>
      </p:sp>
      <p:sp>
        <p:nvSpPr>
          <p:cNvPr id="5" name="Footer Placeholder 4">
            <a:extLst>
              <a:ext uri="{FF2B5EF4-FFF2-40B4-BE49-F238E27FC236}">
                <a16:creationId xmlns:a16="http://schemas.microsoft.com/office/drawing/2014/main" id="{4C6DF329-9DF1-6D89-B0FF-9C54C3AD5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99120F-72D9-9946-F6FA-CC230F038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93F30-D991-492B-8C11-A22FC9FFABE2}" type="slidenum">
              <a:rPr lang="en-US" smtClean="0"/>
              <a:t>‹#›</a:t>
            </a:fld>
            <a:endParaRPr lang="en-US"/>
          </a:p>
        </p:txBody>
      </p:sp>
      <p:sp>
        <p:nvSpPr>
          <p:cNvPr id="8" name="TextBox 7">
            <a:extLst>
              <a:ext uri="{FF2B5EF4-FFF2-40B4-BE49-F238E27FC236}">
                <a16:creationId xmlns:a16="http://schemas.microsoft.com/office/drawing/2014/main" id="{3DA93056-6FA8-0022-5291-F99856DCBC13}"/>
              </a:ext>
            </a:extLst>
          </p:cNvPr>
          <p:cNvSpPr txBox="1"/>
          <p:nvPr userDrawn="1">
            <p:extLst>
              <p:ext uri="{1162E1C5-73C7-4A58-AE30-91384D911F3F}">
                <p184:classification xmlns:p184="http://schemas.microsoft.com/office/powerpoint/2018/4/main" val="hdr"/>
              </p:ext>
            </p:extLst>
          </p:nvPr>
        </p:nvSpPr>
        <p:spPr>
          <a:xfrm>
            <a:off x="63500" y="63500"/>
            <a:ext cx="1014413" cy="152400"/>
          </a:xfrm>
          <a:prstGeom prst="rect">
            <a:avLst/>
          </a:prstGeom>
        </p:spPr>
        <p:txBody>
          <a:bodyPr horzOverflow="overflow" lIns="0" tIns="0" rIns="0" bIns="0">
            <a:spAutoFit/>
          </a:bodyPr>
          <a:lstStyle/>
          <a:p>
            <a:pPr algn="l"/>
            <a:r>
              <a:rPr lang="en-US" sz="1000">
                <a:solidFill>
                  <a:srgbClr val="747474"/>
                </a:solidFill>
                <a:latin typeface="Delivery"/>
              </a:rPr>
              <a:t>FOR INTERNAL USE</a:t>
            </a:r>
          </a:p>
        </p:txBody>
      </p:sp>
    </p:spTree>
    <p:extLst>
      <p:ext uri="{BB962C8B-B14F-4D97-AF65-F5344CB8AC3E}">
        <p14:creationId xmlns:p14="http://schemas.microsoft.com/office/powerpoint/2010/main" val="327052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Inhaltsplatzhalter 4"/>
          <p:cNvSpPr txBox="1">
            <a:spLocks/>
          </p:cNvSpPr>
          <p:nvPr userDrawn="1"/>
        </p:nvSpPr>
        <p:spPr>
          <a:xfrm>
            <a:off x="7620000" y="6466586"/>
            <a:ext cx="4064000" cy="18460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333" kern="1200" dirty="0">
                <a:solidFill>
                  <a:schemeClr val="bg1">
                    <a:lumMod val="75000"/>
                  </a:schemeClr>
                </a:solidFill>
                <a:effectLst/>
                <a:latin typeface="Calibri Light" panose="020F0302020204030204" pitchFamily="34" charset="0"/>
                <a:ea typeface="+mn-ea"/>
                <a:cs typeface="+mn-cs"/>
              </a:rPr>
              <a:t>Copyright (C)</a:t>
            </a:r>
            <a:r>
              <a:rPr lang="en-US" sz="1333" kern="1200" baseline="0" dirty="0">
                <a:solidFill>
                  <a:schemeClr val="bg1">
                    <a:lumMod val="75000"/>
                  </a:schemeClr>
                </a:solidFill>
                <a:effectLst/>
                <a:latin typeface="Calibri Light" panose="020F0302020204030204" pitchFamily="34" charset="0"/>
                <a:ea typeface="+mn-ea"/>
                <a:cs typeface="+mn-cs"/>
              </a:rPr>
              <a:t> </a:t>
            </a:r>
            <a:r>
              <a:rPr lang="en-US" sz="1333" kern="1200" dirty="0">
                <a:solidFill>
                  <a:schemeClr val="bg1">
                    <a:lumMod val="75000"/>
                  </a:schemeClr>
                </a:solidFill>
                <a:effectLst/>
                <a:latin typeface="Calibri Light" panose="020F0302020204030204" pitchFamily="34" charset="0"/>
                <a:ea typeface="+mn-ea"/>
                <a:cs typeface="+mn-cs"/>
              </a:rPr>
              <a:t>SlideSalad.com All rights reserved.</a:t>
            </a:r>
          </a:p>
        </p:txBody>
      </p:sp>
      <p:sp>
        <p:nvSpPr>
          <p:cNvPr id="15" name="Inhaltsplatzhalter 4"/>
          <p:cNvSpPr txBox="1">
            <a:spLocks/>
          </p:cNvSpPr>
          <p:nvPr userDrawn="1"/>
        </p:nvSpPr>
        <p:spPr>
          <a:xfrm>
            <a:off x="533400" y="6466586"/>
            <a:ext cx="4064000" cy="18460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333" kern="1200" dirty="0">
                <a:solidFill>
                  <a:schemeClr val="bg1">
                    <a:lumMod val="75000"/>
                  </a:schemeClr>
                </a:solidFill>
                <a:effectLst/>
                <a:latin typeface="Calibri Light" panose="020F0302020204030204" pitchFamily="34" charset="0"/>
                <a:ea typeface="+mn-ea"/>
                <a:cs typeface="+mn-cs"/>
              </a:rPr>
              <a:t>Free SlideSalad</a:t>
            </a:r>
            <a:r>
              <a:rPr lang="en-US" sz="1333" kern="1200" baseline="0" dirty="0">
                <a:solidFill>
                  <a:schemeClr val="bg1">
                    <a:lumMod val="75000"/>
                  </a:schemeClr>
                </a:solidFill>
                <a:effectLst/>
                <a:latin typeface="Calibri Light" panose="020F0302020204030204" pitchFamily="34" charset="0"/>
                <a:ea typeface="+mn-ea"/>
                <a:cs typeface="+mn-cs"/>
              </a:rPr>
              <a:t> PowerPoint Template</a:t>
            </a:r>
            <a:endParaRPr lang="en-US" sz="1333" kern="1200" dirty="0">
              <a:solidFill>
                <a:schemeClr val="bg1">
                  <a:lumMod val="75000"/>
                </a:schemeClr>
              </a:solidFill>
              <a:effectLst/>
              <a:latin typeface="Calibri Light" panose="020F0302020204030204" pitchFamily="34" charset="0"/>
              <a:ea typeface="+mn-ea"/>
              <a:cs typeface="+mn-cs"/>
            </a:endParaRPr>
          </a:p>
        </p:txBody>
      </p:sp>
      <p:cxnSp>
        <p:nvCxnSpPr>
          <p:cNvPr id="17" name="Straight Connector 16"/>
          <p:cNvCxnSpPr/>
          <p:nvPr userDrawn="1"/>
        </p:nvCxnSpPr>
        <p:spPr>
          <a:xfrm>
            <a:off x="0" y="6243320"/>
            <a:ext cx="12192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384799" y="6434933"/>
            <a:ext cx="1422403" cy="247904"/>
          </a:xfrm>
          <a:prstGeom prst="rect">
            <a:avLst/>
          </a:prstGeom>
        </p:spPr>
      </p:pic>
    </p:spTree>
    <p:extLst>
      <p:ext uri="{BB962C8B-B14F-4D97-AF65-F5344CB8AC3E}">
        <p14:creationId xmlns:p14="http://schemas.microsoft.com/office/powerpoint/2010/main" val="2891890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6.xml"/><Relationship Id="rId4" Type="http://schemas.openxmlformats.org/officeDocument/2006/relationships/slide" Target="slide3.xml"/><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479A83-0ADE-E914-402E-17C5F115114B}"/>
              </a:ext>
            </a:extLst>
          </p:cNvPr>
          <p:cNvSpPr/>
          <p:nvPr/>
        </p:nvSpPr>
        <p:spPr bwMode="auto">
          <a:xfrm>
            <a:off x="547456" y="390129"/>
            <a:ext cx="11097087" cy="5930284"/>
          </a:xfrm>
          <a:prstGeom prst="rect">
            <a:avLst/>
          </a:prstGeom>
          <a:solidFill>
            <a:schemeClr val="accent1">
              <a:lumMod val="50000"/>
            </a:schemeClr>
          </a:solidFill>
          <a:ln w="9525">
            <a:solidFill>
              <a:schemeClr val="accent2">
                <a:lumMod val="60000"/>
                <a:lumOff val="40000"/>
              </a:schemeClr>
            </a:solidFill>
            <a:round/>
            <a:headEnd/>
            <a:tailEnd/>
          </a:ln>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5" name="Title 2">
            <a:extLst>
              <a:ext uri="{FF2B5EF4-FFF2-40B4-BE49-F238E27FC236}">
                <a16:creationId xmlns:a16="http://schemas.microsoft.com/office/drawing/2014/main" id="{B3CA1281-F4A5-3696-7C79-0CBB057D12C4}"/>
              </a:ext>
            </a:extLst>
          </p:cNvPr>
          <p:cNvSpPr txBox="1">
            <a:spLocks/>
          </p:cNvSpPr>
          <p:nvPr/>
        </p:nvSpPr>
        <p:spPr>
          <a:xfrm>
            <a:off x="1226646" y="871557"/>
            <a:ext cx="9897075" cy="1969770"/>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sz="3200" b="1" dirty="0">
                <a:solidFill>
                  <a:schemeClr val="bg1"/>
                </a:solidFill>
                <a:effectLst>
                  <a:outerShdw blurRad="60007" dist="310007" dir="7680000" sy="30000" kx="1300200" algn="ctr" rotWithShape="0">
                    <a:prstClr val="black">
                      <a:alpha val="13000"/>
                    </a:prstClr>
                  </a:outerShdw>
                </a:effectLst>
                <a:latin typeface="Times New Roman" panose="02020603050405020304" pitchFamily="18" charset="0"/>
                <a:cs typeface="Times New Roman" panose="02020603050405020304" pitchFamily="18" charset="0"/>
              </a:rPr>
              <a:t>Warehouse-Based Automated Detection And Classification Of Screen Defects In Returned Phones For Mobile Carrier Notification</a:t>
            </a:r>
          </a:p>
        </p:txBody>
      </p:sp>
      <p:sp>
        <p:nvSpPr>
          <p:cNvPr id="6" name="Inhaltsplatzhalter 4">
            <a:extLst>
              <a:ext uri="{FF2B5EF4-FFF2-40B4-BE49-F238E27FC236}">
                <a16:creationId xmlns:a16="http://schemas.microsoft.com/office/drawing/2014/main" id="{9E452519-CBBD-7665-FF09-7D69A77D89E5}"/>
              </a:ext>
            </a:extLst>
          </p:cNvPr>
          <p:cNvSpPr txBox="1">
            <a:spLocks/>
          </p:cNvSpPr>
          <p:nvPr/>
        </p:nvSpPr>
        <p:spPr>
          <a:xfrm>
            <a:off x="3588367" y="3610385"/>
            <a:ext cx="4614600" cy="1663917"/>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Times New Roman" panose="02020603050405020304" pitchFamily="18" charset="0"/>
                <a:cs typeface="Times New Roman" panose="02020603050405020304" pitchFamily="18" charset="0"/>
              </a:rPr>
              <a:t>Name:  Bhogasena Reddy Kalakata</a:t>
            </a:r>
          </a:p>
          <a:p>
            <a:pPr marL="0" indent="0" algn="ctr">
              <a:lnSpc>
                <a:spcPct val="150000"/>
              </a:lnSpc>
              <a:spcAft>
                <a:spcPts val="600"/>
              </a:spcAft>
              <a:buNone/>
            </a:pPr>
            <a:r>
              <a:rPr lang="en-US" sz="1600" dirty="0">
                <a:latin typeface="Times New Roman" panose="02020603050405020304" pitchFamily="18" charset="0"/>
                <a:cs typeface="Times New Roman" panose="02020603050405020304" pitchFamily="18" charset="0"/>
              </a:rPr>
              <a:t>University:  Liverpool John </a:t>
            </a:r>
            <a:r>
              <a:rPr lang="en-US" sz="1600" dirty="0" err="1">
                <a:latin typeface="Times New Roman" panose="02020603050405020304" pitchFamily="18" charset="0"/>
                <a:cs typeface="Times New Roman" panose="02020603050405020304" pitchFamily="18" charset="0"/>
              </a:rPr>
              <a:t>Moores</a:t>
            </a:r>
            <a:r>
              <a:rPr lang="en-US" sz="1600" dirty="0">
                <a:latin typeface="Times New Roman" panose="02020603050405020304" pitchFamily="18" charset="0"/>
                <a:cs typeface="Times New Roman" panose="02020603050405020304" pitchFamily="18" charset="0"/>
              </a:rPr>
              <a:t> University</a:t>
            </a:r>
          </a:p>
          <a:p>
            <a:pPr marL="0" indent="0" algn="ctr">
              <a:lnSpc>
                <a:spcPct val="150000"/>
              </a:lnSpc>
              <a:spcAft>
                <a:spcPts val="600"/>
              </a:spcAft>
              <a:buNone/>
            </a:pPr>
            <a:r>
              <a:rPr lang="en-US" sz="1600" dirty="0">
                <a:latin typeface="Times New Roman" panose="02020603050405020304" pitchFamily="18" charset="0"/>
                <a:cs typeface="Times New Roman" panose="02020603050405020304" pitchFamily="18" charset="0"/>
              </a:rPr>
              <a:t>Degree:   Masters in Machine Learning and AI</a:t>
            </a:r>
          </a:p>
          <a:p>
            <a:pPr marL="0" indent="0" algn="ctr">
              <a:lnSpc>
                <a:spcPct val="150000"/>
              </a:lnSpc>
              <a:spcAft>
                <a:spcPts val="600"/>
              </a:spcAft>
              <a:buNone/>
            </a:pPr>
            <a:r>
              <a:rPr lang="en-US" sz="1600" dirty="0">
                <a:latin typeface="Times New Roman" panose="02020603050405020304" pitchFamily="18" charset="0"/>
                <a:cs typeface="Times New Roman" panose="02020603050405020304" pitchFamily="18" charset="0"/>
              </a:rPr>
              <a:t>Supervisor:     Dr. Deanne Larson</a:t>
            </a:r>
          </a:p>
        </p:txBody>
      </p:sp>
    </p:spTree>
    <p:extLst>
      <p:ext uri="{BB962C8B-B14F-4D97-AF65-F5344CB8AC3E}">
        <p14:creationId xmlns:p14="http://schemas.microsoft.com/office/powerpoint/2010/main" val="2023250085"/>
      </p:ext>
    </p:extLst>
  </p:cSld>
  <p:clrMapOvr>
    <a:masterClrMapping/>
  </p:clrMapOvr>
  <mc:AlternateContent xmlns:mc="http://schemas.openxmlformats.org/markup-compatibility/2006">
    <mc:Choice xmlns:p14="http://schemas.microsoft.com/office/powerpoint/2010/main" Requires="p14">
      <p:transition spd="slow" p14:dur="2000" advTm="34639"/>
    </mc:Choice>
    <mc:Fallback>
      <p:transition spd="slow" advTm="346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349276" y="1012238"/>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Methodology</a:t>
            </a:r>
            <a:br>
              <a:rPr lang="en-US" sz="4000" dirty="0">
                <a:solidFill>
                  <a:srgbClr val="FFFFFF"/>
                </a:solidFill>
                <a:latin typeface="Times New Roman" panose="02020603050405020304" pitchFamily="18" charset="0"/>
                <a:cs typeface="Times New Roman" panose="02020603050405020304" pitchFamily="18" charset="0"/>
              </a:rPr>
            </a:br>
            <a:br>
              <a:rPr lang="en-US" sz="4000" dirty="0">
                <a:solidFill>
                  <a:srgbClr val="FFFFFF"/>
                </a:solidFill>
                <a:latin typeface="Times New Roman" panose="02020603050405020304" pitchFamily="18" charset="0"/>
                <a:cs typeface="Times New Roman" panose="02020603050405020304" pitchFamily="18" charset="0"/>
              </a:rPr>
            </a:br>
            <a:r>
              <a:rPr lang="en-US" sz="4000" dirty="0">
                <a:solidFill>
                  <a:srgbClr val="FFFFFF"/>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F3A41381-FECB-4CC6-BBA0-BA598DC34D1F}"/>
              </a:ext>
            </a:extLst>
          </p:cNvPr>
          <p:cNvSpPr>
            <a:spLocks noGrp="1"/>
          </p:cNvSpPr>
          <p:nvPr>
            <p:ph idx="1"/>
          </p:nvPr>
        </p:nvSpPr>
        <p:spPr>
          <a:xfrm>
            <a:off x="4581727" y="649480"/>
            <a:ext cx="3025303" cy="5546047"/>
          </a:xfrm>
        </p:spPr>
        <p:txBody>
          <a:bodyPr anchor="ctr">
            <a:normAutofit/>
          </a:bodyPr>
          <a:lstStyle/>
          <a:p>
            <a:pPr marL="0" indent="0">
              <a:buNone/>
            </a:pPr>
            <a:r>
              <a:rPr lang="en-US" sz="1300" b="1" dirty="0">
                <a:latin typeface="Times New Roman" panose="02020603050405020304" pitchFamily="18" charset="0"/>
                <a:cs typeface="Times New Roman" panose="02020603050405020304" pitchFamily="18" charset="0"/>
              </a:rPr>
              <a:t>Modeling: </a:t>
            </a:r>
          </a:p>
          <a:p>
            <a:pPr>
              <a:buFont typeface="Wingdings" panose="05000000000000000000" pitchFamily="2" charset="2"/>
              <a:buChar char="Ø"/>
            </a:pPr>
            <a:r>
              <a:rPr lang="en-US" sz="1300" b="0" i="0" dirty="0">
                <a:effectLst/>
                <a:latin typeface="Times New Roman" panose="02020603050405020304" pitchFamily="18" charset="0"/>
                <a:cs typeface="Times New Roman" panose="02020603050405020304" pitchFamily="18" charset="0"/>
              </a:rPr>
              <a:t>Utilize transfer learning with pre-trained models.</a:t>
            </a:r>
          </a:p>
          <a:p>
            <a:pPr marL="0" indent="0">
              <a:buNone/>
            </a:pPr>
            <a:r>
              <a:rPr lang="en-US" sz="1300" b="0" i="0" dirty="0">
                <a:effectLst/>
                <a:latin typeface="Times New Roman" panose="02020603050405020304" pitchFamily="18" charset="0"/>
                <a:cs typeface="Times New Roman" panose="02020603050405020304" pitchFamily="18" charset="0"/>
              </a:rPr>
              <a:t>   (DenseNet201, InceptionV3, VGG16, VGG19, and </a:t>
            </a:r>
            <a:r>
              <a:rPr lang="en-US" sz="1300" b="0" i="0" dirty="0" err="1">
                <a:effectLst/>
                <a:latin typeface="Times New Roman" panose="02020603050405020304" pitchFamily="18" charset="0"/>
                <a:cs typeface="Times New Roman" panose="02020603050405020304" pitchFamily="18" charset="0"/>
              </a:rPr>
              <a:t>Xception</a:t>
            </a:r>
            <a:r>
              <a:rPr lang="en-US" sz="1300" b="0" i="0" dirty="0">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300" b="0" i="0" dirty="0">
                <a:effectLst/>
                <a:latin typeface="Times New Roman" panose="02020603050405020304" pitchFamily="18" charset="0"/>
                <a:cs typeface="Times New Roman" panose="02020603050405020304" pitchFamily="18" charset="0"/>
              </a:rPr>
              <a:t>Include regularization and dropout methods.</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b="1" dirty="0">
                <a:latin typeface="Times New Roman" panose="02020603050405020304" pitchFamily="18" charset="0"/>
                <a:cs typeface="Times New Roman" panose="02020603050405020304" pitchFamily="18" charset="0"/>
              </a:rPr>
              <a:t>Evaluation: </a:t>
            </a:r>
          </a:p>
          <a:p>
            <a:pPr>
              <a:buFont typeface="Wingdings" panose="05000000000000000000" pitchFamily="2" charset="2"/>
              <a:buChar char="Ø"/>
            </a:pPr>
            <a:r>
              <a:rPr lang="en-US" sz="1300" b="0" i="0" dirty="0">
                <a:effectLst/>
                <a:latin typeface="Times New Roman" panose="02020603050405020304" pitchFamily="18" charset="0"/>
                <a:cs typeface="Times New Roman" panose="02020603050405020304" pitchFamily="18" charset="0"/>
              </a:rPr>
              <a:t>Measure accuracy, precision, recall, and F1 score.</a:t>
            </a:r>
          </a:p>
          <a:p>
            <a:pPr>
              <a:buFont typeface="Wingdings" panose="05000000000000000000" pitchFamily="2" charset="2"/>
              <a:buChar char="Ø"/>
            </a:pPr>
            <a:r>
              <a:rPr lang="en-US" sz="1300" b="0" i="0" dirty="0">
                <a:effectLst/>
                <a:latin typeface="Times New Roman" panose="02020603050405020304" pitchFamily="18" charset="0"/>
                <a:cs typeface="Times New Roman" panose="02020603050405020304" pitchFamily="18" charset="0"/>
              </a:rPr>
              <a:t>Visualize performance with a confusion matrix.</a:t>
            </a:r>
          </a:p>
          <a:p>
            <a:pPr>
              <a:buFont typeface="Wingdings" panose="05000000000000000000" pitchFamily="2" charset="2"/>
              <a:buChar char="Ø"/>
            </a:pPr>
            <a:r>
              <a:rPr lang="en-US" sz="1300" b="0" i="0" dirty="0">
                <a:effectLst/>
                <a:latin typeface="Times New Roman" panose="02020603050405020304" pitchFamily="18" charset="0"/>
                <a:cs typeface="Times New Roman" panose="02020603050405020304" pitchFamily="18" charset="0"/>
              </a:rPr>
              <a:t>Compare different pre-trained models.</a:t>
            </a:r>
          </a:p>
          <a:p>
            <a:pPr marL="0" indent="0">
              <a:buNone/>
            </a:pPr>
            <a:endParaRPr lang="en-US" sz="1300" b="0" i="0" dirty="0">
              <a:effectLst/>
              <a:latin typeface="Times New Roman" panose="02020603050405020304" pitchFamily="18" charset="0"/>
              <a:cs typeface="Times New Roman" panose="02020603050405020304" pitchFamily="18" charset="0"/>
            </a:endParaRPr>
          </a:p>
          <a:p>
            <a:pPr marL="0" indent="0">
              <a:buNone/>
            </a:pPr>
            <a:r>
              <a:rPr lang="en-US" sz="1300" b="1" dirty="0">
                <a:latin typeface="Times New Roman" panose="02020603050405020304" pitchFamily="18" charset="0"/>
                <a:cs typeface="Times New Roman" panose="02020603050405020304" pitchFamily="18" charset="0"/>
              </a:rPr>
              <a:t>Tools: </a:t>
            </a:r>
          </a:p>
          <a:p>
            <a:pPr>
              <a:buFont typeface="Wingdings" panose="05000000000000000000" pitchFamily="2" charset="2"/>
              <a:buChar char="Ø"/>
            </a:pPr>
            <a:r>
              <a:rPr lang="en-US" sz="1300" b="0" i="0" dirty="0">
                <a:effectLst/>
                <a:latin typeface="Times New Roman" panose="02020603050405020304" pitchFamily="18" charset="0"/>
                <a:cs typeface="Times New Roman" panose="02020603050405020304" pitchFamily="18" charset="0"/>
              </a:rPr>
              <a:t>Python, TensorFlow, </a:t>
            </a:r>
            <a:r>
              <a:rPr lang="en-US" sz="1300" b="0" i="0" dirty="0" err="1">
                <a:effectLst/>
                <a:latin typeface="Times New Roman" panose="02020603050405020304" pitchFamily="18" charset="0"/>
                <a:cs typeface="Times New Roman" panose="02020603050405020304" pitchFamily="18" charset="0"/>
              </a:rPr>
              <a:t>Keras</a:t>
            </a:r>
            <a:r>
              <a:rPr lang="en-US" sz="1300" b="0" i="0" dirty="0">
                <a:effectLst/>
                <a:latin typeface="Times New Roman" panose="02020603050405020304" pitchFamily="18" charset="0"/>
                <a:cs typeface="Times New Roman" panose="02020603050405020304" pitchFamily="18" charset="0"/>
              </a:rPr>
              <a:t>, Google </a:t>
            </a:r>
            <a:r>
              <a:rPr lang="en-US" sz="1300" b="0" i="0" dirty="0" err="1">
                <a:effectLst/>
                <a:latin typeface="Times New Roman" panose="02020603050405020304" pitchFamily="18" charset="0"/>
                <a:cs typeface="Times New Roman" panose="02020603050405020304" pitchFamily="18" charset="0"/>
              </a:rPr>
              <a:t>Colab</a:t>
            </a:r>
            <a:r>
              <a:rPr lang="en-US" sz="1300" dirty="0" err="1">
                <a:latin typeface="Times New Roman" panose="02020603050405020304" pitchFamily="18" charset="0"/>
                <a:cs typeface="Times New Roman" panose="02020603050405020304" pitchFamily="18" charset="0"/>
              </a:rPr>
              <a:t>,</a:t>
            </a:r>
            <a:r>
              <a:rPr lang="en-US" sz="1300" b="0" i="0" dirty="0" err="1">
                <a:effectLst/>
                <a:latin typeface="Times New Roman" panose="02020603050405020304" pitchFamily="18" charset="0"/>
                <a:cs typeface="Times New Roman" panose="02020603050405020304" pitchFamily="18" charset="0"/>
              </a:rPr>
              <a:t>NumPy</a:t>
            </a:r>
            <a:r>
              <a:rPr lang="en-US" sz="1300" b="0" i="0" dirty="0">
                <a:effectLst/>
                <a:latin typeface="Times New Roman" panose="02020603050405020304" pitchFamily="18" charset="0"/>
                <a:cs typeface="Times New Roman" panose="02020603050405020304" pitchFamily="18" charset="0"/>
              </a:rPr>
              <a:t>, </a:t>
            </a:r>
          </a:p>
          <a:p>
            <a:pPr marL="0" indent="0">
              <a:buNone/>
            </a:pPr>
            <a:r>
              <a:rPr lang="en-US" sz="1300" dirty="0">
                <a:latin typeface="Times New Roman" panose="02020603050405020304" pitchFamily="18" charset="0"/>
                <a:cs typeface="Times New Roman" panose="02020603050405020304" pitchFamily="18" charset="0"/>
              </a:rPr>
              <a:t>    </a:t>
            </a:r>
            <a:r>
              <a:rPr lang="en-US" sz="1300" b="0" i="0" dirty="0">
                <a:effectLst/>
                <a:latin typeface="Times New Roman" panose="02020603050405020304" pitchFamily="18" charset="0"/>
                <a:cs typeface="Times New Roman" panose="02020603050405020304" pitchFamily="18" charset="0"/>
              </a:rPr>
              <a:t>pandas, Matplotlib, Seaborn, Scikit-learn.</a:t>
            </a:r>
          </a:p>
          <a:p>
            <a:pPr marL="0" indent="0">
              <a:buNone/>
            </a:pPr>
            <a:endParaRPr lang="en-US" sz="1300" dirty="0">
              <a:latin typeface="Times New Roman" panose="02020603050405020304" pitchFamily="18" charset="0"/>
              <a:cs typeface="Times New Roman" panose="02020603050405020304" pitchFamily="18" charset="0"/>
            </a:endParaRPr>
          </a:p>
        </p:txBody>
      </p:sp>
      <p:pic>
        <p:nvPicPr>
          <p:cNvPr id="4" name="Picture 3" descr="A screen shot of a computer&#10;&#10;Description automatically generated">
            <a:extLst>
              <a:ext uri="{FF2B5EF4-FFF2-40B4-BE49-F238E27FC236}">
                <a16:creationId xmlns:a16="http://schemas.microsoft.com/office/drawing/2014/main" id="{B00695DD-36AC-E38D-E34C-5837C01B5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619" y="473654"/>
            <a:ext cx="3553542" cy="5922571"/>
          </a:xfrm>
          <a:prstGeom prst="rect">
            <a:avLst/>
          </a:prstGeom>
        </p:spPr>
      </p:pic>
      <p:sp>
        <p:nvSpPr>
          <p:cNvPr id="5" name="TextBox 4">
            <a:extLst>
              <a:ext uri="{FF2B5EF4-FFF2-40B4-BE49-F238E27FC236}">
                <a16:creationId xmlns:a16="http://schemas.microsoft.com/office/drawing/2014/main" id="{793A6864-09A8-6BF6-B890-EEF9CF7BF4F8}"/>
              </a:ext>
            </a:extLst>
          </p:cNvPr>
          <p:cNvSpPr txBox="1"/>
          <p:nvPr/>
        </p:nvSpPr>
        <p:spPr>
          <a:xfrm>
            <a:off x="9597005" y="6488613"/>
            <a:ext cx="265921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Logical Flow Of System</a:t>
            </a:r>
          </a:p>
        </p:txBody>
      </p:sp>
    </p:spTree>
    <p:extLst>
      <p:ext uri="{BB962C8B-B14F-4D97-AF65-F5344CB8AC3E}">
        <p14:creationId xmlns:p14="http://schemas.microsoft.com/office/powerpoint/2010/main" val="1837225643"/>
      </p:ext>
    </p:extLst>
  </p:cSld>
  <p:clrMapOvr>
    <a:masterClrMapping/>
  </p:clrMapOvr>
  <mc:AlternateContent xmlns:mc="http://schemas.openxmlformats.org/markup-compatibility/2006">
    <mc:Choice xmlns:p14="http://schemas.microsoft.com/office/powerpoint/2010/main" Requires="p14">
      <p:transition spd="slow" p14:dur="2000" advTm="85697"/>
    </mc:Choice>
    <mc:Fallback>
      <p:transition spd="slow" advTm="856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Methodology</a:t>
            </a:r>
          </a:p>
        </p:txBody>
      </p:sp>
      <p:sp>
        <p:nvSpPr>
          <p:cNvPr id="29" name="Content Placeholder 2">
            <a:extLst>
              <a:ext uri="{FF2B5EF4-FFF2-40B4-BE49-F238E27FC236}">
                <a16:creationId xmlns:a16="http://schemas.microsoft.com/office/drawing/2014/main" id="{F3A41381-FECB-4CC6-BBA0-BA598DC34D1F}"/>
              </a:ext>
            </a:extLst>
          </p:cNvPr>
          <p:cNvSpPr>
            <a:spLocks noGrp="1"/>
          </p:cNvSpPr>
          <p:nvPr>
            <p:ph idx="1"/>
          </p:nvPr>
        </p:nvSpPr>
        <p:spPr>
          <a:xfrm>
            <a:off x="1371599" y="2318197"/>
            <a:ext cx="9724031" cy="3683358"/>
          </a:xfrm>
        </p:spPr>
        <p:txBody>
          <a:bodyPr anchor="ctr">
            <a:normAutofit lnSpcReduction="10000"/>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Model Architecture:</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Base models of DenseNet201, InceptionV3, VGG16, VGG19, and </a:t>
            </a:r>
            <a:r>
              <a:rPr lang="en-US" sz="2000" dirty="0" err="1">
                <a:latin typeface="Times New Roman" panose="02020603050405020304" pitchFamily="18" charset="0"/>
                <a:cs typeface="Times New Roman" panose="02020603050405020304" pitchFamily="18" charset="0"/>
              </a:rPr>
              <a:t>Xception</a:t>
            </a:r>
            <a:r>
              <a:rPr lang="en-US" sz="2000" dirty="0">
                <a:latin typeface="Times New Roman" panose="02020603050405020304" pitchFamily="18" charset="0"/>
                <a:cs typeface="Times New Roman" panose="02020603050405020304" pitchFamily="18" charset="0"/>
              </a:rPr>
              <a:t> were adapted for the task.</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Top layers of the base models were removed and the remaining parts were flattened to 1D.</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New dense layers with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activation functions were added.</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Dropout layers were incorporated for regularization.</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Kernel L2 </a:t>
            </a:r>
            <a:r>
              <a:rPr lang="en-US" sz="2000" dirty="0" err="1">
                <a:latin typeface="Times New Roman" panose="02020603050405020304" pitchFamily="18" charset="0"/>
                <a:cs typeface="Times New Roman" panose="02020603050405020304" pitchFamily="18" charset="0"/>
              </a:rPr>
              <a:t>regularizer</a:t>
            </a:r>
            <a:r>
              <a:rPr lang="en-US" sz="2000" dirty="0">
                <a:latin typeface="Times New Roman" panose="02020603050405020304" pitchFamily="18" charset="0"/>
                <a:cs typeface="Times New Roman" panose="02020603050405020304" pitchFamily="18" charset="0"/>
              </a:rPr>
              <a:t> was used to discourage large weights.</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final layer is a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layer, outputting class probabilities.</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modifications aimed to improve classification accuracy and overfitting robustness.</a:t>
            </a:r>
          </a:p>
        </p:txBody>
      </p:sp>
    </p:spTree>
    <p:extLst>
      <p:ext uri="{BB962C8B-B14F-4D97-AF65-F5344CB8AC3E}">
        <p14:creationId xmlns:p14="http://schemas.microsoft.com/office/powerpoint/2010/main" val="382616191"/>
      </p:ext>
    </p:extLst>
  </p:cSld>
  <p:clrMapOvr>
    <a:masterClrMapping/>
  </p:clrMapOvr>
  <mc:AlternateContent xmlns:mc="http://schemas.openxmlformats.org/markup-compatibility/2006">
    <mc:Choice xmlns:p14="http://schemas.microsoft.com/office/powerpoint/2010/main" Requires="p14">
      <p:transition spd="slow" p14:dur="2000" advTm="96043"/>
    </mc:Choice>
    <mc:Fallback>
      <p:transition spd="slow" advTm="9604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Results</a:t>
            </a:r>
          </a:p>
        </p:txBody>
      </p:sp>
      <p:graphicFrame>
        <p:nvGraphicFramePr>
          <p:cNvPr id="20" name="Table 19">
            <a:extLst>
              <a:ext uri="{FF2B5EF4-FFF2-40B4-BE49-F238E27FC236}">
                <a16:creationId xmlns:a16="http://schemas.microsoft.com/office/drawing/2014/main" id="{86B2BF4A-0B44-8C1B-EB69-66CCCF095DD6}"/>
              </a:ext>
            </a:extLst>
          </p:cNvPr>
          <p:cNvGraphicFramePr>
            <a:graphicFrameLocks noGrp="1"/>
          </p:cNvGraphicFramePr>
          <p:nvPr>
            <p:extLst>
              <p:ext uri="{D42A27DB-BD31-4B8C-83A1-F6EECF244321}">
                <p14:modId xmlns:p14="http://schemas.microsoft.com/office/powerpoint/2010/main" val="207691266"/>
              </p:ext>
            </p:extLst>
          </p:nvPr>
        </p:nvGraphicFramePr>
        <p:xfrm>
          <a:off x="2147138" y="1966293"/>
          <a:ext cx="7897726" cy="4452175"/>
        </p:xfrm>
        <a:graphic>
          <a:graphicData uri="http://schemas.openxmlformats.org/drawingml/2006/table">
            <a:tbl>
              <a:tblPr firstRow="1" firstCol="1" bandRow="1">
                <a:tableStyleId>{3B4B98B0-60AC-42C2-AFA5-B58CD77FA1E5}</a:tableStyleId>
              </a:tblPr>
              <a:tblGrid>
                <a:gridCol w="1497128">
                  <a:extLst>
                    <a:ext uri="{9D8B030D-6E8A-4147-A177-3AD203B41FA5}">
                      <a16:colId xmlns:a16="http://schemas.microsoft.com/office/drawing/2014/main" val="2238563658"/>
                    </a:ext>
                  </a:extLst>
                </a:gridCol>
                <a:gridCol w="1128932">
                  <a:extLst>
                    <a:ext uri="{9D8B030D-6E8A-4147-A177-3AD203B41FA5}">
                      <a16:colId xmlns:a16="http://schemas.microsoft.com/office/drawing/2014/main" val="2033360455"/>
                    </a:ext>
                  </a:extLst>
                </a:gridCol>
                <a:gridCol w="983087">
                  <a:extLst>
                    <a:ext uri="{9D8B030D-6E8A-4147-A177-3AD203B41FA5}">
                      <a16:colId xmlns:a16="http://schemas.microsoft.com/office/drawing/2014/main" val="1965814865"/>
                    </a:ext>
                  </a:extLst>
                </a:gridCol>
                <a:gridCol w="1145667">
                  <a:extLst>
                    <a:ext uri="{9D8B030D-6E8A-4147-A177-3AD203B41FA5}">
                      <a16:colId xmlns:a16="http://schemas.microsoft.com/office/drawing/2014/main" val="660619906"/>
                    </a:ext>
                  </a:extLst>
                </a:gridCol>
                <a:gridCol w="995031">
                  <a:extLst>
                    <a:ext uri="{9D8B030D-6E8A-4147-A177-3AD203B41FA5}">
                      <a16:colId xmlns:a16="http://schemas.microsoft.com/office/drawing/2014/main" val="550552807"/>
                    </a:ext>
                  </a:extLst>
                </a:gridCol>
                <a:gridCol w="1088286">
                  <a:extLst>
                    <a:ext uri="{9D8B030D-6E8A-4147-A177-3AD203B41FA5}">
                      <a16:colId xmlns:a16="http://schemas.microsoft.com/office/drawing/2014/main" val="3073394078"/>
                    </a:ext>
                  </a:extLst>
                </a:gridCol>
                <a:gridCol w="1059595">
                  <a:extLst>
                    <a:ext uri="{9D8B030D-6E8A-4147-A177-3AD203B41FA5}">
                      <a16:colId xmlns:a16="http://schemas.microsoft.com/office/drawing/2014/main" val="4075518880"/>
                    </a:ext>
                  </a:extLst>
                </a:gridCol>
              </a:tblGrid>
              <a:tr h="179363">
                <a:tc>
                  <a:txBody>
                    <a:bodyPr/>
                    <a:lstStyle/>
                    <a:p>
                      <a:pPr marL="0" marR="0" algn="l">
                        <a:lnSpc>
                          <a:spcPct val="107000"/>
                        </a:lnSpc>
                        <a:spcBef>
                          <a:spcPts val="0"/>
                        </a:spcBef>
                        <a:spcAft>
                          <a:spcPts val="0"/>
                        </a:spcAft>
                      </a:pPr>
                      <a:r>
                        <a:rPr lang="en-US" sz="900">
                          <a:effectLst/>
                        </a:rPr>
                        <a:t>Model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Accuracy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Class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Precision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Recall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F1-score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Support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3382371253"/>
                  </a:ext>
                </a:extLst>
              </a:tr>
              <a:tr h="179363">
                <a:tc rowSpan="4">
                  <a:txBody>
                    <a:bodyPr/>
                    <a:lstStyle/>
                    <a:p>
                      <a:pPr marL="0" marR="0" algn="l">
                        <a:lnSpc>
                          <a:spcPct val="107000"/>
                        </a:lnSpc>
                        <a:spcBef>
                          <a:spcPts val="0"/>
                        </a:spcBef>
                        <a:spcAft>
                          <a:spcPts val="0"/>
                        </a:spcAft>
                      </a:pPr>
                      <a:r>
                        <a:rPr lang="en-US" sz="900">
                          <a:effectLst/>
                        </a:rPr>
                        <a:t>DenseNet201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rowSpan="4">
                  <a:txBody>
                    <a:bodyPr/>
                    <a:lstStyle/>
                    <a:p>
                      <a:pPr marL="0" marR="0" algn="l">
                        <a:lnSpc>
                          <a:spcPct val="107000"/>
                        </a:lnSpc>
                        <a:spcBef>
                          <a:spcPts val="0"/>
                        </a:spcBef>
                        <a:spcAft>
                          <a:spcPts val="0"/>
                        </a:spcAft>
                      </a:pPr>
                      <a:r>
                        <a:rPr lang="en-US" sz="900">
                          <a:effectLst/>
                        </a:rPr>
                        <a:t>50.61%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good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0.56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0.68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0.62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3802197619"/>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oil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0.28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0.29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1437868323"/>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scratch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0.49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0.47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0.48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4168912477"/>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stain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0.51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0.48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2380127845"/>
                  </a:ext>
                </a:extLst>
              </a:tr>
              <a:tr h="171388">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extLst>
                  <a:ext uri="{0D108BD9-81ED-4DB2-BD59-A6C34878D82A}">
                    <a16:rowId xmlns:a16="http://schemas.microsoft.com/office/drawing/2014/main" val="3193135478"/>
                  </a:ext>
                </a:extLst>
              </a:tr>
              <a:tr h="179363">
                <a:tc rowSpan="4">
                  <a:txBody>
                    <a:bodyPr/>
                    <a:lstStyle/>
                    <a:p>
                      <a:pPr marL="0" marR="0" algn="l">
                        <a:lnSpc>
                          <a:spcPct val="107000"/>
                        </a:lnSpc>
                        <a:spcBef>
                          <a:spcPts val="0"/>
                        </a:spcBef>
                        <a:spcAft>
                          <a:spcPts val="0"/>
                        </a:spcAft>
                      </a:pPr>
                      <a:r>
                        <a:rPr lang="en-US" sz="900">
                          <a:effectLst/>
                        </a:rPr>
                        <a:t>InceptionV3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rowSpan="4">
                  <a:txBody>
                    <a:bodyPr/>
                    <a:lstStyle/>
                    <a:p>
                      <a:pPr marL="0" marR="0" algn="l">
                        <a:lnSpc>
                          <a:spcPct val="107000"/>
                        </a:lnSpc>
                        <a:spcBef>
                          <a:spcPts val="0"/>
                        </a:spcBef>
                        <a:spcAft>
                          <a:spcPts val="0"/>
                        </a:spcAft>
                      </a:pPr>
                      <a:r>
                        <a:rPr lang="en-US" sz="900" dirty="0">
                          <a:effectLst/>
                        </a:rPr>
                        <a:t>68.52%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good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dirty="0">
                          <a:effectLst/>
                        </a:rPr>
                        <a:t>0.75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0.71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0.73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589452842"/>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oil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dirty="0">
                          <a:effectLst/>
                        </a:rPr>
                        <a:t>0.36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370237804"/>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scratch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dirty="0">
                          <a:effectLst/>
                        </a:rPr>
                        <a:t>0.66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dirty="0">
                          <a:effectLst/>
                        </a:rPr>
                        <a:t>0.63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1489341263"/>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stain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dirty="0">
                          <a:effectLst/>
                        </a:rPr>
                        <a:t>0.62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0.84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dirty="0">
                          <a:effectLst/>
                        </a:rPr>
                        <a:t>0.71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3641037431"/>
                  </a:ext>
                </a:extLst>
              </a:tr>
              <a:tr h="171388">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dirty="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extLst>
                  <a:ext uri="{0D108BD9-81ED-4DB2-BD59-A6C34878D82A}">
                    <a16:rowId xmlns:a16="http://schemas.microsoft.com/office/drawing/2014/main" val="3664780458"/>
                  </a:ext>
                </a:extLst>
              </a:tr>
              <a:tr h="179363">
                <a:tc rowSpan="4">
                  <a:txBody>
                    <a:bodyPr/>
                    <a:lstStyle/>
                    <a:p>
                      <a:pPr marL="0" marR="0" algn="l">
                        <a:lnSpc>
                          <a:spcPct val="107000"/>
                        </a:lnSpc>
                        <a:spcBef>
                          <a:spcPts val="0"/>
                        </a:spcBef>
                        <a:spcAft>
                          <a:spcPts val="0"/>
                        </a:spcAft>
                      </a:pPr>
                      <a:r>
                        <a:rPr lang="en-US" sz="900">
                          <a:effectLst/>
                        </a:rPr>
                        <a:t>VGG16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rowSpan="4">
                  <a:txBody>
                    <a:bodyPr/>
                    <a:lstStyle/>
                    <a:p>
                      <a:pPr marL="0" marR="0" algn="l">
                        <a:lnSpc>
                          <a:spcPct val="107000"/>
                        </a:lnSpc>
                        <a:spcBef>
                          <a:spcPts val="0"/>
                        </a:spcBef>
                        <a:spcAft>
                          <a:spcPts val="0"/>
                        </a:spcAft>
                      </a:pPr>
                      <a:r>
                        <a:rPr lang="en-US" sz="900">
                          <a:effectLst/>
                        </a:rPr>
                        <a:t>95.06%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good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dirty="0">
                          <a:solidFill>
                            <a:schemeClr val="tx1"/>
                          </a:solidFill>
                          <a:effectLst/>
                          <a:latin typeface="+mn-lt"/>
                          <a:ea typeface="+mn-ea"/>
                          <a:cs typeface="+mn-cs"/>
                        </a:rPr>
                        <a:t>0.93</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0.96</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0.95</a:t>
                      </a:r>
                    </a:p>
                  </a:txBody>
                  <a:tcPr marL="68580" marR="68580" marT="0" marB="0" anchor="ctr"/>
                </a:tc>
                <a:tc>
                  <a:txBody>
                    <a:bodyPr/>
                    <a:lstStyle/>
                    <a:p>
                      <a:pPr marL="0" marR="0" algn="r">
                        <a:lnSpc>
                          <a:spcPct val="107000"/>
                        </a:lnSpc>
                        <a:spcBef>
                          <a:spcPts val="0"/>
                        </a:spcBef>
                        <a:spcAft>
                          <a:spcPts val="0"/>
                        </a:spcAft>
                      </a:pPr>
                      <a:r>
                        <a:rPr lang="en-US" sz="900">
                          <a:effectLst/>
                        </a:rPr>
                        <a:t>84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4200613617"/>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oil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0.99</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dirty="0">
                          <a:solidFill>
                            <a:schemeClr val="tx1"/>
                          </a:solidFill>
                          <a:effectLst/>
                          <a:latin typeface="+mn-lt"/>
                          <a:ea typeface="+mn-ea"/>
                          <a:cs typeface="+mn-cs"/>
                        </a:rPr>
                        <a:t>0.96</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0.97</a:t>
                      </a:r>
                    </a:p>
                  </a:txBody>
                  <a:tcPr marL="68580" marR="68580"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1322413412"/>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scratch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0.95</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dirty="0">
                          <a:solidFill>
                            <a:schemeClr val="tx1"/>
                          </a:solidFill>
                          <a:effectLst/>
                          <a:latin typeface="+mn-lt"/>
                          <a:ea typeface="+mn-ea"/>
                          <a:cs typeface="+mn-cs"/>
                        </a:rPr>
                        <a:t>0.91</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0.93</a:t>
                      </a:r>
                    </a:p>
                  </a:txBody>
                  <a:tcPr marL="68580" marR="68580"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1842056361"/>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stain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0.95</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0.97</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0.96</a:t>
                      </a:r>
                    </a:p>
                  </a:txBody>
                  <a:tcPr marL="68580" marR="68580"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1222897716"/>
                  </a:ext>
                </a:extLst>
              </a:tr>
              <a:tr h="171388">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marL="0" marR="0" algn="r" defTabSz="914400" rtl="0" eaLnBrk="1" latinLnBrk="0" hangingPunct="1">
                        <a:lnSpc>
                          <a:spcPct val="107000"/>
                        </a:lnSpc>
                        <a:spcBef>
                          <a:spcPts val="0"/>
                        </a:spcBef>
                        <a:spcAft>
                          <a:spcPts val="0"/>
                        </a:spcAft>
                      </a:pPr>
                      <a:endParaRPr lang="en-US" sz="900" kern="1200">
                        <a:solidFill>
                          <a:schemeClr val="tx1"/>
                        </a:solidFill>
                        <a:effectLst/>
                        <a:latin typeface="+mn-lt"/>
                        <a:ea typeface="+mn-ea"/>
                        <a:cs typeface="+mn-cs"/>
                      </a:endParaRPr>
                    </a:p>
                  </a:txBody>
                  <a:tcPr marL="68580" marR="68580" marT="0" marB="0" anchor="b"/>
                </a:tc>
                <a:tc>
                  <a:txBody>
                    <a:bodyPr/>
                    <a:lstStyle/>
                    <a:p>
                      <a:pPr marL="0" marR="0" algn="r" defTabSz="914400" rtl="0" eaLnBrk="1" latinLnBrk="0" hangingPunct="1">
                        <a:lnSpc>
                          <a:spcPct val="107000"/>
                        </a:lnSpc>
                        <a:spcBef>
                          <a:spcPts val="0"/>
                        </a:spcBef>
                        <a:spcAft>
                          <a:spcPts val="0"/>
                        </a:spcAft>
                      </a:pPr>
                      <a:endParaRPr lang="en-US" sz="900" kern="1200">
                        <a:solidFill>
                          <a:schemeClr val="tx1"/>
                        </a:solidFill>
                        <a:effectLst/>
                        <a:latin typeface="+mn-lt"/>
                        <a:ea typeface="+mn-ea"/>
                        <a:cs typeface="+mn-cs"/>
                      </a:endParaRPr>
                    </a:p>
                  </a:txBody>
                  <a:tcPr marL="68580" marR="68580" marT="0" marB="0" anchor="b"/>
                </a:tc>
                <a:tc>
                  <a:txBody>
                    <a:bodyPr/>
                    <a:lstStyle/>
                    <a:p>
                      <a:pPr marL="0" marR="0" algn="r" defTabSz="914400" rtl="0" eaLnBrk="1" latinLnBrk="0" hangingPunct="1">
                        <a:lnSpc>
                          <a:spcPct val="107000"/>
                        </a:lnSpc>
                        <a:spcBef>
                          <a:spcPts val="0"/>
                        </a:spcBef>
                        <a:spcAft>
                          <a:spcPts val="0"/>
                        </a:spcAft>
                      </a:pPr>
                      <a:endParaRPr lang="en-US" sz="900" kern="1200">
                        <a:solidFill>
                          <a:schemeClr val="tx1"/>
                        </a:solidFill>
                        <a:effectLst/>
                        <a:latin typeface="+mn-lt"/>
                        <a:ea typeface="+mn-ea"/>
                        <a:cs typeface="+mn-cs"/>
                      </a:endParaRPr>
                    </a:p>
                  </a:txBody>
                  <a:tcPr marL="68580" marR="68580"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extLst>
                  <a:ext uri="{0D108BD9-81ED-4DB2-BD59-A6C34878D82A}">
                    <a16:rowId xmlns:a16="http://schemas.microsoft.com/office/drawing/2014/main" val="264512572"/>
                  </a:ext>
                </a:extLst>
              </a:tr>
              <a:tr h="179363">
                <a:tc rowSpan="4">
                  <a:txBody>
                    <a:bodyPr/>
                    <a:lstStyle/>
                    <a:p>
                      <a:pPr marL="0" marR="0" algn="l">
                        <a:lnSpc>
                          <a:spcPct val="107000"/>
                        </a:lnSpc>
                        <a:spcBef>
                          <a:spcPts val="0"/>
                        </a:spcBef>
                        <a:spcAft>
                          <a:spcPts val="0"/>
                        </a:spcAft>
                      </a:pPr>
                      <a:r>
                        <a:rPr lang="en-US" sz="900">
                          <a:effectLst/>
                        </a:rPr>
                        <a:t>VGG19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rowSpan="4">
                  <a:txBody>
                    <a:bodyPr/>
                    <a:lstStyle/>
                    <a:p>
                      <a:pPr marL="0" marR="0" algn="l">
                        <a:lnSpc>
                          <a:spcPct val="107000"/>
                        </a:lnSpc>
                        <a:spcBef>
                          <a:spcPts val="0"/>
                        </a:spcBef>
                        <a:spcAft>
                          <a:spcPts val="0"/>
                        </a:spcAft>
                      </a:pPr>
                      <a:r>
                        <a:rPr lang="en-US" sz="900">
                          <a:effectLst/>
                        </a:rPr>
                        <a:t>94.16%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good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0.94</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0.94</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dirty="0">
                          <a:solidFill>
                            <a:schemeClr val="tx1"/>
                          </a:solidFill>
                          <a:effectLst/>
                          <a:latin typeface="+mn-lt"/>
                          <a:ea typeface="+mn-ea"/>
                          <a:cs typeface="+mn-cs"/>
                        </a:rPr>
                        <a:t>0.94</a:t>
                      </a:r>
                    </a:p>
                  </a:txBody>
                  <a:tcPr marL="68580" marR="68580" marT="0" marB="0" anchor="ctr"/>
                </a:tc>
                <a:tc>
                  <a:txBody>
                    <a:bodyPr/>
                    <a:lstStyle/>
                    <a:p>
                      <a:pPr marL="0" marR="0" algn="r">
                        <a:lnSpc>
                          <a:spcPct val="107000"/>
                        </a:lnSpc>
                        <a:spcBef>
                          <a:spcPts val="0"/>
                        </a:spcBef>
                        <a:spcAft>
                          <a:spcPts val="0"/>
                        </a:spcAft>
                      </a:pPr>
                      <a:r>
                        <a:rPr lang="en-US" sz="900">
                          <a:effectLst/>
                        </a:rPr>
                        <a:t>84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1726504395"/>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oil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0.97</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0.94</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dirty="0">
                          <a:solidFill>
                            <a:schemeClr val="tx1"/>
                          </a:solidFill>
                          <a:effectLst/>
                          <a:latin typeface="+mn-lt"/>
                          <a:ea typeface="+mn-ea"/>
                          <a:cs typeface="+mn-cs"/>
                        </a:rPr>
                        <a:t>0.96</a:t>
                      </a:r>
                    </a:p>
                  </a:txBody>
                  <a:tcPr marL="68580" marR="68580"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2864005004"/>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scratch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0.93</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0.95</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dirty="0">
                          <a:solidFill>
                            <a:schemeClr val="tx1"/>
                          </a:solidFill>
                          <a:effectLst/>
                          <a:latin typeface="+mn-lt"/>
                          <a:ea typeface="+mn-ea"/>
                          <a:cs typeface="+mn-cs"/>
                        </a:rPr>
                        <a:t>0.94</a:t>
                      </a:r>
                    </a:p>
                  </a:txBody>
                  <a:tcPr marL="68580" marR="68580"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1597267425"/>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stain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0.93</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a:solidFill>
                            <a:schemeClr val="tx1"/>
                          </a:solidFill>
                          <a:effectLst/>
                          <a:latin typeface="+mn-lt"/>
                          <a:ea typeface="+mn-ea"/>
                          <a:cs typeface="+mn-cs"/>
                        </a:rPr>
                        <a:t>0.94</a:t>
                      </a:r>
                    </a:p>
                  </a:txBody>
                  <a:tcPr marL="68580" marR="68580" marT="0" marB="0" anchor="ctr"/>
                </a:tc>
                <a:tc>
                  <a:txBody>
                    <a:bodyPr/>
                    <a:lstStyle/>
                    <a:p>
                      <a:pPr marL="0" marR="0" algn="r" defTabSz="914400" rtl="0" eaLnBrk="1" latinLnBrk="0" hangingPunct="1">
                        <a:lnSpc>
                          <a:spcPct val="107000"/>
                        </a:lnSpc>
                        <a:spcBef>
                          <a:spcPts val="0"/>
                        </a:spcBef>
                        <a:spcAft>
                          <a:spcPts val="0"/>
                        </a:spcAft>
                      </a:pPr>
                      <a:r>
                        <a:rPr lang="en-US" sz="900" kern="1200" dirty="0">
                          <a:solidFill>
                            <a:schemeClr val="tx1"/>
                          </a:solidFill>
                          <a:effectLst/>
                          <a:latin typeface="+mn-lt"/>
                          <a:ea typeface="+mn-ea"/>
                          <a:cs typeface="+mn-cs"/>
                        </a:rPr>
                        <a:t>0.93</a:t>
                      </a:r>
                    </a:p>
                  </a:txBody>
                  <a:tcPr marL="68580" marR="68580"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3644765823"/>
                  </a:ext>
                </a:extLst>
              </a:tr>
              <a:tr h="171388">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tc>
                  <a:txBody>
                    <a:bodyPr/>
                    <a:lstStyle/>
                    <a:p>
                      <a:pPr algn="l">
                        <a:lnSpc>
                          <a:spcPct val="107000"/>
                        </a:lnSpc>
                      </a:pPr>
                      <a:endParaRPr lang="en-US" sz="800">
                        <a:effectLst/>
                        <a:latin typeface="Calibri" panose="020F0502020204030204" pitchFamily="34" charset="0"/>
                        <a:cs typeface="Times New Roman" panose="02020603050405020304" pitchFamily="18" charset="0"/>
                      </a:endParaRPr>
                    </a:p>
                  </a:txBody>
                  <a:tcPr marL="53182" marR="53182" marT="0" marB="0" anchor="b"/>
                </a:tc>
                <a:extLst>
                  <a:ext uri="{0D108BD9-81ED-4DB2-BD59-A6C34878D82A}">
                    <a16:rowId xmlns:a16="http://schemas.microsoft.com/office/drawing/2014/main" val="128781439"/>
                  </a:ext>
                </a:extLst>
              </a:tr>
              <a:tr h="179363">
                <a:tc rowSpan="4">
                  <a:txBody>
                    <a:bodyPr/>
                    <a:lstStyle/>
                    <a:p>
                      <a:pPr marL="0" marR="0" algn="l">
                        <a:lnSpc>
                          <a:spcPct val="107000"/>
                        </a:lnSpc>
                        <a:spcBef>
                          <a:spcPts val="0"/>
                        </a:spcBef>
                        <a:spcAft>
                          <a:spcPts val="0"/>
                        </a:spcAft>
                      </a:pPr>
                      <a:r>
                        <a:rPr lang="en-US" sz="900">
                          <a:effectLst/>
                        </a:rPr>
                        <a:t>Xception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rowSpan="4">
                  <a:txBody>
                    <a:bodyPr/>
                    <a:lstStyle/>
                    <a:p>
                      <a:pPr marL="0" marR="0" algn="l">
                        <a:lnSpc>
                          <a:spcPct val="107000"/>
                        </a:lnSpc>
                        <a:spcBef>
                          <a:spcPts val="0"/>
                        </a:spcBef>
                        <a:spcAft>
                          <a:spcPts val="0"/>
                        </a:spcAft>
                      </a:pPr>
                      <a:r>
                        <a:rPr lang="en-US" sz="900">
                          <a:effectLst/>
                        </a:rPr>
                        <a:t>98.45%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l">
                        <a:lnSpc>
                          <a:spcPct val="107000"/>
                        </a:lnSpc>
                        <a:spcBef>
                          <a:spcPts val="0"/>
                        </a:spcBef>
                        <a:spcAft>
                          <a:spcPts val="0"/>
                        </a:spcAft>
                      </a:pPr>
                      <a:r>
                        <a:rPr lang="en-US" sz="900">
                          <a:effectLst/>
                        </a:rPr>
                        <a:t>good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627385907"/>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oil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3900220641"/>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scratch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2891386028"/>
                  </a:ext>
                </a:extLst>
              </a:tr>
              <a:tr h="179363">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900">
                          <a:effectLst/>
                        </a:rPr>
                        <a:t>stain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a:effectLst/>
                        </a:rPr>
                        <a:t>0.96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tc>
                  <a:txBody>
                    <a:bodyPr/>
                    <a:lstStyle/>
                    <a:p>
                      <a:pPr marL="0" marR="0" algn="r">
                        <a:lnSpc>
                          <a:spcPct val="107000"/>
                        </a:lnSpc>
                        <a:spcBef>
                          <a:spcPts val="0"/>
                        </a:spcBef>
                        <a:spcAft>
                          <a:spcPts val="0"/>
                        </a:spcAft>
                      </a:pPr>
                      <a:r>
                        <a:rPr lang="en-US" sz="9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182" marR="53182" marT="0" marB="0" anchor="ctr"/>
                </a:tc>
                <a:extLst>
                  <a:ext uri="{0D108BD9-81ED-4DB2-BD59-A6C34878D82A}">
                    <a16:rowId xmlns:a16="http://schemas.microsoft.com/office/drawing/2014/main" val="3402549287"/>
                  </a:ext>
                </a:extLst>
              </a:tr>
            </a:tbl>
          </a:graphicData>
        </a:graphic>
      </p:graphicFrame>
    </p:spTree>
    <p:extLst>
      <p:ext uri="{BB962C8B-B14F-4D97-AF65-F5344CB8AC3E}">
        <p14:creationId xmlns:p14="http://schemas.microsoft.com/office/powerpoint/2010/main" val="126813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Results</a:t>
            </a:r>
          </a:p>
        </p:txBody>
      </p:sp>
      <p:pic>
        <p:nvPicPr>
          <p:cNvPr id="3" name="Picture 2">
            <a:extLst>
              <a:ext uri="{FF2B5EF4-FFF2-40B4-BE49-F238E27FC236}">
                <a16:creationId xmlns:a16="http://schemas.microsoft.com/office/drawing/2014/main" id="{2D062AC0-D549-9718-9D51-EF55BF84D0AD}"/>
              </a:ext>
            </a:extLst>
          </p:cNvPr>
          <p:cNvPicPr>
            <a:picLocks noChangeAspect="1"/>
          </p:cNvPicPr>
          <p:nvPr/>
        </p:nvPicPr>
        <p:blipFill>
          <a:blip r:embed="rId2"/>
          <a:stretch>
            <a:fillRect/>
          </a:stretch>
        </p:blipFill>
        <p:spPr>
          <a:xfrm>
            <a:off x="254088" y="1668080"/>
            <a:ext cx="6102992" cy="2142606"/>
          </a:xfrm>
          <a:prstGeom prst="rect">
            <a:avLst/>
          </a:prstGeom>
        </p:spPr>
      </p:pic>
      <p:pic>
        <p:nvPicPr>
          <p:cNvPr id="4" name="Picture 3">
            <a:extLst>
              <a:ext uri="{FF2B5EF4-FFF2-40B4-BE49-F238E27FC236}">
                <a16:creationId xmlns:a16="http://schemas.microsoft.com/office/drawing/2014/main" id="{A7B1AB8E-2F6D-25DA-CAD3-8790839FD4B3}"/>
              </a:ext>
            </a:extLst>
          </p:cNvPr>
          <p:cNvPicPr>
            <a:picLocks noChangeAspect="1"/>
          </p:cNvPicPr>
          <p:nvPr/>
        </p:nvPicPr>
        <p:blipFill>
          <a:blip r:embed="rId3"/>
          <a:stretch>
            <a:fillRect/>
          </a:stretch>
        </p:blipFill>
        <p:spPr>
          <a:xfrm>
            <a:off x="143252" y="3806323"/>
            <a:ext cx="6508679" cy="2045178"/>
          </a:xfrm>
          <a:prstGeom prst="rect">
            <a:avLst/>
          </a:prstGeom>
        </p:spPr>
      </p:pic>
      <p:pic>
        <p:nvPicPr>
          <p:cNvPr id="5" name="Picture 4">
            <a:extLst>
              <a:ext uri="{FF2B5EF4-FFF2-40B4-BE49-F238E27FC236}">
                <a16:creationId xmlns:a16="http://schemas.microsoft.com/office/drawing/2014/main" id="{C779E1F3-97DF-43E6-24B9-1FF938B2325C}"/>
              </a:ext>
            </a:extLst>
          </p:cNvPr>
          <p:cNvPicPr>
            <a:picLocks noChangeAspect="1"/>
          </p:cNvPicPr>
          <p:nvPr/>
        </p:nvPicPr>
        <p:blipFill>
          <a:blip r:embed="rId4"/>
          <a:stretch>
            <a:fillRect/>
          </a:stretch>
        </p:blipFill>
        <p:spPr>
          <a:xfrm>
            <a:off x="7071543" y="1822348"/>
            <a:ext cx="4866369" cy="1531938"/>
          </a:xfrm>
          <a:prstGeom prst="rect">
            <a:avLst/>
          </a:prstGeom>
        </p:spPr>
      </p:pic>
      <p:pic>
        <p:nvPicPr>
          <p:cNvPr id="6" name="Picture 5">
            <a:extLst>
              <a:ext uri="{FF2B5EF4-FFF2-40B4-BE49-F238E27FC236}">
                <a16:creationId xmlns:a16="http://schemas.microsoft.com/office/drawing/2014/main" id="{3F6723D5-BF5C-1BC3-A4C2-94AE1F2EF573}"/>
              </a:ext>
            </a:extLst>
          </p:cNvPr>
          <p:cNvPicPr>
            <a:picLocks noChangeAspect="1"/>
          </p:cNvPicPr>
          <p:nvPr/>
        </p:nvPicPr>
        <p:blipFill>
          <a:blip r:embed="rId5"/>
          <a:stretch>
            <a:fillRect/>
          </a:stretch>
        </p:blipFill>
        <p:spPr>
          <a:xfrm>
            <a:off x="7102617" y="4926499"/>
            <a:ext cx="4547073" cy="1647417"/>
          </a:xfrm>
          <a:prstGeom prst="rect">
            <a:avLst/>
          </a:prstGeom>
        </p:spPr>
      </p:pic>
      <p:pic>
        <p:nvPicPr>
          <p:cNvPr id="7" name="Picture 6">
            <a:extLst>
              <a:ext uri="{FF2B5EF4-FFF2-40B4-BE49-F238E27FC236}">
                <a16:creationId xmlns:a16="http://schemas.microsoft.com/office/drawing/2014/main" id="{820A6829-8538-4617-6782-6E67C95E832F}"/>
              </a:ext>
            </a:extLst>
          </p:cNvPr>
          <p:cNvPicPr>
            <a:picLocks noChangeAspect="1"/>
          </p:cNvPicPr>
          <p:nvPr/>
        </p:nvPicPr>
        <p:blipFill>
          <a:blip r:embed="rId6"/>
          <a:stretch>
            <a:fillRect/>
          </a:stretch>
        </p:blipFill>
        <p:spPr>
          <a:xfrm>
            <a:off x="7086308" y="3279082"/>
            <a:ext cx="4579692" cy="1647417"/>
          </a:xfrm>
          <a:prstGeom prst="rect">
            <a:avLst/>
          </a:prstGeom>
        </p:spPr>
      </p:pic>
    </p:spTree>
    <p:extLst>
      <p:ext uri="{BB962C8B-B14F-4D97-AF65-F5344CB8AC3E}">
        <p14:creationId xmlns:p14="http://schemas.microsoft.com/office/powerpoint/2010/main" val="90802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845A33E-086F-D190-D9CA-4E72208A017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Times New Roman" panose="02020603050405020304" pitchFamily="18" charset="0"/>
                <a:ea typeface="+mj-ea"/>
                <a:cs typeface="Times New Roman" panose="02020603050405020304" pitchFamily="18" charset="0"/>
              </a:rPr>
              <a:t>D</a:t>
            </a:r>
            <a:r>
              <a:rPr lang="en-US" sz="4000" kern="1200" dirty="0">
                <a:solidFill>
                  <a:srgbClr val="FFFFFF"/>
                </a:solidFill>
                <a:latin typeface="Times New Roman" panose="02020603050405020304" pitchFamily="18" charset="0"/>
                <a:ea typeface="+mj-ea"/>
                <a:cs typeface="Times New Roman" panose="02020603050405020304" pitchFamily="18" charset="0"/>
              </a:rPr>
              <a:t>iscussion &amp; Conclusion</a:t>
            </a:r>
          </a:p>
        </p:txBody>
      </p:sp>
      <p:graphicFrame>
        <p:nvGraphicFramePr>
          <p:cNvPr id="47" name="TextBox 15">
            <a:extLst>
              <a:ext uri="{FF2B5EF4-FFF2-40B4-BE49-F238E27FC236}">
                <a16:creationId xmlns:a16="http://schemas.microsoft.com/office/drawing/2014/main" id="{BEB3DD49-45E5-C816-EF33-4C65C1C5CE6A}"/>
              </a:ext>
            </a:extLst>
          </p:cNvPr>
          <p:cNvGraphicFramePr/>
          <p:nvPr>
            <p:extLst>
              <p:ext uri="{D42A27DB-BD31-4B8C-83A1-F6EECF244321}">
                <p14:modId xmlns:p14="http://schemas.microsoft.com/office/powerpoint/2010/main" val="31690948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24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845A33E-086F-D190-D9CA-4E72208A017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Times New Roman" panose="02020603050405020304" pitchFamily="18" charset="0"/>
                <a:ea typeface="+mj-ea"/>
                <a:cs typeface="Times New Roman" panose="02020603050405020304" pitchFamily="18" charset="0"/>
              </a:rPr>
              <a:t>D</a:t>
            </a:r>
            <a:r>
              <a:rPr lang="en-US" sz="4000" kern="1200" dirty="0">
                <a:solidFill>
                  <a:srgbClr val="FFFFFF"/>
                </a:solidFill>
                <a:latin typeface="Times New Roman" panose="02020603050405020304" pitchFamily="18" charset="0"/>
                <a:ea typeface="+mj-ea"/>
                <a:cs typeface="Times New Roman" panose="02020603050405020304" pitchFamily="18" charset="0"/>
              </a:rPr>
              <a:t>iscussion &amp; Conclusion</a:t>
            </a:r>
          </a:p>
        </p:txBody>
      </p:sp>
      <p:graphicFrame>
        <p:nvGraphicFramePr>
          <p:cNvPr id="2" name="Table 1">
            <a:extLst>
              <a:ext uri="{FF2B5EF4-FFF2-40B4-BE49-F238E27FC236}">
                <a16:creationId xmlns:a16="http://schemas.microsoft.com/office/drawing/2014/main" id="{C1622B83-93DC-5BC7-A388-77919F3BF427}"/>
              </a:ext>
            </a:extLst>
          </p:cNvPr>
          <p:cNvGraphicFramePr>
            <a:graphicFrameLocks noGrp="1"/>
          </p:cNvGraphicFramePr>
          <p:nvPr>
            <p:extLst>
              <p:ext uri="{D42A27DB-BD31-4B8C-83A1-F6EECF244321}">
                <p14:modId xmlns:p14="http://schemas.microsoft.com/office/powerpoint/2010/main" val="3775569634"/>
              </p:ext>
            </p:extLst>
          </p:nvPr>
        </p:nvGraphicFramePr>
        <p:xfrm>
          <a:off x="1644074" y="3204347"/>
          <a:ext cx="3883805" cy="1576447"/>
        </p:xfrm>
        <a:graphic>
          <a:graphicData uri="http://schemas.openxmlformats.org/drawingml/2006/table">
            <a:tbl>
              <a:tblPr firstRow="1" firstCol="1" bandRow="1">
                <a:tableStyleId>{5C22544A-7EE6-4342-B048-85BDC9FD1C3A}</a:tableStyleId>
              </a:tblPr>
              <a:tblGrid>
                <a:gridCol w="776761">
                  <a:extLst>
                    <a:ext uri="{9D8B030D-6E8A-4147-A177-3AD203B41FA5}">
                      <a16:colId xmlns:a16="http://schemas.microsoft.com/office/drawing/2014/main" val="686371607"/>
                    </a:ext>
                  </a:extLst>
                </a:gridCol>
                <a:gridCol w="776761">
                  <a:extLst>
                    <a:ext uri="{9D8B030D-6E8A-4147-A177-3AD203B41FA5}">
                      <a16:colId xmlns:a16="http://schemas.microsoft.com/office/drawing/2014/main" val="2733652015"/>
                    </a:ext>
                  </a:extLst>
                </a:gridCol>
                <a:gridCol w="776761">
                  <a:extLst>
                    <a:ext uri="{9D8B030D-6E8A-4147-A177-3AD203B41FA5}">
                      <a16:colId xmlns:a16="http://schemas.microsoft.com/office/drawing/2014/main" val="685564717"/>
                    </a:ext>
                  </a:extLst>
                </a:gridCol>
                <a:gridCol w="776761">
                  <a:extLst>
                    <a:ext uri="{9D8B030D-6E8A-4147-A177-3AD203B41FA5}">
                      <a16:colId xmlns:a16="http://schemas.microsoft.com/office/drawing/2014/main" val="1967309466"/>
                    </a:ext>
                  </a:extLst>
                </a:gridCol>
                <a:gridCol w="776761">
                  <a:extLst>
                    <a:ext uri="{9D8B030D-6E8A-4147-A177-3AD203B41FA5}">
                      <a16:colId xmlns:a16="http://schemas.microsoft.com/office/drawing/2014/main" val="3215861765"/>
                    </a:ext>
                  </a:extLst>
                </a:gridCol>
              </a:tblGrid>
              <a:tr h="502027">
                <a:tc>
                  <a:txBody>
                    <a:bodyPr/>
                    <a:lstStyle/>
                    <a:p>
                      <a:pPr marL="0" marR="0">
                        <a:lnSpc>
                          <a:spcPct val="107000"/>
                        </a:lnSpc>
                        <a:spcBef>
                          <a:spcPts val="0"/>
                        </a:spcBef>
                        <a:spcAft>
                          <a:spcPts val="0"/>
                        </a:spcAft>
                      </a:pPr>
                      <a:r>
                        <a:rPr lang="en-US" sz="1200">
                          <a:effectLst/>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US" sz="1200" dirty="0">
                          <a:effectLst/>
                        </a:rPr>
                        <a:t>F1-score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US" sz="12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442243852"/>
                  </a:ext>
                </a:extLst>
              </a:tr>
              <a:tr h="268605">
                <a:tc>
                  <a:txBody>
                    <a:bodyPr/>
                    <a:lstStyle/>
                    <a:p>
                      <a:pPr marL="0" marR="0">
                        <a:lnSpc>
                          <a:spcPct val="107000"/>
                        </a:lnSpc>
                        <a:spcBef>
                          <a:spcPts val="0"/>
                        </a:spcBef>
                        <a:spcAft>
                          <a:spcPts val="0"/>
                        </a:spcAft>
                      </a:pPr>
                      <a:r>
                        <a:rPr lang="en-US" sz="1200">
                          <a:effectLst/>
                        </a:rPr>
                        <a:t>good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07000"/>
                        </a:lnSpc>
                        <a:spcBef>
                          <a:spcPts val="0"/>
                        </a:spcBef>
                        <a:spcAft>
                          <a:spcPts val="0"/>
                        </a:spcAft>
                      </a:pPr>
                      <a:r>
                        <a:rPr lang="en-US" sz="1200">
                          <a:effectLst/>
                        </a:rPr>
                        <a:t>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3078532373"/>
                  </a:ext>
                </a:extLst>
              </a:tr>
              <a:tr h="268605">
                <a:tc>
                  <a:txBody>
                    <a:bodyPr/>
                    <a:lstStyle/>
                    <a:p>
                      <a:pPr marL="0" marR="0">
                        <a:lnSpc>
                          <a:spcPct val="107000"/>
                        </a:lnSpc>
                        <a:spcBef>
                          <a:spcPts val="0"/>
                        </a:spcBef>
                        <a:spcAft>
                          <a:spcPts val="0"/>
                        </a:spcAft>
                      </a:pPr>
                      <a:r>
                        <a:rPr lang="en-US" sz="1200">
                          <a:effectLst/>
                        </a:rPr>
                        <a:t>oil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07000"/>
                        </a:lnSpc>
                        <a:spcBef>
                          <a:spcPts val="0"/>
                        </a:spcBef>
                        <a:spcAft>
                          <a:spcPts val="0"/>
                        </a:spcAft>
                      </a:pPr>
                      <a:r>
                        <a:rPr lang="en-US" sz="12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423344555"/>
                  </a:ext>
                </a:extLst>
              </a:tr>
              <a:tr h="268605">
                <a:tc>
                  <a:txBody>
                    <a:bodyPr/>
                    <a:lstStyle/>
                    <a:p>
                      <a:pPr marL="0" marR="0">
                        <a:lnSpc>
                          <a:spcPct val="107000"/>
                        </a:lnSpc>
                        <a:spcBef>
                          <a:spcPts val="0"/>
                        </a:spcBef>
                        <a:spcAft>
                          <a:spcPts val="0"/>
                        </a:spcAft>
                      </a:pPr>
                      <a:r>
                        <a:rPr lang="en-US" sz="1200">
                          <a:effectLst/>
                        </a:rPr>
                        <a:t>scratch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07000"/>
                        </a:lnSpc>
                        <a:spcBef>
                          <a:spcPts val="0"/>
                        </a:spcBef>
                        <a:spcAft>
                          <a:spcPts val="0"/>
                        </a:spcAft>
                      </a:pPr>
                      <a:r>
                        <a:rPr lang="en-US" sz="1200">
                          <a:effectLst/>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dirty="0">
                          <a:effectLst/>
                        </a:rPr>
                        <a:t>0.96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4095344206"/>
                  </a:ext>
                </a:extLst>
              </a:tr>
              <a:tr h="268605">
                <a:tc>
                  <a:txBody>
                    <a:bodyPr/>
                    <a:lstStyle/>
                    <a:p>
                      <a:pPr marL="0" marR="0">
                        <a:lnSpc>
                          <a:spcPct val="107000"/>
                        </a:lnSpc>
                        <a:spcBef>
                          <a:spcPts val="0"/>
                        </a:spcBef>
                        <a:spcAft>
                          <a:spcPts val="0"/>
                        </a:spcAft>
                      </a:pPr>
                      <a:r>
                        <a:rPr lang="en-US" sz="1200">
                          <a:effectLst/>
                        </a:rPr>
                        <a:t>stain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r">
                        <a:lnSpc>
                          <a:spcPct val="107000"/>
                        </a:lnSpc>
                        <a:spcBef>
                          <a:spcPts val="0"/>
                        </a:spcBef>
                        <a:spcAft>
                          <a:spcPts val="0"/>
                        </a:spcAft>
                      </a:pPr>
                      <a:r>
                        <a:rPr lang="en-US" sz="1200">
                          <a:effectLst/>
                        </a:rPr>
                        <a:t>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a:effectLst/>
                        </a:rPr>
                        <a:t>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tc>
                  <a:txBody>
                    <a:bodyPr/>
                    <a:lstStyle/>
                    <a:p>
                      <a:pPr marL="0" marR="0" algn="r">
                        <a:lnSpc>
                          <a:spcPct val="107000"/>
                        </a:lnSpc>
                        <a:spcBef>
                          <a:spcPts val="0"/>
                        </a:spcBef>
                        <a:spcAft>
                          <a:spcPts val="0"/>
                        </a:spcAft>
                      </a:pPr>
                      <a:r>
                        <a:rPr lang="en-US" sz="12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2462187632"/>
                  </a:ext>
                </a:extLst>
              </a:tr>
            </a:tbl>
          </a:graphicData>
        </a:graphic>
      </p:graphicFrame>
      <p:pic>
        <p:nvPicPr>
          <p:cNvPr id="3" name="Picture 2">
            <a:extLst>
              <a:ext uri="{FF2B5EF4-FFF2-40B4-BE49-F238E27FC236}">
                <a16:creationId xmlns:a16="http://schemas.microsoft.com/office/drawing/2014/main" id="{6B7F4D21-EB77-F63E-6EF9-58741409B5C3}"/>
              </a:ext>
            </a:extLst>
          </p:cNvPr>
          <p:cNvPicPr>
            <a:picLocks noChangeAspect="1"/>
          </p:cNvPicPr>
          <p:nvPr/>
        </p:nvPicPr>
        <p:blipFill>
          <a:blip r:embed="rId2"/>
          <a:stretch>
            <a:fillRect/>
          </a:stretch>
        </p:blipFill>
        <p:spPr>
          <a:xfrm>
            <a:off x="6921797" y="2261275"/>
            <a:ext cx="3626129" cy="3529926"/>
          </a:xfrm>
          <a:prstGeom prst="rect">
            <a:avLst/>
          </a:prstGeom>
        </p:spPr>
      </p:pic>
      <p:sp>
        <p:nvSpPr>
          <p:cNvPr id="5" name="TextBox 4">
            <a:extLst>
              <a:ext uri="{FF2B5EF4-FFF2-40B4-BE49-F238E27FC236}">
                <a16:creationId xmlns:a16="http://schemas.microsoft.com/office/drawing/2014/main" id="{967EF01F-8813-D824-8DFE-4562AFCD5493}"/>
              </a:ext>
            </a:extLst>
          </p:cNvPr>
          <p:cNvSpPr txBox="1"/>
          <p:nvPr/>
        </p:nvSpPr>
        <p:spPr>
          <a:xfrm>
            <a:off x="2023621" y="2854495"/>
            <a:ext cx="6105236"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Final Model Classification Report</a:t>
            </a:r>
            <a:endParaRPr lang="en-US" sz="1400" dirty="0"/>
          </a:p>
        </p:txBody>
      </p:sp>
    </p:spTree>
    <p:extLst>
      <p:ext uri="{BB962C8B-B14F-4D97-AF65-F5344CB8AC3E}">
        <p14:creationId xmlns:p14="http://schemas.microsoft.com/office/powerpoint/2010/main" val="129936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845A33E-086F-D190-D9CA-4E72208A017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Future Recommendations</a:t>
            </a:r>
          </a:p>
        </p:txBody>
      </p:sp>
      <p:graphicFrame>
        <p:nvGraphicFramePr>
          <p:cNvPr id="47" name="TextBox 5">
            <a:extLst>
              <a:ext uri="{FF2B5EF4-FFF2-40B4-BE49-F238E27FC236}">
                <a16:creationId xmlns:a16="http://schemas.microsoft.com/office/drawing/2014/main" id="{78E71AC7-4EE4-B3F2-8B3A-AD3CB3FD67C9}"/>
              </a:ext>
            </a:extLst>
          </p:cNvPr>
          <p:cNvGraphicFramePr/>
          <p:nvPr>
            <p:extLst>
              <p:ext uri="{D42A27DB-BD31-4B8C-83A1-F6EECF244321}">
                <p14:modId xmlns:p14="http://schemas.microsoft.com/office/powerpoint/2010/main" val="23827094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311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6152204" y="324473"/>
            <a:ext cx="5531797" cy="5914417"/>
          </a:xfrm>
          <a:prstGeom prst="rect">
            <a:avLst/>
          </a:prstGeom>
          <a:solidFill>
            <a:schemeClr val="accent3"/>
          </a:solidFill>
          <a:ln w="9525">
            <a:noFill/>
            <a:round/>
            <a:headEnd/>
            <a:tailEnd/>
          </a:ln>
        </p:spPr>
        <p:txBody>
          <a:bodyPr vert="horz" wrap="square" lIns="121920" tIns="60960" rIns="121920" bIns="60960" numCol="1" rtlCol="0" anchor="t" anchorCtr="0" compatLnSpc="1">
            <a:prstTxWarp prst="textNoShape">
              <a:avLst/>
            </a:prstTxWarp>
          </a:bodyPr>
          <a:lstStyle/>
          <a:p>
            <a:pPr algn="ctr" defTabSz="1219170"/>
            <a:endParaRPr lang="en-US" sz="2400">
              <a:solidFill>
                <a:srgbClr val="262626"/>
              </a:solidFill>
              <a:latin typeface="Roboto"/>
            </a:endParaRPr>
          </a:p>
        </p:txBody>
      </p:sp>
      <p:graphicFrame>
        <p:nvGraphicFramePr>
          <p:cNvPr id="5" name="Table 4">
            <a:extLst>
              <a:ext uri="{FF2B5EF4-FFF2-40B4-BE49-F238E27FC236}">
                <a16:creationId xmlns:a16="http://schemas.microsoft.com/office/drawing/2014/main" id="{81E8F32B-49B6-4734-8E6A-50BA6E30C3DE}"/>
              </a:ext>
            </a:extLst>
          </p:cNvPr>
          <p:cNvGraphicFramePr>
            <a:graphicFrameLocks noGrp="1"/>
          </p:cNvGraphicFramePr>
          <p:nvPr>
            <p:extLst>
              <p:ext uri="{D42A27DB-BD31-4B8C-83A1-F6EECF244321}">
                <p14:modId xmlns:p14="http://schemas.microsoft.com/office/powerpoint/2010/main" val="3721574922"/>
              </p:ext>
            </p:extLst>
          </p:nvPr>
        </p:nvGraphicFramePr>
        <p:xfrm>
          <a:off x="507999" y="845625"/>
          <a:ext cx="5284500" cy="4695286"/>
        </p:xfrm>
        <a:graphic>
          <a:graphicData uri="http://schemas.openxmlformats.org/drawingml/2006/table">
            <a:tbl>
              <a:tblPr firstRow="1" bandRow="1">
                <a:tableStyleId>{2D5ABB26-0587-4C30-8999-92F81FD0307C}</a:tableStyleId>
              </a:tblPr>
              <a:tblGrid>
                <a:gridCol w="4510123">
                  <a:extLst>
                    <a:ext uri="{9D8B030D-6E8A-4147-A177-3AD203B41FA5}">
                      <a16:colId xmlns:a16="http://schemas.microsoft.com/office/drawing/2014/main" val="20000"/>
                    </a:ext>
                  </a:extLst>
                </a:gridCol>
                <a:gridCol w="774377">
                  <a:extLst>
                    <a:ext uri="{9D8B030D-6E8A-4147-A177-3AD203B41FA5}">
                      <a16:colId xmlns:a16="http://schemas.microsoft.com/office/drawing/2014/main" val="20001"/>
                    </a:ext>
                  </a:extLst>
                </a:gridCol>
              </a:tblGrid>
              <a:tr h="579867">
                <a:tc>
                  <a:txBody>
                    <a:bodyPr/>
                    <a:lstStyle/>
                    <a:p>
                      <a:pPr marL="0" indent="0">
                        <a:lnSpc>
                          <a:spcPct val="100000"/>
                        </a:lnSpc>
                        <a:buNone/>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Title Slide</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01</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87917">
                <a:tc>
                  <a:txBody>
                    <a:bodyPr/>
                    <a:lstStyle/>
                    <a:p>
                      <a:pPr marL="0" indent="0">
                        <a:lnSpc>
                          <a:spcPct val="100000"/>
                        </a:lnSpc>
                        <a:buNone/>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Introduction</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03</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87917">
                <a:tc>
                  <a:txBody>
                    <a:bodyPr/>
                    <a:lstStyle/>
                    <a:p>
                      <a:pPr marL="0" indent="0">
                        <a:lnSpc>
                          <a:spcPct val="100000"/>
                        </a:lnSpc>
                        <a:buNone/>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Aim &amp; Objectives</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05</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87917">
                <a:tc>
                  <a:txBody>
                    <a:bodyPr/>
                    <a:lstStyle/>
                    <a:p>
                      <a:pPr marL="0" indent="0">
                        <a:lnSpc>
                          <a:spcPct val="100000"/>
                        </a:lnSpc>
                        <a:buNone/>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Literature Review</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06</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87917">
                <a:tc>
                  <a:txBody>
                    <a:bodyPr/>
                    <a:lstStyle/>
                    <a:p>
                      <a:pPr marL="0" indent="0">
                        <a:lnSpc>
                          <a:spcPct val="100000"/>
                        </a:lnSpc>
                        <a:buNone/>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Methodology</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09</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87917">
                <a:tc>
                  <a:txBody>
                    <a:bodyPr/>
                    <a:lstStyle/>
                    <a:p>
                      <a:pPr marL="0" indent="0">
                        <a:lnSpc>
                          <a:spcPct val="100000"/>
                        </a:lnSpc>
                        <a:buNone/>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Results</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11</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87917">
                <a:tc>
                  <a:txBody>
                    <a:bodyPr/>
                    <a:lstStyle/>
                    <a:p>
                      <a:pPr marL="0" indent="0">
                        <a:lnSpc>
                          <a:spcPct val="100000"/>
                        </a:lnSpc>
                        <a:buNone/>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Discussion and Conclusion</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14</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879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a:solidFill>
                            <a:schemeClr val="tx1">
                              <a:lumMod val="90000"/>
                              <a:lumOff val="10000"/>
                            </a:schemeClr>
                          </a:solidFill>
                          <a:latin typeface="Times New Roman" panose="02020603050405020304" pitchFamily="18" charset="0"/>
                          <a:ea typeface="+mn-ea"/>
                          <a:cs typeface="Times New Roman" panose="02020603050405020304" pitchFamily="18" charset="0"/>
                        </a:rPr>
                        <a:t>Future Recommendations</a:t>
                      </a: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16</a:t>
                      </a:r>
                      <a:endParaRPr lang="en-US" sz="1600" dirty="0">
                        <a:solidFill>
                          <a:schemeClr val="tx1"/>
                        </a:solidFill>
                        <a:latin typeface="Times New Roman" panose="02020603050405020304" pitchFamily="18" charset="0"/>
                        <a:cs typeface="Times New Roman" panose="02020603050405020304" pitchFamily="18" charset="0"/>
                      </a:endParaRPr>
                    </a:p>
                  </a:txBody>
                  <a:tcPr marL="121920" marR="121920" marT="121920" marB="12192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pSp>
        <p:nvGrpSpPr>
          <p:cNvPr id="7" name="Group 6">
            <a:extLst>
              <a:ext uri="{FF2B5EF4-FFF2-40B4-BE49-F238E27FC236}">
                <a16:creationId xmlns:a16="http://schemas.microsoft.com/office/drawing/2014/main" id="{6065E8F1-E647-49A7-AF9D-272FB6EBAEE4}"/>
              </a:ext>
            </a:extLst>
          </p:cNvPr>
          <p:cNvGrpSpPr/>
          <p:nvPr/>
        </p:nvGrpSpPr>
        <p:grpSpPr>
          <a:xfrm>
            <a:off x="8261936" y="2108200"/>
            <a:ext cx="1403125" cy="1407717"/>
            <a:chOff x="-1219200" y="1365250"/>
            <a:chExt cx="1939925" cy="1946275"/>
          </a:xfrm>
          <a:solidFill>
            <a:schemeClr val="bg1"/>
          </a:solidFill>
        </p:grpSpPr>
        <p:sp>
          <p:nvSpPr>
            <p:cNvPr id="8" name="Freeform 6">
              <a:extLst>
                <a:ext uri="{FF2B5EF4-FFF2-40B4-BE49-F238E27FC236}">
                  <a16:creationId xmlns:a16="http://schemas.microsoft.com/office/drawing/2014/main" id="{85C6F236-E015-45C2-A5B8-49749A7AC28D}"/>
                </a:ext>
              </a:extLst>
            </p:cNvPr>
            <p:cNvSpPr>
              <a:spLocks noEditPoints="1"/>
            </p:cNvSpPr>
            <p:nvPr/>
          </p:nvSpPr>
          <p:spPr bwMode="auto">
            <a:xfrm>
              <a:off x="-1219200" y="1365250"/>
              <a:ext cx="1939925" cy="1946275"/>
            </a:xfrm>
            <a:custGeom>
              <a:avLst/>
              <a:gdLst>
                <a:gd name="T0" fmla="*/ 275 w 3666"/>
                <a:gd name="T1" fmla="*/ 157 h 3678"/>
                <a:gd name="T2" fmla="*/ 220 w 3666"/>
                <a:gd name="T3" fmla="*/ 179 h 3678"/>
                <a:gd name="T4" fmla="*/ 179 w 3666"/>
                <a:gd name="T5" fmla="*/ 221 h 3678"/>
                <a:gd name="T6" fmla="*/ 155 w 3666"/>
                <a:gd name="T7" fmla="*/ 275 h 3678"/>
                <a:gd name="T8" fmla="*/ 152 w 3666"/>
                <a:gd name="T9" fmla="*/ 3371 h 3678"/>
                <a:gd name="T10" fmla="*/ 164 w 3666"/>
                <a:gd name="T11" fmla="*/ 3431 h 3678"/>
                <a:gd name="T12" fmla="*/ 197 w 3666"/>
                <a:gd name="T13" fmla="*/ 3480 h 3678"/>
                <a:gd name="T14" fmla="*/ 245 w 3666"/>
                <a:gd name="T15" fmla="*/ 3512 h 3678"/>
                <a:gd name="T16" fmla="*/ 305 w 3666"/>
                <a:gd name="T17" fmla="*/ 3525 h 3678"/>
                <a:gd name="T18" fmla="*/ 3392 w 3666"/>
                <a:gd name="T19" fmla="*/ 3521 h 3678"/>
                <a:gd name="T20" fmla="*/ 3447 w 3666"/>
                <a:gd name="T21" fmla="*/ 3499 h 3678"/>
                <a:gd name="T22" fmla="*/ 3487 w 3666"/>
                <a:gd name="T23" fmla="*/ 3457 h 3678"/>
                <a:gd name="T24" fmla="*/ 3511 w 3666"/>
                <a:gd name="T25" fmla="*/ 3403 h 3678"/>
                <a:gd name="T26" fmla="*/ 3514 w 3666"/>
                <a:gd name="T27" fmla="*/ 307 h 3678"/>
                <a:gd name="T28" fmla="*/ 3502 w 3666"/>
                <a:gd name="T29" fmla="*/ 247 h 3678"/>
                <a:gd name="T30" fmla="*/ 3469 w 3666"/>
                <a:gd name="T31" fmla="*/ 198 h 3678"/>
                <a:gd name="T32" fmla="*/ 3421 w 3666"/>
                <a:gd name="T33" fmla="*/ 166 h 3678"/>
                <a:gd name="T34" fmla="*/ 3361 w 3666"/>
                <a:gd name="T35" fmla="*/ 153 h 3678"/>
                <a:gd name="T36" fmla="*/ 305 w 3666"/>
                <a:gd name="T37" fmla="*/ 0 h 3678"/>
                <a:gd name="T38" fmla="*/ 3406 w 3666"/>
                <a:gd name="T39" fmla="*/ 3 h 3678"/>
                <a:gd name="T40" fmla="*/ 3490 w 3666"/>
                <a:gd name="T41" fmla="*/ 28 h 3678"/>
                <a:gd name="T42" fmla="*/ 3562 w 3666"/>
                <a:gd name="T43" fmla="*/ 75 h 3678"/>
                <a:gd name="T44" fmla="*/ 3617 w 3666"/>
                <a:gd name="T45" fmla="*/ 140 h 3678"/>
                <a:gd name="T46" fmla="*/ 3654 w 3666"/>
                <a:gd name="T47" fmla="*/ 218 h 3678"/>
                <a:gd name="T48" fmla="*/ 3666 w 3666"/>
                <a:gd name="T49" fmla="*/ 307 h 3678"/>
                <a:gd name="T50" fmla="*/ 3663 w 3666"/>
                <a:gd name="T51" fmla="*/ 3416 h 3678"/>
                <a:gd name="T52" fmla="*/ 3638 w 3666"/>
                <a:gd name="T53" fmla="*/ 3501 h 3678"/>
                <a:gd name="T54" fmla="*/ 3592 w 3666"/>
                <a:gd name="T55" fmla="*/ 3572 h 3678"/>
                <a:gd name="T56" fmla="*/ 3528 w 3666"/>
                <a:gd name="T57" fmla="*/ 3629 h 3678"/>
                <a:gd name="T58" fmla="*/ 3449 w 3666"/>
                <a:gd name="T59" fmla="*/ 3665 h 3678"/>
                <a:gd name="T60" fmla="*/ 3361 w 3666"/>
                <a:gd name="T61" fmla="*/ 3678 h 3678"/>
                <a:gd name="T62" fmla="*/ 260 w 3666"/>
                <a:gd name="T63" fmla="*/ 3675 h 3678"/>
                <a:gd name="T64" fmla="*/ 177 w 3666"/>
                <a:gd name="T65" fmla="*/ 3649 h 3678"/>
                <a:gd name="T66" fmla="*/ 105 w 3666"/>
                <a:gd name="T67" fmla="*/ 3603 h 3678"/>
                <a:gd name="T68" fmla="*/ 48 w 3666"/>
                <a:gd name="T69" fmla="*/ 3538 h 3678"/>
                <a:gd name="T70" fmla="*/ 12 w 3666"/>
                <a:gd name="T71" fmla="*/ 3460 h 3678"/>
                <a:gd name="T72" fmla="*/ 0 w 3666"/>
                <a:gd name="T73" fmla="*/ 3371 h 3678"/>
                <a:gd name="T74" fmla="*/ 3 w 3666"/>
                <a:gd name="T75" fmla="*/ 261 h 3678"/>
                <a:gd name="T76" fmla="*/ 28 w 3666"/>
                <a:gd name="T77" fmla="*/ 177 h 3678"/>
                <a:gd name="T78" fmla="*/ 74 w 3666"/>
                <a:gd name="T79" fmla="*/ 106 h 3678"/>
                <a:gd name="T80" fmla="*/ 138 w 3666"/>
                <a:gd name="T81" fmla="*/ 49 h 3678"/>
                <a:gd name="T82" fmla="*/ 217 w 3666"/>
                <a:gd name="T83" fmla="*/ 13 h 3678"/>
                <a:gd name="T84" fmla="*/ 305 w 3666"/>
                <a:gd name="T85"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srgbClr val="262626"/>
                </a:solidFill>
                <a:latin typeface="Roboto"/>
              </a:endParaRPr>
            </a:p>
          </p:txBody>
        </p:sp>
        <p:sp>
          <p:nvSpPr>
            <p:cNvPr id="9" name="Freeform 7">
              <a:extLst>
                <a:ext uri="{FF2B5EF4-FFF2-40B4-BE49-F238E27FC236}">
                  <a16:creationId xmlns:a16="http://schemas.microsoft.com/office/drawing/2014/main" id="{CB62303F-637C-49A5-86C3-F6635BF12ACF}"/>
                </a:ext>
              </a:extLst>
            </p:cNvPr>
            <p:cNvSpPr>
              <a:spLocks noEditPoints="1"/>
            </p:cNvSpPr>
            <p:nvPr/>
          </p:nvSpPr>
          <p:spPr bwMode="auto">
            <a:xfrm>
              <a:off x="-895350" y="1689100"/>
              <a:ext cx="322263" cy="325438"/>
            </a:xfrm>
            <a:custGeom>
              <a:avLst/>
              <a:gdLst>
                <a:gd name="T0" fmla="*/ 275 w 611"/>
                <a:gd name="T1" fmla="*/ 157 h 613"/>
                <a:gd name="T2" fmla="*/ 220 w 611"/>
                <a:gd name="T3" fmla="*/ 179 h 613"/>
                <a:gd name="T4" fmla="*/ 178 w 611"/>
                <a:gd name="T5" fmla="*/ 221 h 613"/>
                <a:gd name="T6" fmla="*/ 156 w 611"/>
                <a:gd name="T7" fmla="*/ 275 h 613"/>
                <a:gd name="T8" fmla="*/ 156 w 611"/>
                <a:gd name="T9" fmla="*/ 337 h 613"/>
                <a:gd name="T10" fmla="*/ 178 w 611"/>
                <a:gd name="T11" fmla="*/ 392 h 613"/>
                <a:gd name="T12" fmla="*/ 220 w 611"/>
                <a:gd name="T13" fmla="*/ 433 h 613"/>
                <a:gd name="T14" fmla="*/ 275 w 611"/>
                <a:gd name="T15" fmla="*/ 457 h 613"/>
                <a:gd name="T16" fmla="*/ 336 w 611"/>
                <a:gd name="T17" fmla="*/ 457 h 613"/>
                <a:gd name="T18" fmla="*/ 391 w 611"/>
                <a:gd name="T19" fmla="*/ 433 h 613"/>
                <a:gd name="T20" fmla="*/ 433 w 611"/>
                <a:gd name="T21" fmla="*/ 392 h 613"/>
                <a:gd name="T22" fmla="*/ 455 w 611"/>
                <a:gd name="T23" fmla="*/ 337 h 613"/>
                <a:gd name="T24" fmla="*/ 455 w 611"/>
                <a:gd name="T25" fmla="*/ 275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49 h 613"/>
                <a:gd name="T38" fmla="*/ 536 w 611"/>
                <a:gd name="T39" fmla="*/ 105 h 613"/>
                <a:gd name="T40" fmla="*/ 582 w 611"/>
                <a:gd name="T41" fmla="*/ 177 h 613"/>
                <a:gd name="T42" fmla="*/ 608 w 611"/>
                <a:gd name="T43" fmla="*/ 261 h 613"/>
                <a:gd name="T44" fmla="*/ 608 w 611"/>
                <a:gd name="T45" fmla="*/ 352 h 613"/>
                <a:gd name="T46" fmla="*/ 582 w 611"/>
                <a:gd name="T47" fmla="*/ 436 h 613"/>
                <a:gd name="T48" fmla="*/ 536 w 611"/>
                <a:gd name="T49" fmla="*/ 508 h 613"/>
                <a:gd name="T50" fmla="*/ 472 w 611"/>
                <a:gd name="T51" fmla="*/ 563 h 613"/>
                <a:gd name="T52" fmla="*/ 393 w 611"/>
                <a:gd name="T53" fmla="*/ 599 h 613"/>
                <a:gd name="T54" fmla="*/ 305 w 611"/>
                <a:gd name="T55" fmla="*/ 613 h 613"/>
                <a:gd name="T56" fmla="*/ 218 w 611"/>
                <a:gd name="T57" fmla="*/ 599 h 613"/>
                <a:gd name="T58" fmla="*/ 139 w 611"/>
                <a:gd name="T59" fmla="*/ 563 h 613"/>
                <a:gd name="T60" fmla="*/ 75 w 611"/>
                <a:gd name="T61" fmla="*/ 508 h 613"/>
                <a:gd name="T62" fmla="*/ 28 w 611"/>
                <a:gd name="T63" fmla="*/ 436 h 613"/>
                <a:gd name="T64" fmla="*/ 2 w 611"/>
                <a:gd name="T65" fmla="*/ 352 h 613"/>
                <a:gd name="T66" fmla="*/ 2 w 611"/>
                <a:gd name="T67" fmla="*/ 261 h 613"/>
                <a:gd name="T68" fmla="*/ 28 w 611"/>
                <a:gd name="T69" fmla="*/ 177 h 613"/>
                <a:gd name="T70" fmla="*/ 75 w 611"/>
                <a:gd name="T71" fmla="*/ 105 h 613"/>
                <a:gd name="T72" fmla="*/ 139 w 611"/>
                <a:gd name="T73" fmla="*/ 49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srgbClr val="262626"/>
                </a:solidFill>
                <a:latin typeface="Roboto"/>
              </a:endParaRPr>
            </a:p>
          </p:txBody>
        </p:sp>
        <p:sp>
          <p:nvSpPr>
            <p:cNvPr id="10" name="Freeform 8">
              <a:extLst>
                <a:ext uri="{FF2B5EF4-FFF2-40B4-BE49-F238E27FC236}">
                  <a16:creationId xmlns:a16="http://schemas.microsoft.com/office/drawing/2014/main" id="{772120AB-F330-4B15-81A8-53D1E1E3CD89}"/>
                </a:ext>
              </a:extLst>
            </p:cNvPr>
            <p:cNvSpPr>
              <a:spLocks noEditPoints="1"/>
            </p:cNvSpPr>
            <p:nvPr/>
          </p:nvSpPr>
          <p:spPr bwMode="auto">
            <a:xfrm>
              <a:off x="-895350" y="2176463"/>
              <a:ext cx="322263" cy="323850"/>
            </a:xfrm>
            <a:custGeom>
              <a:avLst/>
              <a:gdLst>
                <a:gd name="T0" fmla="*/ 275 w 611"/>
                <a:gd name="T1" fmla="*/ 157 h 613"/>
                <a:gd name="T2" fmla="*/ 220 w 611"/>
                <a:gd name="T3" fmla="*/ 179 h 613"/>
                <a:gd name="T4" fmla="*/ 178 w 611"/>
                <a:gd name="T5" fmla="*/ 221 h 613"/>
                <a:gd name="T6" fmla="*/ 156 w 611"/>
                <a:gd name="T7" fmla="*/ 277 h 613"/>
                <a:gd name="T8" fmla="*/ 156 w 611"/>
                <a:gd name="T9" fmla="*/ 337 h 613"/>
                <a:gd name="T10" fmla="*/ 178 w 611"/>
                <a:gd name="T11" fmla="*/ 393 h 613"/>
                <a:gd name="T12" fmla="*/ 220 w 611"/>
                <a:gd name="T13" fmla="*/ 433 h 613"/>
                <a:gd name="T14" fmla="*/ 275 w 611"/>
                <a:gd name="T15" fmla="*/ 457 h 613"/>
                <a:gd name="T16" fmla="*/ 336 w 611"/>
                <a:gd name="T17" fmla="*/ 457 h 613"/>
                <a:gd name="T18" fmla="*/ 391 w 611"/>
                <a:gd name="T19" fmla="*/ 433 h 613"/>
                <a:gd name="T20" fmla="*/ 433 w 611"/>
                <a:gd name="T21" fmla="*/ 393 h 613"/>
                <a:gd name="T22" fmla="*/ 455 w 611"/>
                <a:gd name="T23" fmla="*/ 337 h 613"/>
                <a:gd name="T24" fmla="*/ 455 w 611"/>
                <a:gd name="T25" fmla="*/ 277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50 h 613"/>
                <a:gd name="T38" fmla="*/ 536 w 611"/>
                <a:gd name="T39" fmla="*/ 106 h 613"/>
                <a:gd name="T40" fmla="*/ 582 w 611"/>
                <a:gd name="T41" fmla="*/ 177 h 613"/>
                <a:gd name="T42" fmla="*/ 608 w 611"/>
                <a:gd name="T43" fmla="*/ 262 h 613"/>
                <a:gd name="T44" fmla="*/ 608 w 611"/>
                <a:gd name="T45" fmla="*/ 352 h 613"/>
                <a:gd name="T46" fmla="*/ 582 w 611"/>
                <a:gd name="T47" fmla="*/ 436 h 613"/>
                <a:gd name="T48" fmla="*/ 536 w 611"/>
                <a:gd name="T49" fmla="*/ 508 h 613"/>
                <a:gd name="T50" fmla="*/ 472 w 611"/>
                <a:gd name="T51" fmla="*/ 564 h 613"/>
                <a:gd name="T52" fmla="*/ 393 w 611"/>
                <a:gd name="T53" fmla="*/ 601 h 613"/>
                <a:gd name="T54" fmla="*/ 305 w 611"/>
                <a:gd name="T55" fmla="*/ 613 h 613"/>
                <a:gd name="T56" fmla="*/ 218 w 611"/>
                <a:gd name="T57" fmla="*/ 601 h 613"/>
                <a:gd name="T58" fmla="*/ 139 w 611"/>
                <a:gd name="T59" fmla="*/ 564 h 613"/>
                <a:gd name="T60" fmla="*/ 75 w 611"/>
                <a:gd name="T61" fmla="*/ 508 h 613"/>
                <a:gd name="T62" fmla="*/ 28 w 611"/>
                <a:gd name="T63" fmla="*/ 436 h 613"/>
                <a:gd name="T64" fmla="*/ 2 w 611"/>
                <a:gd name="T65" fmla="*/ 352 h 613"/>
                <a:gd name="T66" fmla="*/ 2 w 611"/>
                <a:gd name="T67" fmla="*/ 262 h 613"/>
                <a:gd name="T68" fmla="*/ 28 w 611"/>
                <a:gd name="T69" fmla="*/ 177 h 613"/>
                <a:gd name="T70" fmla="*/ 75 w 611"/>
                <a:gd name="T71" fmla="*/ 106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srgbClr val="262626"/>
                </a:solidFill>
                <a:latin typeface="Roboto"/>
              </a:endParaRPr>
            </a:p>
          </p:txBody>
        </p:sp>
        <p:sp>
          <p:nvSpPr>
            <p:cNvPr id="11" name="Freeform 9">
              <a:extLst>
                <a:ext uri="{FF2B5EF4-FFF2-40B4-BE49-F238E27FC236}">
                  <a16:creationId xmlns:a16="http://schemas.microsoft.com/office/drawing/2014/main" id="{7B26BCBA-53A4-4ADA-8231-534E390781FC}"/>
                </a:ext>
              </a:extLst>
            </p:cNvPr>
            <p:cNvSpPr>
              <a:spLocks noEditPoints="1"/>
            </p:cNvSpPr>
            <p:nvPr/>
          </p:nvSpPr>
          <p:spPr bwMode="auto">
            <a:xfrm>
              <a:off x="-895350" y="2662238"/>
              <a:ext cx="322263" cy="325438"/>
            </a:xfrm>
            <a:custGeom>
              <a:avLst/>
              <a:gdLst>
                <a:gd name="T0" fmla="*/ 275 w 611"/>
                <a:gd name="T1" fmla="*/ 156 h 613"/>
                <a:gd name="T2" fmla="*/ 220 w 611"/>
                <a:gd name="T3" fmla="*/ 180 h 613"/>
                <a:gd name="T4" fmla="*/ 178 w 611"/>
                <a:gd name="T5" fmla="*/ 220 h 613"/>
                <a:gd name="T6" fmla="*/ 156 w 611"/>
                <a:gd name="T7" fmla="*/ 276 h 613"/>
                <a:gd name="T8" fmla="*/ 156 w 611"/>
                <a:gd name="T9" fmla="*/ 338 h 613"/>
                <a:gd name="T10" fmla="*/ 178 w 611"/>
                <a:gd name="T11" fmla="*/ 392 h 613"/>
                <a:gd name="T12" fmla="*/ 220 w 611"/>
                <a:gd name="T13" fmla="*/ 434 h 613"/>
                <a:gd name="T14" fmla="*/ 275 w 611"/>
                <a:gd name="T15" fmla="*/ 456 h 613"/>
                <a:gd name="T16" fmla="*/ 336 w 611"/>
                <a:gd name="T17" fmla="*/ 456 h 613"/>
                <a:gd name="T18" fmla="*/ 391 w 611"/>
                <a:gd name="T19" fmla="*/ 434 h 613"/>
                <a:gd name="T20" fmla="*/ 433 w 611"/>
                <a:gd name="T21" fmla="*/ 392 h 613"/>
                <a:gd name="T22" fmla="*/ 455 w 611"/>
                <a:gd name="T23" fmla="*/ 338 h 613"/>
                <a:gd name="T24" fmla="*/ 455 w 611"/>
                <a:gd name="T25" fmla="*/ 276 h 613"/>
                <a:gd name="T26" fmla="*/ 433 w 611"/>
                <a:gd name="T27" fmla="*/ 220 h 613"/>
                <a:gd name="T28" fmla="*/ 391 w 611"/>
                <a:gd name="T29" fmla="*/ 180 h 613"/>
                <a:gd name="T30" fmla="*/ 336 w 611"/>
                <a:gd name="T31" fmla="*/ 156 h 613"/>
                <a:gd name="T32" fmla="*/ 305 w 611"/>
                <a:gd name="T33" fmla="*/ 0 h 613"/>
                <a:gd name="T34" fmla="*/ 393 w 611"/>
                <a:gd name="T35" fmla="*/ 13 h 613"/>
                <a:gd name="T36" fmla="*/ 472 w 611"/>
                <a:gd name="T37" fmla="*/ 50 h 613"/>
                <a:gd name="T38" fmla="*/ 536 w 611"/>
                <a:gd name="T39" fmla="*/ 105 h 613"/>
                <a:gd name="T40" fmla="*/ 582 w 611"/>
                <a:gd name="T41" fmla="*/ 177 h 613"/>
                <a:gd name="T42" fmla="*/ 608 w 611"/>
                <a:gd name="T43" fmla="*/ 261 h 613"/>
                <a:gd name="T44" fmla="*/ 608 w 611"/>
                <a:gd name="T45" fmla="*/ 351 h 613"/>
                <a:gd name="T46" fmla="*/ 582 w 611"/>
                <a:gd name="T47" fmla="*/ 436 h 613"/>
                <a:gd name="T48" fmla="*/ 536 w 611"/>
                <a:gd name="T49" fmla="*/ 507 h 613"/>
                <a:gd name="T50" fmla="*/ 472 w 611"/>
                <a:gd name="T51" fmla="*/ 564 h 613"/>
                <a:gd name="T52" fmla="*/ 393 w 611"/>
                <a:gd name="T53" fmla="*/ 600 h 613"/>
                <a:gd name="T54" fmla="*/ 305 w 611"/>
                <a:gd name="T55" fmla="*/ 613 h 613"/>
                <a:gd name="T56" fmla="*/ 218 w 611"/>
                <a:gd name="T57" fmla="*/ 600 h 613"/>
                <a:gd name="T58" fmla="*/ 139 w 611"/>
                <a:gd name="T59" fmla="*/ 564 h 613"/>
                <a:gd name="T60" fmla="*/ 75 w 611"/>
                <a:gd name="T61" fmla="*/ 507 h 613"/>
                <a:gd name="T62" fmla="*/ 28 w 611"/>
                <a:gd name="T63" fmla="*/ 436 h 613"/>
                <a:gd name="T64" fmla="*/ 2 w 611"/>
                <a:gd name="T65" fmla="*/ 351 h 613"/>
                <a:gd name="T66" fmla="*/ 2 w 611"/>
                <a:gd name="T67" fmla="*/ 261 h 613"/>
                <a:gd name="T68" fmla="*/ 28 w 611"/>
                <a:gd name="T69" fmla="*/ 177 h 613"/>
                <a:gd name="T70" fmla="*/ 75 w 611"/>
                <a:gd name="T71" fmla="*/ 105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srgbClr val="262626"/>
                </a:solidFill>
                <a:latin typeface="Roboto"/>
              </a:endParaRPr>
            </a:p>
          </p:txBody>
        </p:sp>
        <p:sp>
          <p:nvSpPr>
            <p:cNvPr id="12" name="Freeform 10">
              <a:extLst>
                <a:ext uri="{FF2B5EF4-FFF2-40B4-BE49-F238E27FC236}">
                  <a16:creationId xmlns:a16="http://schemas.microsoft.com/office/drawing/2014/main" id="{0A2CF598-03C8-42DA-B803-0D7C65AD68B6}"/>
                </a:ext>
              </a:extLst>
            </p:cNvPr>
            <p:cNvSpPr>
              <a:spLocks/>
            </p:cNvSpPr>
            <p:nvPr/>
          </p:nvSpPr>
          <p:spPr bwMode="auto">
            <a:xfrm>
              <a:off x="-411163" y="2297113"/>
              <a:ext cx="808038" cy="82550"/>
            </a:xfrm>
            <a:custGeom>
              <a:avLst/>
              <a:gdLst>
                <a:gd name="T0" fmla="*/ 76 w 1527"/>
                <a:gd name="T1" fmla="*/ 0 h 154"/>
                <a:gd name="T2" fmla="*/ 1451 w 1527"/>
                <a:gd name="T3" fmla="*/ 0 h 154"/>
                <a:gd name="T4" fmla="*/ 1471 w 1527"/>
                <a:gd name="T5" fmla="*/ 4 h 154"/>
                <a:gd name="T6" fmla="*/ 1490 w 1527"/>
                <a:gd name="T7" fmla="*/ 10 h 154"/>
                <a:gd name="T8" fmla="*/ 1505 w 1527"/>
                <a:gd name="T9" fmla="*/ 23 h 154"/>
                <a:gd name="T10" fmla="*/ 1517 w 1527"/>
                <a:gd name="T11" fmla="*/ 39 h 154"/>
                <a:gd name="T12" fmla="*/ 1525 w 1527"/>
                <a:gd name="T13" fmla="*/ 57 h 154"/>
                <a:gd name="T14" fmla="*/ 1527 w 1527"/>
                <a:gd name="T15" fmla="*/ 76 h 154"/>
                <a:gd name="T16" fmla="*/ 1525 w 1527"/>
                <a:gd name="T17" fmla="*/ 97 h 154"/>
                <a:gd name="T18" fmla="*/ 1517 w 1527"/>
                <a:gd name="T19" fmla="*/ 115 h 154"/>
                <a:gd name="T20" fmla="*/ 1505 w 1527"/>
                <a:gd name="T21" fmla="*/ 131 h 154"/>
                <a:gd name="T22" fmla="*/ 1490 w 1527"/>
                <a:gd name="T23" fmla="*/ 144 h 154"/>
                <a:gd name="T24" fmla="*/ 1471 w 1527"/>
                <a:gd name="T25" fmla="*/ 150 h 154"/>
                <a:gd name="T26" fmla="*/ 1451 w 1527"/>
                <a:gd name="T27" fmla="*/ 154 h 154"/>
                <a:gd name="T28" fmla="*/ 76 w 1527"/>
                <a:gd name="T29" fmla="*/ 154 h 154"/>
                <a:gd name="T30" fmla="*/ 56 w 1527"/>
                <a:gd name="T31" fmla="*/ 150 h 154"/>
                <a:gd name="T32" fmla="*/ 38 w 1527"/>
                <a:gd name="T33" fmla="*/ 144 h 154"/>
                <a:gd name="T34" fmla="*/ 22 w 1527"/>
                <a:gd name="T35" fmla="*/ 131 h 154"/>
                <a:gd name="T36" fmla="*/ 10 w 1527"/>
                <a:gd name="T37" fmla="*/ 115 h 154"/>
                <a:gd name="T38" fmla="*/ 2 w 1527"/>
                <a:gd name="T39" fmla="*/ 97 h 154"/>
                <a:gd name="T40" fmla="*/ 0 w 1527"/>
                <a:gd name="T41" fmla="*/ 76 h 154"/>
                <a:gd name="T42" fmla="*/ 2 w 1527"/>
                <a:gd name="T43" fmla="*/ 57 h 154"/>
                <a:gd name="T44" fmla="*/ 10 w 1527"/>
                <a:gd name="T45" fmla="*/ 39 h 154"/>
                <a:gd name="T46" fmla="*/ 22 w 1527"/>
                <a:gd name="T47" fmla="*/ 23 h 154"/>
                <a:gd name="T48" fmla="*/ 38 w 1527"/>
                <a:gd name="T49" fmla="*/ 10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srgbClr val="262626"/>
                </a:solidFill>
                <a:latin typeface="Roboto"/>
              </a:endParaRPr>
            </a:p>
          </p:txBody>
        </p:sp>
        <p:sp>
          <p:nvSpPr>
            <p:cNvPr id="13" name="Freeform 11">
              <a:extLst>
                <a:ext uri="{FF2B5EF4-FFF2-40B4-BE49-F238E27FC236}">
                  <a16:creationId xmlns:a16="http://schemas.microsoft.com/office/drawing/2014/main" id="{06897DE7-500E-430E-828D-6ADEF2FB5BDD}"/>
                </a:ext>
              </a:extLst>
            </p:cNvPr>
            <p:cNvSpPr>
              <a:spLocks/>
            </p:cNvSpPr>
            <p:nvPr/>
          </p:nvSpPr>
          <p:spPr bwMode="auto">
            <a:xfrm>
              <a:off x="-411163" y="1811338"/>
              <a:ext cx="808038" cy="80963"/>
            </a:xfrm>
            <a:custGeom>
              <a:avLst/>
              <a:gdLst>
                <a:gd name="T0" fmla="*/ 76 w 1527"/>
                <a:gd name="T1" fmla="*/ 0 h 153"/>
                <a:gd name="T2" fmla="*/ 1451 w 1527"/>
                <a:gd name="T3" fmla="*/ 0 h 153"/>
                <a:gd name="T4" fmla="*/ 1471 w 1527"/>
                <a:gd name="T5" fmla="*/ 2 h 153"/>
                <a:gd name="T6" fmla="*/ 1490 w 1527"/>
                <a:gd name="T7" fmla="*/ 10 h 153"/>
                <a:gd name="T8" fmla="*/ 1505 w 1527"/>
                <a:gd name="T9" fmla="*/ 23 h 153"/>
                <a:gd name="T10" fmla="*/ 1517 w 1527"/>
                <a:gd name="T11" fmla="*/ 37 h 153"/>
                <a:gd name="T12" fmla="*/ 1525 w 1527"/>
                <a:gd name="T13" fmla="*/ 55 h 153"/>
                <a:gd name="T14" fmla="*/ 1527 w 1527"/>
                <a:gd name="T15" fmla="*/ 77 h 153"/>
                <a:gd name="T16" fmla="*/ 1525 w 1527"/>
                <a:gd name="T17" fmla="*/ 97 h 153"/>
                <a:gd name="T18" fmla="*/ 1517 w 1527"/>
                <a:gd name="T19" fmla="*/ 115 h 153"/>
                <a:gd name="T20" fmla="*/ 1505 w 1527"/>
                <a:gd name="T21" fmla="*/ 131 h 153"/>
                <a:gd name="T22" fmla="*/ 1490 w 1527"/>
                <a:gd name="T23" fmla="*/ 142 h 153"/>
                <a:gd name="T24" fmla="*/ 1471 w 1527"/>
                <a:gd name="T25" fmla="*/ 150 h 153"/>
                <a:gd name="T26" fmla="*/ 1451 w 1527"/>
                <a:gd name="T27" fmla="*/ 153 h 153"/>
                <a:gd name="T28" fmla="*/ 76 w 1527"/>
                <a:gd name="T29" fmla="*/ 153 h 153"/>
                <a:gd name="T30" fmla="*/ 56 w 1527"/>
                <a:gd name="T31" fmla="*/ 150 h 153"/>
                <a:gd name="T32" fmla="*/ 38 w 1527"/>
                <a:gd name="T33" fmla="*/ 142 h 153"/>
                <a:gd name="T34" fmla="*/ 22 w 1527"/>
                <a:gd name="T35" fmla="*/ 131 h 153"/>
                <a:gd name="T36" fmla="*/ 10 w 1527"/>
                <a:gd name="T37" fmla="*/ 115 h 153"/>
                <a:gd name="T38" fmla="*/ 2 w 1527"/>
                <a:gd name="T39" fmla="*/ 97 h 153"/>
                <a:gd name="T40" fmla="*/ 0 w 1527"/>
                <a:gd name="T41" fmla="*/ 77 h 153"/>
                <a:gd name="T42" fmla="*/ 2 w 1527"/>
                <a:gd name="T43" fmla="*/ 55 h 153"/>
                <a:gd name="T44" fmla="*/ 10 w 1527"/>
                <a:gd name="T45" fmla="*/ 37 h 153"/>
                <a:gd name="T46" fmla="*/ 22 w 1527"/>
                <a:gd name="T47" fmla="*/ 23 h 153"/>
                <a:gd name="T48" fmla="*/ 38 w 1527"/>
                <a:gd name="T49" fmla="*/ 10 h 153"/>
                <a:gd name="T50" fmla="*/ 56 w 1527"/>
                <a:gd name="T51" fmla="*/ 2 h 153"/>
                <a:gd name="T52" fmla="*/ 76 w 1527"/>
                <a:gd name="T5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srgbClr val="262626"/>
                </a:solidFill>
                <a:latin typeface="Roboto"/>
              </a:endParaRPr>
            </a:p>
          </p:txBody>
        </p:sp>
        <p:sp>
          <p:nvSpPr>
            <p:cNvPr id="14" name="Freeform 12">
              <a:extLst>
                <a:ext uri="{FF2B5EF4-FFF2-40B4-BE49-F238E27FC236}">
                  <a16:creationId xmlns:a16="http://schemas.microsoft.com/office/drawing/2014/main" id="{3BD7B26B-6C5C-41A6-84D8-EBA53A1C07A1}"/>
                </a:ext>
              </a:extLst>
            </p:cNvPr>
            <p:cNvSpPr>
              <a:spLocks/>
            </p:cNvSpPr>
            <p:nvPr/>
          </p:nvSpPr>
          <p:spPr bwMode="auto">
            <a:xfrm>
              <a:off x="-411163" y="2784475"/>
              <a:ext cx="808038" cy="80963"/>
            </a:xfrm>
            <a:custGeom>
              <a:avLst/>
              <a:gdLst>
                <a:gd name="T0" fmla="*/ 76 w 1527"/>
                <a:gd name="T1" fmla="*/ 0 h 154"/>
                <a:gd name="T2" fmla="*/ 1451 w 1527"/>
                <a:gd name="T3" fmla="*/ 0 h 154"/>
                <a:gd name="T4" fmla="*/ 1471 w 1527"/>
                <a:gd name="T5" fmla="*/ 4 h 154"/>
                <a:gd name="T6" fmla="*/ 1490 w 1527"/>
                <a:gd name="T7" fmla="*/ 12 h 154"/>
                <a:gd name="T8" fmla="*/ 1505 w 1527"/>
                <a:gd name="T9" fmla="*/ 23 h 154"/>
                <a:gd name="T10" fmla="*/ 1517 w 1527"/>
                <a:gd name="T11" fmla="*/ 39 h 154"/>
                <a:gd name="T12" fmla="*/ 1525 w 1527"/>
                <a:gd name="T13" fmla="*/ 57 h 154"/>
                <a:gd name="T14" fmla="*/ 1527 w 1527"/>
                <a:gd name="T15" fmla="*/ 77 h 154"/>
                <a:gd name="T16" fmla="*/ 1525 w 1527"/>
                <a:gd name="T17" fmla="*/ 97 h 154"/>
                <a:gd name="T18" fmla="*/ 1517 w 1527"/>
                <a:gd name="T19" fmla="*/ 117 h 154"/>
                <a:gd name="T20" fmla="*/ 1505 w 1527"/>
                <a:gd name="T21" fmla="*/ 131 h 154"/>
                <a:gd name="T22" fmla="*/ 1490 w 1527"/>
                <a:gd name="T23" fmla="*/ 144 h 154"/>
                <a:gd name="T24" fmla="*/ 1471 w 1527"/>
                <a:gd name="T25" fmla="*/ 152 h 154"/>
                <a:gd name="T26" fmla="*/ 1451 w 1527"/>
                <a:gd name="T27" fmla="*/ 154 h 154"/>
                <a:gd name="T28" fmla="*/ 76 w 1527"/>
                <a:gd name="T29" fmla="*/ 154 h 154"/>
                <a:gd name="T30" fmla="*/ 56 w 1527"/>
                <a:gd name="T31" fmla="*/ 152 h 154"/>
                <a:gd name="T32" fmla="*/ 38 w 1527"/>
                <a:gd name="T33" fmla="*/ 144 h 154"/>
                <a:gd name="T34" fmla="*/ 22 w 1527"/>
                <a:gd name="T35" fmla="*/ 131 h 154"/>
                <a:gd name="T36" fmla="*/ 10 w 1527"/>
                <a:gd name="T37" fmla="*/ 117 h 154"/>
                <a:gd name="T38" fmla="*/ 2 w 1527"/>
                <a:gd name="T39" fmla="*/ 97 h 154"/>
                <a:gd name="T40" fmla="*/ 0 w 1527"/>
                <a:gd name="T41" fmla="*/ 77 h 154"/>
                <a:gd name="T42" fmla="*/ 2 w 1527"/>
                <a:gd name="T43" fmla="*/ 57 h 154"/>
                <a:gd name="T44" fmla="*/ 10 w 1527"/>
                <a:gd name="T45" fmla="*/ 39 h 154"/>
                <a:gd name="T46" fmla="*/ 22 w 1527"/>
                <a:gd name="T47" fmla="*/ 23 h 154"/>
                <a:gd name="T48" fmla="*/ 38 w 1527"/>
                <a:gd name="T49" fmla="*/ 12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srgbClr val="262626"/>
                </a:solidFill>
                <a:latin typeface="Roboto"/>
              </a:endParaRPr>
            </a:p>
          </p:txBody>
        </p:sp>
      </p:grpSp>
      <p:sp>
        <p:nvSpPr>
          <p:cNvPr id="15" name="Title 2">
            <a:extLst>
              <a:ext uri="{FF2B5EF4-FFF2-40B4-BE49-F238E27FC236}">
                <a16:creationId xmlns:a16="http://schemas.microsoft.com/office/drawing/2014/main" id="{4350891D-4E62-46E4-87E5-A8E3313AA525}"/>
              </a:ext>
            </a:extLst>
          </p:cNvPr>
          <p:cNvSpPr txBox="1">
            <a:spLocks/>
          </p:cNvSpPr>
          <p:nvPr/>
        </p:nvSpPr>
        <p:spPr>
          <a:xfrm>
            <a:off x="6728299" y="3695552"/>
            <a:ext cx="4470400" cy="984885"/>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219170"/>
            <a:r>
              <a:rPr lang="en-US" sz="3200" dirty="0">
                <a:solidFill>
                  <a:srgbClr val="FFFFFF"/>
                </a:solidFill>
                <a:effectLst>
                  <a:outerShdw blurRad="60007" dist="310007" dir="7680000" sy="30000" kx="1300200" algn="ctr" rotWithShape="0">
                    <a:prstClr val="black">
                      <a:alpha val="13000"/>
                    </a:prstClr>
                  </a:outerShdw>
                </a:effectLst>
                <a:latin typeface="Times New Roman" panose="02020603050405020304" pitchFamily="18" charset="0"/>
                <a:cs typeface="Times New Roman" panose="02020603050405020304" pitchFamily="18" charset="0"/>
              </a:rPr>
              <a:t>Thesis Presentation Outline</a:t>
            </a:r>
          </a:p>
        </p:txBody>
      </p:sp>
      <p:sp>
        <p:nvSpPr>
          <p:cNvPr id="3" name="Rectangle 2">
            <a:extLst>
              <a:ext uri="{FF2B5EF4-FFF2-40B4-BE49-F238E27FC236}">
                <a16:creationId xmlns:a16="http://schemas.microsoft.com/office/drawing/2014/main" id="{16F70EF6-BFF3-1525-9E31-C6A1185E3AD2}"/>
              </a:ext>
            </a:extLst>
          </p:cNvPr>
          <p:cNvSpPr/>
          <p:nvPr/>
        </p:nvSpPr>
        <p:spPr bwMode="auto">
          <a:xfrm>
            <a:off x="319596" y="6320901"/>
            <a:ext cx="11611992" cy="537099"/>
          </a:xfrm>
          <a:prstGeom prst="rect">
            <a:avLst/>
          </a:prstGeom>
          <a:solidFill>
            <a:schemeClr val="bg1"/>
          </a:solidFill>
          <a:ln w="952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Tree>
    <p:extLst>
      <p:ext uri="{BB962C8B-B14F-4D97-AF65-F5344CB8AC3E}">
        <p14:creationId xmlns:p14="http://schemas.microsoft.com/office/powerpoint/2010/main" val="1180475305"/>
      </p:ext>
    </p:extLst>
  </p:cSld>
  <p:clrMapOvr>
    <a:masterClrMapping/>
  </p:clrMapOvr>
  <p:transition spd="slow" advTm="6524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accel="20000" decel="8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par>
                                <p:cTn id="12" presetID="2" presetClass="entr" presetSubtype="4" accel="20000" decel="6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Introduction</a:t>
            </a:r>
          </a:p>
        </p:txBody>
      </p:sp>
      <p:graphicFrame>
        <p:nvGraphicFramePr>
          <p:cNvPr id="27" name="Content Placeholder 2">
            <a:extLst>
              <a:ext uri="{FF2B5EF4-FFF2-40B4-BE49-F238E27FC236}">
                <a16:creationId xmlns:a16="http://schemas.microsoft.com/office/drawing/2014/main" id="{D0A41D48-EF1F-5225-1B45-F47190E81D7A}"/>
              </a:ext>
            </a:extLst>
          </p:cNvPr>
          <p:cNvGraphicFramePr>
            <a:graphicFrameLocks noGrp="1"/>
          </p:cNvGraphicFramePr>
          <p:nvPr>
            <p:ph idx="1"/>
            <p:extLst>
              <p:ext uri="{D42A27DB-BD31-4B8C-83A1-F6EECF244321}">
                <p14:modId xmlns:p14="http://schemas.microsoft.com/office/powerpoint/2010/main" val="10259027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8703245"/>
      </p:ext>
    </p:extLst>
  </p:cSld>
  <p:clrMapOvr>
    <a:masterClrMapping/>
  </p:clrMapOvr>
  <mc:AlternateContent xmlns:mc="http://schemas.openxmlformats.org/markup-compatibility/2006">
    <mc:Choice xmlns:p14="http://schemas.microsoft.com/office/powerpoint/2010/main" Requires="p14">
      <p:transition spd="slow" p14:dur="2000" advTm="47136"/>
    </mc:Choice>
    <mc:Fallback>
      <p:transition spd="slow" advTm="4713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Times New Roman" panose="02020603050405020304" pitchFamily="18" charset="0"/>
                <a:cs typeface="Times New Roman" panose="02020603050405020304" pitchFamily="18" charset="0"/>
              </a:rPr>
              <a:t>Introduction</a:t>
            </a:r>
          </a:p>
        </p:txBody>
      </p:sp>
      <p:graphicFrame>
        <p:nvGraphicFramePr>
          <p:cNvPr id="66" name="Content Placeholder 2">
            <a:extLst>
              <a:ext uri="{FF2B5EF4-FFF2-40B4-BE49-F238E27FC236}">
                <a16:creationId xmlns:a16="http://schemas.microsoft.com/office/drawing/2014/main" id="{0090F714-8FDF-AF24-E797-B0AE1A02B44B}"/>
              </a:ext>
            </a:extLst>
          </p:cNvPr>
          <p:cNvGraphicFramePr>
            <a:graphicFrameLocks noGrp="1"/>
          </p:cNvGraphicFramePr>
          <p:nvPr>
            <p:ph idx="1"/>
            <p:extLst>
              <p:ext uri="{D42A27DB-BD31-4B8C-83A1-F6EECF244321}">
                <p14:modId xmlns:p14="http://schemas.microsoft.com/office/powerpoint/2010/main" val="33391442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3775555"/>
      </p:ext>
    </p:extLst>
  </p:cSld>
  <p:clrMapOvr>
    <a:masterClrMapping/>
  </p:clrMapOvr>
  <mc:AlternateContent xmlns:mc="http://schemas.openxmlformats.org/markup-compatibility/2006">
    <mc:Choice xmlns:p14="http://schemas.microsoft.com/office/powerpoint/2010/main" Requires="p14">
      <p:transition spd="slow" p14:dur="2000" advTm="36107"/>
    </mc:Choice>
    <mc:Fallback>
      <p:transition spd="slow" advTm="361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Aim &amp; Objectives</a:t>
            </a:r>
          </a:p>
        </p:txBody>
      </p:sp>
      <p:sp>
        <p:nvSpPr>
          <p:cNvPr id="3" name="Content Placeholder 2">
            <a:extLst>
              <a:ext uri="{FF2B5EF4-FFF2-40B4-BE49-F238E27FC236}">
                <a16:creationId xmlns:a16="http://schemas.microsoft.com/office/drawing/2014/main" id="{F3A41381-FECB-4CC6-BBA0-BA598DC34D1F}"/>
              </a:ext>
            </a:extLst>
          </p:cNvPr>
          <p:cNvSpPr>
            <a:spLocks noGrp="1"/>
          </p:cNvSpPr>
          <p:nvPr>
            <p:ph idx="1"/>
          </p:nvPr>
        </p:nvSpPr>
        <p:spPr>
          <a:xfrm>
            <a:off x="1371599" y="2318197"/>
            <a:ext cx="9724031" cy="3683358"/>
          </a:xfrm>
        </p:spPr>
        <p:txBody>
          <a:bodyPr anchor="ctr">
            <a:normAutofit/>
          </a:bodyPr>
          <a:lstStyle/>
          <a:p>
            <a:pPr marL="0" indent="0">
              <a:buNone/>
            </a:pPr>
            <a:r>
              <a:rPr lang="en-US" sz="1900" b="0" i="0" dirty="0">
                <a:effectLst/>
                <a:latin typeface="Times New Roman" panose="02020603050405020304" pitchFamily="18" charset="0"/>
                <a:cs typeface="Times New Roman" panose="02020603050405020304" pitchFamily="18" charset="0"/>
              </a:rPr>
              <a:t>Aim: To develop a scalable, robust, and diversified mobile screen damage detection and classification system, specifically focusing on the detection and classification of oil, scratch, and stain defects.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Develop an algorithm to </a:t>
            </a:r>
            <a:r>
              <a:rPr lang="en-US" sz="1900" b="1" i="0" dirty="0">
                <a:effectLst/>
                <a:latin typeface="Times New Roman" panose="02020603050405020304" pitchFamily="18" charset="0"/>
                <a:cs typeface="Times New Roman" panose="02020603050405020304" pitchFamily="18" charset="0"/>
              </a:rPr>
              <a:t>identify and classify the 3 damage types</a:t>
            </a:r>
            <a:r>
              <a:rPr lang="en-US" sz="1900" b="0" i="0" dirty="0">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Leverage </a:t>
            </a:r>
            <a:r>
              <a:rPr lang="en-US" sz="1900" b="1" i="0" dirty="0">
                <a:effectLst/>
                <a:latin typeface="Times New Roman" panose="02020603050405020304" pitchFamily="18" charset="0"/>
                <a:cs typeface="Times New Roman" panose="02020603050405020304" pitchFamily="18" charset="0"/>
              </a:rPr>
              <a:t>transfer learning</a:t>
            </a:r>
            <a:r>
              <a:rPr lang="en-US" sz="1900" b="0" i="0" dirty="0">
                <a:effectLst/>
                <a:latin typeface="Times New Roman" panose="02020603050405020304" pitchFamily="18" charset="0"/>
                <a:cs typeface="Times New Roman" panose="02020603050405020304" pitchFamily="18" charset="0"/>
              </a:rPr>
              <a:t> for improved accuracy.</a:t>
            </a:r>
          </a:p>
          <a:p>
            <a:pPr>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Boost system diversity through </a:t>
            </a:r>
            <a:r>
              <a:rPr lang="en-US" sz="1900" b="1" i="0" dirty="0">
                <a:effectLst/>
                <a:latin typeface="Times New Roman" panose="02020603050405020304" pitchFamily="18" charset="0"/>
                <a:cs typeface="Times New Roman" panose="02020603050405020304" pitchFamily="18" charset="0"/>
              </a:rPr>
              <a:t>data augmentation</a:t>
            </a:r>
            <a:r>
              <a:rPr lang="en-US" sz="1900" b="0" i="0" dirty="0">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Prevent overfitting with </a:t>
            </a:r>
            <a:r>
              <a:rPr lang="en-US" sz="1900" b="1" i="0" dirty="0">
                <a:effectLst/>
                <a:latin typeface="Times New Roman" panose="02020603050405020304" pitchFamily="18" charset="0"/>
                <a:cs typeface="Times New Roman" panose="02020603050405020304" pitchFamily="18" charset="0"/>
              </a:rPr>
              <a:t>regularization and dropout methods</a:t>
            </a:r>
            <a:r>
              <a:rPr lang="en-US" sz="1900" b="0" i="0" dirty="0">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Rigorously test</a:t>
            </a:r>
            <a:r>
              <a:rPr lang="en-US" sz="1900" b="0" i="0" dirty="0">
                <a:effectLst/>
                <a:latin typeface="Times New Roman" panose="02020603050405020304" pitchFamily="18" charset="0"/>
                <a:cs typeface="Times New Roman" panose="02020603050405020304" pitchFamily="18" charset="0"/>
              </a:rPr>
              <a:t> the system on a high-resolution dataset.</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794410"/>
      </p:ext>
    </p:extLst>
  </p:cSld>
  <p:clrMapOvr>
    <a:masterClrMapping/>
  </p:clrMapOvr>
  <mc:AlternateContent xmlns:mc="http://schemas.openxmlformats.org/markup-compatibility/2006">
    <mc:Choice xmlns:p14="http://schemas.microsoft.com/office/powerpoint/2010/main" Requires="p14">
      <p:transition spd="slow" p14:dur="2000" advTm="121517"/>
    </mc:Choice>
    <mc:Fallback>
      <p:transition spd="slow" advTm="1215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Literature Review</a:t>
            </a:r>
          </a:p>
        </p:txBody>
      </p:sp>
      <p:sp>
        <p:nvSpPr>
          <p:cNvPr id="36" name="Content Placeholder 2">
            <a:extLst>
              <a:ext uri="{FF2B5EF4-FFF2-40B4-BE49-F238E27FC236}">
                <a16:creationId xmlns:a16="http://schemas.microsoft.com/office/drawing/2014/main" id="{F3A41381-FECB-4CC6-BBA0-BA598DC34D1F}"/>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Explores the current state of knowledge in automated damage detection and classification systems.</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Focuses on screen defects in returned mobile phones within the logistics sector.</a:t>
            </a:r>
          </a:p>
          <a:p>
            <a:pPr marL="0" indent="0">
              <a:buNone/>
            </a:pPr>
            <a:r>
              <a:rPr lang="en-US" sz="2000" b="1" dirty="0">
                <a:latin typeface="Times New Roman" panose="02020603050405020304" pitchFamily="18" charset="0"/>
                <a:cs typeface="Times New Roman" panose="02020603050405020304" pitchFamily="18" charset="0"/>
              </a:rPr>
              <a:t>Sections Covered</a:t>
            </a:r>
          </a:p>
          <a:p>
            <a:pPr>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Automation in Logistics</a:t>
            </a:r>
          </a:p>
          <a:p>
            <a:pPr>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Automation in Damage Detection</a:t>
            </a:r>
          </a:p>
          <a:p>
            <a:pPr>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Broad Applications of Damage Detection Systems</a:t>
            </a:r>
          </a:p>
          <a:p>
            <a:pPr>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Screen Damage Detection and Classification in Returned Phones</a:t>
            </a:r>
          </a:p>
          <a:p>
            <a:pPr>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Related Research</a:t>
            </a:r>
          </a:p>
          <a:p>
            <a:pPr>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Summary</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989888"/>
      </p:ext>
    </p:extLst>
  </p:cSld>
  <p:clrMapOvr>
    <a:masterClrMapping/>
  </p:clrMapOvr>
  <mc:AlternateContent xmlns:mc="http://schemas.openxmlformats.org/markup-compatibility/2006">
    <mc:Choice xmlns:p14="http://schemas.microsoft.com/office/powerpoint/2010/main" Requires="p14">
      <p:transition spd="slow" p14:dur="2000" advTm="91161"/>
    </mc:Choice>
    <mc:Fallback>
      <p:transition spd="slow" advTm="911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Literature Review</a:t>
            </a:r>
          </a:p>
        </p:txBody>
      </p:sp>
      <p:graphicFrame>
        <p:nvGraphicFramePr>
          <p:cNvPr id="5" name="Content Placeholder 2">
            <a:extLst>
              <a:ext uri="{FF2B5EF4-FFF2-40B4-BE49-F238E27FC236}">
                <a16:creationId xmlns:a16="http://schemas.microsoft.com/office/drawing/2014/main" id="{23E2241C-12C4-23E7-FB0A-D11D78CAE909}"/>
              </a:ext>
            </a:extLst>
          </p:cNvPr>
          <p:cNvGraphicFramePr>
            <a:graphicFrameLocks noGrp="1"/>
          </p:cNvGraphicFramePr>
          <p:nvPr>
            <p:ph idx="1"/>
            <p:extLst>
              <p:ext uri="{D42A27DB-BD31-4B8C-83A1-F6EECF244321}">
                <p14:modId xmlns:p14="http://schemas.microsoft.com/office/powerpoint/2010/main" val="25025901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57041"/>
      </p:ext>
    </p:extLst>
  </p:cSld>
  <p:clrMapOvr>
    <a:masterClrMapping/>
  </p:clrMapOvr>
  <mc:AlternateContent xmlns:mc="http://schemas.openxmlformats.org/markup-compatibility/2006">
    <mc:Choice xmlns:p14="http://schemas.microsoft.com/office/powerpoint/2010/main" Requires="p14">
      <p:transition spd="slow" p14:dur="2000" advTm="116657"/>
    </mc:Choice>
    <mc:Fallback>
      <p:transition spd="slow" advTm="1166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Times New Roman" panose="02020603050405020304" pitchFamily="18" charset="0"/>
                <a:cs typeface="Times New Roman" panose="02020603050405020304" pitchFamily="18" charset="0"/>
              </a:rPr>
              <a:t>Literature Review</a:t>
            </a:r>
          </a:p>
        </p:txBody>
      </p:sp>
      <p:graphicFrame>
        <p:nvGraphicFramePr>
          <p:cNvPr id="21" name="Content Placeholder 2">
            <a:extLst>
              <a:ext uri="{FF2B5EF4-FFF2-40B4-BE49-F238E27FC236}">
                <a16:creationId xmlns:a16="http://schemas.microsoft.com/office/drawing/2014/main" id="{7B09E8AA-060A-E808-7DBE-177D6841949B}"/>
              </a:ext>
            </a:extLst>
          </p:cNvPr>
          <p:cNvGraphicFramePr>
            <a:graphicFrameLocks noGrp="1"/>
          </p:cNvGraphicFramePr>
          <p:nvPr>
            <p:ph idx="1"/>
            <p:extLst>
              <p:ext uri="{D42A27DB-BD31-4B8C-83A1-F6EECF244321}">
                <p14:modId xmlns:p14="http://schemas.microsoft.com/office/powerpoint/2010/main" val="41517062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6307719"/>
      </p:ext>
    </p:extLst>
  </p:cSld>
  <p:clrMapOvr>
    <a:masterClrMapping/>
  </p:clrMapOvr>
  <mc:AlternateContent xmlns:mc="http://schemas.openxmlformats.org/markup-compatibility/2006">
    <mc:Choice xmlns:p14="http://schemas.microsoft.com/office/powerpoint/2010/main" Requires="p14">
      <p:transition spd="slow" p14:dur="2000" advTm="146610"/>
    </mc:Choice>
    <mc:Fallback>
      <p:transition spd="slow" advTm="14661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8F868-6DFD-AE33-8D7B-AF080104251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Methodology</a:t>
            </a:r>
          </a:p>
        </p:txBody>
      </p:sp>
      <p:sp>
        <p:nvSpPr>
          <p:cNvPr id="23" name="Content Placeholder 2">
            <a:extLst>
              <a:ext uri="{FF2B5EF4-FFF2-40B4-BE49-F238E27FC236}">
                <a16:creationId xmlns:a16="http://schemas.microsoft.com/office/drawing/2014/main" id="{F3A41381-FECB-4CC6-BBA0-BA598DC34D1F}"/>
              </a:ext>
            </a:extLst>
          </p:cNvPr>
          <p:cNvSpPr>
            <a:spLocks noGrp="1"/>
          </p:cNvSpPr>
          <p:nvPr>
            <p:ph idx="1"/>
          </p:nvPr>
        </p:nvSpPr>
        <p:spPr>
          <a:xfrm>
            <a:off x="1371599" y="2318197"/>
            <a:ext cx="9724031" cy="3683358"/>
          </a:xfrm>
        </p:spPr>
        <p:txBody>
          <a:bodyPr anchor="ctr">
            <a:normAutofit/>
          </a:bodyPr>
          <a:lstStyle/>
          <a:p>
            <a:pPr marL="0" indent="0">
              <a:buNone/>
            </a:pPr>
            <a:r>
              <a:rPr lang="en-US" sz="1700" dirty="0">
                <a:latin typeface="Times New Roman" panose="02020603050405020304" pitchFamily="18" charset="0"/>
                <a:cs typeface="Times New Roman" panose="02020603050405020304" pitchFamily="18" charset="0"/>
              </a:rPr>
              <a:t>This section presents a comprehensive overview of the methodology utilized in this study, encompassing the following key aspects:</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Data Selection</a:t>
            </a:r>
            <a:r>
              <a:rPr lang="en-US" sz="1700" b="1" i="0"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Used publicly available datasets for replicability.</a:t>
            </a:r>
          </a:p>
          <a:p>
            <a:pPr>
              <a:buFont typeface="Wingdings" panose="05000000000000000000" pitchFamily="2" charset="2"/>
              <a:buChar char="Ø"/>
            </a:pPr>
            <a:endParaRPr lang="en-US" sz="1700" b="0" i="0" dirty="0">
              <a:effectLst/>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Resize images and normalize pixel values.</a:t>
            </a:r>
          </a:p>
          <a:p>
            <a:pPr>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Apply augmentation to prevent overfitting.</a:t>
            </a:r>
          </a:p>
          <a:p>
            <a:pPr>
              <a:buFont typeface="Wingdings" panose="05000000000000000000" pitchFamily="2" charset="2"/>
              <a:buChar char="Ø"/>
            </a:pPr>
            <a:r>
              <a:rPr lang="en-US" sz="1700" b="0" i="0" dirty="0">
                <a:effectLst/>
                <a:latin typeface="Times New Roman" panose="02020603050405020304" pitchFamily="18" charset="0"/>
                <a:cs typeface="Times New Roman" panose="02020603050405020304" pitchFamily="18" charset="0"/>
              </a:rPr>
              <a:t>Allocate 20% for validation.</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929600"/>
      </p:ext>
    </p:extLst>
  </p:cSld>
  <p:clrMapOvr>
    <a:masterClrMapping/>
  </p:clrMapOvr>
  <mc:AlternateContent xmlns:mc="http://schemas.openxmlformats.org/markup-compatibility/2006">
    <mc:Choice xmlns:p14="http://schemas.microsoft.com/office/powerpoint/2010/main" Requires="p14">
      <p:transition spd="slow" p14:dur="2000" advTm="70704"/>
    </mc:Choice>
    <mc:Fallback>
      <p:transition spd="slow" advTm="7070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3344</Words>
  <Application>Microsoft Office PowerPoint</Application>
  <PresentationFormat>Widescreen</PresentationFormat>
  <Paragraphs>378</Paragraphs>
  <Slides>16</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Delivery</vt:lpstr>
      <vt:lpstr>Delivery-W-Rg</vt:lpstr>
      <vt:lpstr>Google Sans</vt:lpstr>
      <vt:lpstr>Roboto</vt:lpstr>
      <vt:lpstr>Times New Roman</vt:lpstr>
      <vt:lpstr>Wingdings</vt:lpstr>
      <vt:lpstr>Office Theme</vt:lpstr>
      <vt:lpstr>Default Theme</vt:lpstr>
      <vt:lpstr>PowerPoint Presentation</vt:lpstr>
      <vt:lpstr>PowerPoint Presentation</vt:lpstr>
      <vt:lpstr>Introduction</vt:lpstr>
      <vt:lpstr>Introduction</vt:lpstr>
      <vt:lpstr>Aim &amp; Objectives</vt:lpstr>
      <vt:lpstr>Literature Review</vt:lpstr>
      <vt:lpstr>Literature Review</vt:lpstr>
      <vt:lpstr>Literature Review</vt:lpstr>
      <vt:lpstr>Methodology</vt:lpstr>
      <vt:lpstr>Methodology                                                                </vt:lpstr>
      <vt:lpstr>Methodology</vt:lpstr>
      <vt:lpstr>Results</vt:lpstr>
      <vt:lpstr>Results</vt:lpstr>
      <vt:lpstr>PowerPoint Presentation</vt:lpstr>
      <vt:lpstr>PowerPoint Presentation</vt:lpstr>
      <vt:lpstr>PowerPoint Presentation</vt:lpstr>
    </vt:vector>
  </TitlesOfParts>
  <Company>Deutsche Post DHL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Bhogasena Reddy Kalakata (DHL Supply Chain)</dc:creator>
  <cp:lastModifiedBy>Bhogasena Reddy Kalakata (DHL Supply Chain)</cp:lastModifiedBy>
  <cp:revision>33</cp:revision>
  <dcterms:created xsi:type="dcterms:W3CDTF">2024-02-19T20:55:55Z</dcterms:created>
  <dcterms:modified xsi:type="dcterms:W3CDTF">2024-03-01T03:19:24Z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6915f3-2f02-4945-8997-f2963298db46_Enabled">
    <vt:lpwstr>true</vt:lpwstr>
  </property>
  <property fmtid="{D5CDD505-2E9C-101B-9397-08002B2CF9AE}" pid="3" name="MSIP_Label_736915f3-2f02-4945-8997-f2963298db46_SetDate">
    <vt:lpwstr>2024-02-19T21:05:29Z</vt:lpwstr>
  </property>
  <property fmtid="{D5CDD505-2E9C-101B-9397-08002B2CF9AE}" pid="4" name="MSIP_Label_736915f3-2f02-4945-8997-f2963298db46_Method">
    <vt:lpwstr>Standard</vt:lpwstr>
  </property>
  <property fmtid="{D5CDD505-2E9C-101B-9397-08002B2CF9AE}" pid="5" name="MSIP_Label_736915f3-2f02-4945-8997-f2963298db46_Name">
    <vt:lpwstr>Internal</vt:lpwstr>
  </property>
  <property fmtid="{D5CDD505-2E9C-101B-9397-08002B2CF9AE}" pid="6" name="MSIP_Label_736915f3-2f02-4945-8997-f2963298db46_SiteId">
    <vt:lpwstr>cd99fef8-1cd3-4a2a-9bdf-15531181d65e</vt:lpwstr>
  </property>
  <property fmtid="{D5CDD505-2E9C-101B-9397-08002B2CF9AE}" pid="7" name="MSIP_Label_736915f3-2f02-4945-8997-f2963298db46_ActionId">
    <vt:lpwstr>d52eec23-8950-411b-b1ec-c269a885885b</vt:lpwstr>
  </property>
  <property fmtid="{D5CDD505-2E9C-101B-9397-08002B2CF9AE}" pid="8" name="MSIP_Label_736915f3-2f02-4945-8997-f2963298db46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FOR INTERNAL USE</vt:lpwstr>
  </property>
</Properties>
</file>