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218A-77DB-4A79-8610-FDF9D588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AE8CE-781F-4AE6-9FC4-3CAD038B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C883-51F4-4E2A-9326-B0E6978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2F88-8243-4286-8BD2-2B55AA2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32C0-9789-4874-A0BD-A144025F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A795-AB80-4FC5-A3F6-E82D2CA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EC54-6900-445A-B14D-0BA5E70B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4C2E-E82E-4D4E-8065-BAEA2751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60AF-EAF9-4166-BEFB-9E07A4A1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B9C5-FAA8-4EDC-9488-1DE6387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9FE92-A9CE-47BB-A4CA-062152AF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5675-1EFB-49A4-B99D-0E780E90A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7FC7-351D-4B5C-9BDB-4E73B0B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7136-30DE-4334-9CAE-796CC160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DBDF-3091-42E9-A915-68895A30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216E-24ED-4017-8834-AE569B4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D422-2906-44AD-89EE-6F3548F7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9368-9EDE-4CC3-B337-7FED311A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8147-7F74-4945-BF18-93CA875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91F1-BDFB-4E40-B072-E85F0C8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1274-0DE4-4CDE-AAC5-4878FC9C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3B44-5AD5-4BC2-AF12-551A3C59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E0E-D564-4ED1-A5E2-4C4F85E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484D-F9BF-492E-A8C2-755F052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3118-19EE-444F-B736-7461FF37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F26-202C-4CD7-8316-7643D16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E200-27D1-44CD-AB53-BF02B83F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6E9E-A631-4025-9328-65584632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318-7A69-4231-93AA-0692DF3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30AE-D032-4D20-AACA-AFF36E98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B31C1-5749-48DD-9A47-C10511E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1970-B62E-471E-A6F1-BA81C387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8D79-67E7-4DED-A7EF-BD426AC8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A553-0D1C-46C2-A6BA-023C060E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B65A-E175-4C82-8CAA-265615EB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6258-5E16-4534-813A-C579A71AC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4AADC-3EDE-43CB-875D-39A1245B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216B4-D652-416D-A075-FA4FF137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57FB8-1B9F-40E8-B7A5-0323C43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1C1-FC10-436A-B6E7-AF8A9520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168FF-1C2C-41BC-A777-D511E50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B8DA1-A86D-47A4-B6B0-2F84D5B0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F05A3-2A7C-4827-8B10-E22F03E2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5A0AA-708E-44DE-914B-404E2FC2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D1A0E-3C5A-4936-8FB7-68067AD3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CE566-4407-4293-B80A-C9D0FAEF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55A-E3A9-4490-B79A-66C5386F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ADF4-03F0-4A64-966C-10C76AFD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C97B-972C-442A-BE2D-83E56FA2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B0E96-DC0A-4708-930B-CB64069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311-E6DF-443B-8382-6FFC88AF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F221-291A-4956-BBC2-38FCEB0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7E5A-DD9A-4E6F-AEE7-095327C3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E864E-750E-4332-8C6E-D009B64E9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9172F-7256-40E7-9A06-9DA645E4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5607-FE84-490B-89EE-2DCE29A6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8088-EC98-4552-A425-306D47BC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57EF1-0CA2-40A4-B541-DA941540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B94E-3F8A-49D9-87E0-BA35373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D461-9AD8-4A85-B86B-6E282345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4F60-1284-4DD1-AF24-D9B4992F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BA44-93FE-44F6-97E2-85906B438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97A6-0B09-4640-BB4B-21FE97350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aching-best-practices" TargetMode="External"/><Relationship Id="rId2" Type="http://schemas.openxmlformats.org/officeDocument/2006/relationships/hyperlink" Target="https://dzone.com/articles/where-is-my-cache-architectural-patterns-for-cach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caching/" TargetMode="External"/><Relationship Id="rId5" Type="http://schemas.openxmlformats.org/officeDocument/2006/relationships/hyperlink" Target="https://aws.amazon.com/caching/" TargetMode="External"/><Relationship Id="rId4" Type="http://schemas.openxmlformats.org/officeDocument/2006/relationships/hyperlink" Target="https://www.youtube.com/watch?v=Ez1GK2imrs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introducing-amp-assimilating-caching-quick-read-f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85DC7-0A95-4A2D-8E2C-E991B954D42E}"/>
              </a:ext>
            </a:extLst>
          </p:cNvPr>
          <p:cNvSpPr/>
          <p:nvPr/>
        </p:nvSpPr>
        <p:spPr>
          <a:xfrm>
            <a:off x="1762125" y="2967335"/>
            <a:ext cx="97917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Caching</a:t>
            </a:r>
          </a:p>
          <a:p>
            <a:pPr algn="ctr"/>
            <a:r>
              <a:rPr lang="en-US" sz="32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JSR-000107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https://jcp.org/aboutJava/communityprocess/implementations/jsr107/index.html</a:t>
            </a:r>
          </a:p>
        </p:txBody>
      </p:sp>
    </p:spTree>
    <p:extLst>
      <p:ext uri="{BB962C8B-B14F-4D97-AF65-F5344CB8AC3E}">
        <p14:creationId xmlns:p14="http://schemas.microsoft.com/office/powerpoint/2010/main" val="3878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3E5-54C0-4BC5-B68F-7F6770A2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61595"/>
            <a:ext cx="11763375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Cache Patterns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0016-143C-44DA-870F-81C812974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868423"/>
              </p:ext>
            </p:extLst>
          </p:nvPr>
        </p:nvGraphicFramePr>
        <p:xfrm>
          <a:off x="333375" y="682625"/>
          <a:ext cx="11610975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715">
                  <a:extLst>
                    <a:ext uri="{9D8B030D-6E8A-4147-A177-3AD203B41FA5}">
                      <a16:colId xmlns:a16="http://schemas.microsoft.com/office/drawing/2014/main" val="1758122907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135900032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1593219857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3194101261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99468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Cache-Aside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Application will talk with cache and db. And Application will be responsible for updating same.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you’re limited by the capabilities of your cache provider.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will not fail even  if caching fail. As application will fetch data from DB.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application is responsible for the cache orchestration flow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0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Cache is talking with DB.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Every data will be persisted in cache first and then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Memory mis may happen for very first request as there will be no data in cache. It can be solved by pre heating the cache/ preloading data in cache.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Write-Through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Here Cache is talking with DB for write operation.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Every data will be persisted in cache first and then in DB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Latency  get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0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Write Around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application will talk with DB for write and with cache for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application is Write heavy means more write operation.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we tried to address Latency observed in Write through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Write-behind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performance considerations outweigh short-term consistency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systems are harder to reason with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Refresh-ahead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fetching data from the datastore impairs throughput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component to develop, deploy and maintain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5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Cache-Aside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019300"/>
            <a:ext cx="17335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533525"/>
            <a:ext cx="3019425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9267825" y="1681162"/>
            <a:ext cx="1095375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5062537" y="3990975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</p:cNvCxnSpPr>
          <p:nvPr/>
        </p:nvCxnSpPr>
        <p:spPr>
          <a:xfrm>
            <a:off x="3095625" y="2262188"/>
            <a:ext cx="1285875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AACEF-A38D-4C24-B79D-885B36F4B3C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400925" y="2476500"/>
            <a:ext cx="18669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AD562-ADED-41C8-B008-1A38A682CDDA}"/>
              </a:ext>
            </a:extLst>
          </p:cNvPr>
          <p:cNvCxnSpPr/>
          <p:nvPr/>
        </p:nvCxnSpPr>
        <p:spPr>
          <a:xfrm>
            <a:off x="5495925" y="3438525"/>
            <a:ext cx="0" cy="55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137E2-6D89-460C-9074-5EEA1B9DD5A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5891212" y="3438525"/>
            <a:ext cx="1" cy="55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838200" y="5467350"/>
            <a:ext cx="1100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is responsible to handle caching part (Insert, update 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 strategy can be set as TTL (Expiry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Is interacting with both </a:t>
            </a:r>
            <a:r>
              <a:rPr lang="en-US" dirty="0" err="1"/>
              <a:t>db</a:t>
            </a:r>
            <a:r>
              <a:rPr lang="en-US" dirty="0"/>
              <a:t> and cache.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CED8A5-7DC3-4055-AC7E-088DF313A7AF}"/>
              </a:ext>
            </a:extLst>
          </p:cNvPr>
          <p:cNvCxnSpPr>
            <a:cxnSpLocks/>
          </p:cNvCxnSpPr>
          <p:nvPr/>
        </p:nvCxnSpPr>
        <p:spPr>
          <a:xfrm flipH="1">
            <a:off x="3095624" y="2705100"/>
            <a:ext cx="12858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700C2-D413-4B6C-A9CE-257601A7D13B}"/>
              </a:ext>
            </a:extLst>
          </p:cNvPr>
          <p:cNvCxnSpPr>
            <a:cxnSpLocks/>
          </p:cNvCxnSpPr>
          <p:nvPr/>
        </p:nvCxnSpPr>
        <p:spPr>
          <a:xfrm flipH="1">
            <a:off x="7400925" y="2847340"/>
            <a:ext cx="18669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DB24AD-E240-435E-BE87-23D982B78A1F}"/>
              </a:ext>
            </a:extLst>
          </p:cNvPr>
          <p:cNvSpPr txBox="1"/>
          <p:nvPr/>
        </p:nvSpPr>
        <p:spPr>
          <a:xfrm>
            <a:off x="7962898" y="2874923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D2EBA-67CE-4CA2-8667-CDC432A3486D}"/>
              </a:ext>
            </a:extLst>
          </p:cNvPr>
          <p:cNvSpPr txBox="1"/>
          <p:nvPr/>
        </p:nvSpPr>
        <p:spPr>
          <a:xfrm>
            <a:off x="7998458" y="2094310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218AE-B21F-4960-A0FA-824E4A3AD41F}"/>
              </a:ext>
            </a:extLst>
          </p:cNvPr>
          <p:cNvSpPr txBox="1"/>
          <p:nvPr/>
        </p:nvSpPr>
        <p:spPr>
          <a:xfrm>
            <a:off x="4821713" y="3516869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67231-1A43-45AA-91CF-F9F607CAB349}"/>
              </a:ext>
            </a:extLst>
          </p:cNvPr>
          <p:cNvSpPr txBox="1"/>
          <p:nvPr/>
        </p:nvSpPr>
        <p:spPr>
          <a:xfrm>
            <a:off x="5896293" y="356925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77944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Read-Through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reside between Application  and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read through cache will not call </a:t>
            </a:r>
            <a:r>
              <a:rPr lang="en-US" dirty="0" err="1"/>
              <a:t>db</a:t>
            </a:r>
            <a:r>
              <a:rPr lang="en-US" dirty="0"/>
              <a:t> directly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Data will be read from cache and cache will interact with  </a:t>
            </a:r>
            <a:r>
              <a:rPr lang="en-US" dirty="0" err="1"/>
              <a:t>db</a:t>
            </a:r>
            <a:r>
              <a:rPr lang="en-US" dirty="0"/>
              <a:t> for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Memory mis may happen for very first request as there will be no data in cache. It can be solved by pre heating the cache/ preloading data in cache.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00925" y="2605086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01200" y="2605085"/>
            <a:ext cx="65722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7B7C-B27E-4108-806C-0A280ECF32D8}"/>
              </a:ext>
            </a:extLst>
          </p:cNvPr>
          <p:cNvCxnSpPr>
            <a:cxnSpLocks/>
          </p:cNvCxnSpPr>
          <p:nvPr/>
        </p:nvCxnSpPr>
        <p:spPr>
          <a:xfrm flipH="1">
            <a:off x="7400926" y="2847340"/>
            <a:ext cx="6119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9E7750-AB9E-4190-9AAA-482736EF9964}"/>
              </a:ext>
            </a:extLst>
          </p:cNvPr>
          <p:cNvSpPr txBox="1"/>
          <p:nvPr/>
        </p:nvSpPr>
        <p:spPr>
          <a:xfrm>
            <a:off x="7400925" y="2102702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C147E-385E-4978-AE0B-C8F25C8DF079}"/>
              </a:ext>
            </a:extLst>
          </p:cNvPr>
          <p:cNvSpPr txBox="1"/>
          <p:nvPr/>
        </p:nvSpPr>
        <p:spPr>
          <a:xfrm>
            <a:off x="7469981" y="2821243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C6BB8-A7F8-481E-BE31-BAA7D4F01A71}"/>
              </a:ext>
            </a:extLst>
          </p:cNvPr>
          <p:cNvSpPr txBox="1"/>
          <p:nvPr/>
        </p:nvSpPr>
        <p:spPr>
          <a:xfrm>
            <a:off x="9646761" y="2235752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1976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-Through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reside between Application  and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Write through cache will not call </a:t>
            </a:r>
            <a:r>
              <a:rPr lang="en-US" dirty="0" err="1"/>
              <a:t>db</a:t>
            </a:r>
            <a:r>
              <a:rPr lang="en-US" dirty="0"/>
              <a:t> directly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wait till we get confirmation of write in both cache and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Every data will be persisted in cache first and then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Extra latency  will be added to update records in </a:t>
            </a:r>
            <a:r>
              <a:rPr lang="en-US" dirty="0" err="1"/>
              <a:t>db</a:t>
            </a:r>
            <a:r>
              <a:rPr lang="en-US" dirty="0"/>
              <a:t>  as application is not interacting with </a:t>
            </a:r>
            <a:r>
              <a:rPr lang="en-US" dirty="0" err="1"/>
              <a:t>db</a:t>
            </a:r>
            <a:r>
              <a:rPr lang="en-US" dirty="0"/>
              <a:t> directly.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</p:cNvCxnSpPr>
          <p:nvPr/>
        </p:nvCxnSpPr>
        <p:spPr>
          <a:xfrm flipV="1">
            <a:off x="7400925" y="2524124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1200" y="2605085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103EC-BEDB-4791-B8B8-223CB38C333B}"/>
              </a:ext>
            </a:extLst>
          </p:cNvPr>
          <p:cNvSpPr txBox="1"/>
          <p:nvPr/>
        </p:nvSpPr>
        <p:spPr>
          <a:xfrm>
            <a:off x="7400925" y="288452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66BFA-7C58-494D-B21E-2F0E8A1435B6}"/>
              </a:ext>
            </a:extLst>
          </p:cNvPr>
          <p:cNvCxnSpPr>
            <a:cxnSpLocks/>
          </p:cNvCxnSpPr>
          <p:nvPr/>
        </p:nvCxnSpPr>
        <p:spPr>
          <a:xfrm flipH="1">
            <a:off x="7400925" y="2847340"/>
            <a:ext cx="611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0A9F16-2CB0-47D6-BBAB-B512337821EC}"/>
              </a:ext>
            </a:extLst>
          </p:cNvPr>
          <p:cNvSpPr txBox="1"/>
          <p:nvPr/>
        </p:nvSpPr>
        <p:spPr>
          <a:xfrm>
            <a:off x="7400925" y="2102702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79A3-44F6-437E-A621-1386A5B9B293}"/>
              </a:ext>
            </a:extLst>
          </p:cNvPr>
          <p:cNvSpPr txBox="1"/>
          <p:nvPr/>
        </p:nvSpPr>
        <p:spPr>
          <a:xfrm>
            <a:off x="9601200" y="2189439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4188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-Around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pattern will be used when application is Write heavy.  Means more write operation and no latency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Write to DB.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Read through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Latency issue in Write-Through will be addressed here 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00925" y="2605086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1200" y="2605085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FD520-9F30-49E4-B8CF-0757D218314D}"/>
              </a:ext>
            </a:extLst>
          </p:cNvPr>
          <p:cNvSpPr txBox="1"/>
          <p:nvPr/>
        </p:nvSpPr>
        <p:spPr>
          <a:xfrm>
            <a:off x="7591425" y="2152648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90EB49-AE1D-4184-A4C9-BDC4044B29F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 flipH="1" flipV="1">
            <a:off x="8263334" y="895745"/>
            <a:ext cx="170658" cy="4914900"/>
          </a:xfrm>
          <a:prstGeom prst="bentConnector3">
            <a:avLst>
              <a:gd name="adj1" fmla="val -1339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33AD-0290-4DE1-947E-8F9409E4FD51}"/>
              </a:ext>
            </a:extLst>
          </p:cNvPr>
          <p:cNvSpPr txBox="1"/>
          <p:nvPr/>
        </p:nvSpPr>
        <p:spPr>
          <a:xfrm>
            <a:off x="9778603" y="2123676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10DFB-31DB-4734-9208-53B4D4674738}"/>
              </a:ext>
            </a:extLst>
          </p:cNvPr>
          <p:cNvSpPr txBox="1"/>
          <p:nvPr/>
        </p:nvSpPr>
        <p:spPr>
          <a:xfrm>
            <a:off x="8284964" y="3298040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527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-Back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13715" y="4247467"/>
            <a:ext cx="1100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write heavy workloads.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write the data in bulk to datastore.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failure can be sustained for the time cache hold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various DB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  <a:r>
              <a:rPr lang="en-US" dirty="0">
                <a:solidFill>
                  <a:srgbClr val="FF0000"/>
                </a:solidFill>
              </a:rPr>
              <a:t> : Cache failure result in system failure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</p:cNvCxnSpPr>
          <p:nvPr/>
        </p:nvCxnSpPr>
        <p:spPr>
          <a:xfrm flipV="1">
            <a:off x="7377707" y="2482091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0009" y="2236568"/>
            <a:ext cx="754379" cy="20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2476F-ACE0-4329-B94B-41B106F6D967}"/>
              </a:ext>
            </a:extLst>
          </p:cNvPr>
          <p:cNvCxnSpPr>
            <a:cxnSpLocks/>
          </p:cNvCxnSpPr>
          <p:nvPr/>
        </p:nvCxnSpPr>
        <p:spPr>
          <a:xfrm flipV="1">
            <a:off x="9630965" y="2472768"/>
            <a:ext cx="723423" cy="295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2F866-37C4-479B-B29E-D7C2CD9930B6}"/>
              </a:ext>
            </a:extLst>
          </p:cNvPr>
          <p:cNvCxnSpPr>
            <a:cxnSpLocks/>
          </p:cNvCxnSpPr>
          <p:nvPr/>
        </p:nvCxnSpPr>
        <p:spPr>
          <a:xfrm>
            <a:off x="9658350" y="2747964"/>
            <a:ext cx="696038" cy="5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F8E6B-F8B0-4F0E-B3F8-E780FB3D4DB8}"/>
              </a:ext>
            </a:extLst>
          </p:cNvPr>
          <p:cNvCxnSpPr>
            <a:cxnSpLocks/>
          </p:cNvCxnSpPr>
          <p:nvPr/>
        </p:nvCxnSpPr>
        <p:spPr>
          <a:xfrm flipV="1">
            <a:off x="9622631" y="2963071"/>
            <a:ext cx="73175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06D145-234D-48F4-BBB6-7B92D5C6F9B5}"/>
              </a:ext>
            </a:extLst>
          </p:cNvPr>
          <p:cNvSpPr txBox="1"/>
          <p:nvPr/>
        </p:nvSpPr>
        <p:spPr>
          <a:xfrm>
            <a:off x="7390604" y="280207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20EC3-1BDC-4D00-8335-1E23D6235FB7}"/>
              </a:ext>
            </a:extLst>
          </p:cNvPr>
          <p:cNvCxnSpPr>
            <a:cxnSpLocks/>
          </p:cNvCxnSpPr>
          <p:nvPr/>
        </p:nvCxnSpPr>
        <p:spPr>
          <a:xfrm flipH="1">
            <a:off x="7377707" y="2709862"/>
            <a:ext cx="611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158BB-40C8-4FC9-9384-3B073839F890}"/>
              </a:ext>
            </a:extLst>
          </p:cNvPr>
          <p:cNvSpPr txBox="1"/>
          <p:nvPr/>
        </p:nvSpPr>
        <p:spPr>
          <a:xfrm>
            <a:off x="7334963" y="2051681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7578C-1288-4CEC-89F8-79B35A7983B0}"/>
              </a:ext>
            </a:extLst>
          </p:cNvPr>
          <p:cNvSpPr txBox="1"/>
          <p:nvPr/>
        </p:nvSpPr>
        <p:spPr>
          <a:xfrm>
            <a:off x="9330212" y="1069740"/>
            <a:ext cx="134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Caching writes in bulk in DB</a:t>
            </a:r>
          </a:p>
        </p:txBody>
      </p:sp>
    </p:spTree>
    <p:extLst>
      <p:ext uri="{BB962C8B-B14F-4D97-AF65-F5344CB8AC3E}">
        <p14:creationId xmlns:p14="http://schemas.microsoft.com/office/powerpoint/2010/main" val="192077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273E1E7-1488-4496-9A96-32F3A61C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5"/>
            <a:ext cx="12192000" cy="68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1250-9AF2-4240-AB6D-81940907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6D73-3790-4789-917E-A67231A8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https://dzone.com/articles/where-is-my-cache-architectural-patterns-for-cachi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https://dzone.com/articles/caching-best-practices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https://www.youtube.com/watch?v=Ez1GK2imrsY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https://aws.amazon.com/caching/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https://www.cloudflare.com/learning/cdn/what-is-caching/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06560F-0C47-4F41-81FC-A2B99822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960437"/>
            <a:ext cx="9144000" cy="527843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b="1" i="0" dirty="0">
                <a:solidFill>
                  <a:srgbClr val="222635"/>
                </a:solidFill>
                <a:effectLst/>
                <a:latin typeface="Helvetica Neue"/>
              </a:rPr>
              <a:t>Caching Design Considerations</a:t>
            </a:r>
          </a:p>
          <a:p>
            <a:pPr algn="l"/>
            <a:r>
              <a:rPr lang="en-US" sz="1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Caching design considerations include data loading/updating, performance/memory size, eviction policy, concurrency, and cache statistics. </a:t>
            </a:r>
            <a:r>
              <a:rPr lang="en-US" sz="1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  <a:hlinkClick r:id="rId2"/>
              </a:rPr>
              <a:t>https://dzone.com/articles/introducing-amp-assimilating-caching-quick-read-fo</a:t>
            </a:r>
            <a:r>
              <a:rPr lang="en-US" sz="1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Data Loading/Updating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Performance/Memory Size 32/64 Bit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Eviction Policy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Concurrency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Cache Statistics</a:t>
            </a:r>
          </a:p>
          <a:p>
            <a:pPr algn="l"/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Different Implementation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Apache Ignite 1.0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Blazing Cache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cache2k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Caffeine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Coherence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Ehcache</a:t>
            </a:r>
            <a:endParaRPr lang="en-US" sz="18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Hazelcast</a:t>
            </a:r>
            <a:endParaRPr lang="en-US" sz="18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Infinispan</a:t>
            </a: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 7.0.2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Redisson</a:t>
            </a:r>
            <a:endParaRPr lang="en-US" sz="18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Triava</a:t>
            </a: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 Cache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WebSphere </a:t>
            </a:r>
            <a:r>
              <a:rPr lang="en-US" sz="1800" dirty="0" err="1">
                <a:solidFill>
                  <a:srgbClr val="222635"/>
                </a:solidFill>
                <a:latin typeface="Cambria" panose="02040503050406030204" pitchFamily="18" charset="0"/>
              </a:rPr>
              <a:t>eXtreme</a:t>
            </a:r>
            <a:r>
              <a:rPr lang="en-US" sz="1800" dirty="0">
                <a:solidFill>
                  <a:srgbClr val="222635"/>
                </a:solidFill>
                <a:latin typeface="Cambria" panose="02040503050406030204" pitchFamily="18" charset="0"/>
              </a:rPr>
              <a:t> Scale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50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380C-0803-453D-9DAC-ADF30D99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222635"/>
                </a:solidFill>
                <a:latin typeface="Cambria" panose="02040503050406030204" pitchFamily="18" charset="0"/>
              </a:rPr>
              <a:t>Data Loading/Updating</a:t>
            </a:r>
            <a:br>
              <a:rPr lang="en-US" sz="4400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9620-4AC9-439F-BAF6-4B37CE36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Data loading into a cache is an important design decision to maintain consistency across all cached content. The following approaches can be considered to load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Using default function/configuration provided by standard ORM framework, i.e. Hibernate or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OpenJPA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Implementing key-value maps using open-source cache APIs, i.e. Google Guava or COTS products like Coherence,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Ehcache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, or </a:t>
            </a:r>
            <a:r>
              <a:rPr lang="en-US" b="0" i="0" dirty="0" err="1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Hazelcast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Programmatically loading entities through automatic or explicit insertion.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External application through synchronous or asynchronous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380C-0803-453D-9DAC-ADF30D9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635"/>
                </a:solidFill>
                <a:effectLst/>
                <a:latin typeface="Helvetica Neue"/>
              </a:rPr>
              <a:t>Performance/Memory Size 32/64 Bit</a:t>
            </a:r>
            <a:br>
              <a:rPr lang="en-US" sz="4400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9620-4AC9-439F-BAF6-4B37CE36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Available memory is an important factor to achieve performance SLA and it depends on 32/64 bit JRE, which is further dependent on 32/64-bit CPU architecture machines. In a 32-bit system/JRE, ~1.5 GB of heap is left for application use, while in a 64-bit system/JRE, heap size is dependent on RAM size.</a:t>
            </a:r>
          </a:p>
          <a:p>
            <a:pPr lvl="1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High availability of memory does have cost at runtime and can have negative consequences.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30-50% more heap is required on 64-bit compared to 32-bit due to memory layout.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Maintaining more heap requires more GC work for cleaning unused objects that can degrade performance. Fine-tuning GC can be an option to limit GC pauses.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7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380C-0803-453D-9DAC-ADF30D9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635"/>
                </a:solidFill>
                <a:effectLst/>
                <a:latin typeface="Helvetica Neue"/>
              </a:rPr>
              <a:t>Eviction Policy</a:t>
            </a:r>
            <a:br>
              <a:rPr lang="en-US" sz="4400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9620-4AC9-439F-BAF6-4B37CE36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An eviction policy enables a cache to ensure that the size of the cache doesn't exceed the maximum limit. To achieve this, existing elements are removed from a cache depending on the eviction policy, but it can be customized as per application requirements. There are various popular eviction algorithms used in cache solution:</a:t>
            </a:r>
          </a:p>
          <a:p>
            <a:pPr lvl="1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Least Recently Used (LRU)</a:t>
            </a:r>
          </a:p>
          <a:p>
            <a:pPr lvl="1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Least Frequently Used (LFU)</a:t>
            </a:r>
          </a:p>
          <a:p>
            <a:pPr lvl="1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First In, First Out (FIFO)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380C-0803-453D-9DAC-ADF30D9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635"/>
                </a:solidFill>
                <a:effectLst/>
                <a:latin typeface="Helvetica Neue"/>
              </a:rPr>
              <a:t>Cache Statistics</a:t>
            </a:r>
            <a:br>
              <a:rPr lang="en-US" sz="4400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9620-4AC9-439F-BAF6-4B37CE36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Cache stats help identify the health of the cache and provide information about cache behavior and performance. In general, the following attributes can be used in cache statistics: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Hit count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Number of look-ups encountered when object found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Miss count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Number of look-ups encountered when object </a:t>
            </a:r>
            <a:r>
              <a:rPr lang="en-US" b="0" i="1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not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found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Load success count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Number of successfully loaded entries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Total load time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Total time in loading an element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Load exception count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Number of exceptions thrown while loading an entry</a:t>
            </a:r>
          </a:p>
          <a:p>
            <a:pPr lvl="1"/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Eviction count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: Number of entries evicted from the cache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0976-BC47-44DC-BD44-F4ED4ABB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Questions to select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2987-E128-48CA-A020-CFCDF928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Here are some questions and comparisons that can assist in identifying the most cost-effective and feasible caching solution for you.</a:t>
            </a:r>
            <a:b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Do you need a light-weighted or full-fledged cache solution?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Do you need an open-source, commercial, or framework-provided cache solution?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Do you need in-process or distributed caching?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What’s the trade-off between consistency and latency requirements?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Do you need to maintain the cache for transactional/master data?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Do you need a replicated cache?</a:t>
            </a:r>
          </a:p>
          <a:p>
            <a:pPr lvl="2"/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What about performance, reliability, scalability, and availability?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DF7CB-A56E-427D-90E1-101E6B41C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6" b="12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3523-D1C5-45E2-9AC6-73557D7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L1/L2 cache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4E8FA-23D1-45BC-A58A-B6D4A06F0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1" y="1825625"/>
            <a:ext cx="10236200" cy="4351338"/>
          </a:xfrm>
        </p:spPr>
      </p:pic>
    </p:spTree>
    <p:extLst>
      <p:ext uri="{BB962C8B-B14F-4D97-AF65-F5344CB8AC3E}">
        <p14:creationId xmlns:p14="http://schemas.microsoft.com/office/powerpoint/2010/main" val="295365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1178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Helvetica Neue</vt:lpstr>
      <vt:lpstr>Roboto</vt:lpstr>
      <vt:lpstr>Office Theme</vt:lpstr>
      <vt:lpstr>PowerPoint Presentation</vt:lpstr>
      <vt:lpstr>PowerPoint Presentation</vt:lpstr>
      <vt:lpstr>Data Loading/Updating </vt:lpstr>
      <vt:lpstr>Performance/Memory Size 32/64 Bit </vt:lpstr>
      <vt:lpstr>Eviction Policy </vt:lpstr>
      <vt:lpstr>Cache Statistics </vt:lpstr>
      <vt:lpstr>Questions to select Cache</vt:lpstr>
      <vt:lpstr>PowerPoint Presentation</vt:lpstr>
      <vt:lpstr>L1/L2 cache flow</vt:lpstr>
      <vt:lpstr>Cache Patterns </vt:lpstr>
      <vt:lpstr>Cache-Aside</vt:lpstr>
      <vt:lpstr>Read-Through</vt:lpstr>
      <vt:lpstr>Write-Through</vt:lpstr>
      <vt:lpstr>Write-Around</vt:lpstr>
      <vt:lpstr>Write-Back</vt:lpstr>
      <vt:lpstr>PowerPoint Presentation</vt:lpstr>
      <vt:lpstr>Important Links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Bhoge</dc:creator>
  <cp:lastModifiedBy>Mukesh Bhoge</cp:lastModifiedBy>
  <cp:revision>100</cp:revision>
  <dcterms:created xsi:type="dcterms:W3CDTF">2021-12-23T04:25:37Z</dcterms:created>
  <dcterms:modified xsi:type="dcterms:W3CDTF">2021-12-23T13:03:52Z</dcterms:modified>
</cp:coreProperties>
</file>