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218A-77DB-4A79-8610-FDF9D5883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AE8CE-781F-4AE6-9FC4-3CAD038B0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4C883-51F4-4E2A-9326-B0E69784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C242-38B2-4E29-854A-504B3256B0E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32F88-8243-4286-8BD2-2B55AA21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132C0-9789-4874-A0BD-A144025F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2F89-FD56-4CF8-853A-53AC063CF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6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A795-AB80-4FC5-A3F6-E82D2CAF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7EC54-6900-445A-B14D-0BA5E70B9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A4C2E-E82E-4D4E-8065-BAEA2751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C242-38B2-4E29-854A-504B3256B0E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860AF-EAF9-4166-BEFB-9E07A4A1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B9C5-FAA8-4EDC-9488-1DE6387D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2F89-FD56-4CF8-853A-53AC063CF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0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79FE92-A9CE-47BB-A4CA-062152AFE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C5675-1EFB-49A4-B99D-0E780E90A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17FC7-351D-4B5C-9BDB-4E73B0B2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C242-38B2-4E29-854A-504B3256B0E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B7136-30DE-4334-9CAE-796CC160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ADBDF-3091-42E9-A915-68895A30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2F89-FD56-4CF8-853A-53AC063CF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5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216E-24ED-4017-8834-AE569B41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BD422-2906-44AD-89EE-6F3548F7D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19368-9EDE-4CC3-B337-7FED311A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C242-38B2-4E29-854A-504B3256B0E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98147-7F74-4945-BF18-93CA8754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C91F1-BDFB-4E40-B072-E85F0C889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2F89-FD56-4CF8-853A-53AC063CF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1274-0DE4-4CDE-AAC5-4878FC9C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83B44-5AD5-4BC2-AF12-551A3C593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B9E0E-D564-4ED1-A5E2-4C4F85E5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C242-38B2-4E29-854A-504B3256B0E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D484D-F9BF-492E-A8C2-755F0529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3118-19EE-444F-B736-7461FF37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2F89-FD56-4CF8-853A-53AC063CF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8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BF26-202C-4CD7-8316-7643D16F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3E200-27D1-44CD-AB53-BF02B83F7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86E9E-A631-4025-9328-655846321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EA318-7A69-4231-93AA-0692DF30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C242-38B2-4E29-854A-504B3256B0E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F30AE-D032-4D20-AACA-AFF36E98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B31C1-5749-48DD-9A47-C10511EB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2F89-FD56-4CF8-853A-53AC063CF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6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1970-B62E-471E-A6F1-BA81C387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38D79-67E7-4DED-A7EF-BD426AC8D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5A553-0D1C-46C2-A6BA-023C060EA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81B65A-E175-4C82-8CAA-265615EB0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C6258-5E16-4534-813A-C579A71AC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24AADC-3EDE-43CB-875D-39A1245B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C242-38B2-4E29-854A-504B3256B0E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D216B4-D652-416D-A075-FA4FF137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E57FB8-1B9F-40E8-B7A5-0323C437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2F89-FD56-4CF8-853A-53AC063CF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0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81C1-FC10-436A-B6E7-AF8A9520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168FF-1C2C-41BC-A777-D511E50A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C242-38B2-4E29-854A-504B3256B0E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B8DA1-A86D-47A4-B6B0-2F84D5B0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F05A3-2A7C-4827-8B10-E22F03E2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2F89-FD56-4CF8-853A-53AC063CF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3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15A0AA-708E-44DE-914B-404E2FC2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C242-38B2-4E29-854A-504B3256B0E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D1A0E-3C5A-4936-8FB7-68067AD3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CE566-4407-4293-B80A-C9D0FAEF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2F89-FD56-4CF8-853A-53AC063CF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B55A-E3A9-4490-B79A-66C5386FB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3ADF4-03F0-4A64-966C-10C76AFD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2C97B-972C-442A-BE2D-83E56FA28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B0E96-DC0A-4708-930B-CB64069CF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C242-38B2-4E29-854A-504B3256B0E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B311-E6DF-443B-8382-6FFC88AF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FF221-291A-4956-BBC2-38FCEB0E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2F89-FD56-4CF8-853A-53AC063CF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2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7E5A-DD9A-4E6F-AEE7-095327C36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6E864E-750E-4332-8C6E-D009B64E9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9172F-7256-40E7-9A06-9DA645E41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A5607-FE84-490B-89EE-2DCE29A60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C242-38B2-4E29-854A-504B3256B0E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C8088-EC98-4552-A425-306D47BCC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57EF1-0CA2-40A4-B541-DA941540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2F89-FD56-4CF8-853A-53AC063CF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7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BB94E-3F8A-49D9-87E0-BA35373EA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2D461-9AD8-4A85-B86B-6E2823454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04F60-1284-4DD1-AF24-D9B4992F2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0C242-38B2-4E29-854A-504B3256B0EB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3BA44-93FE-44F6-97E2-85906B438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E97A6-0B09-4640-BB4B-21FE97350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B2F89-FD56-4CF8-853A-53AC063CF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285DC7-0A95-4A2D-8E2C-E991B954D42E}"/>
              </a:ext>
            </a:extLst>
          </p:cNvPr>
          <p:cNvSpPr/>
          <p:nvPr/>
        </p:nvSpPr>
        <p:spPr>
          <a:xfrm>
            <a:off x="1762125" y="2967335"/>
            <a:ext cx="97917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Caching</a:t>
            </a:r>
          </a:p>
        </p:txBody>
      </p:sp>
    </p:spTree>
    <p:extLst>
      <p:ext uri="{BB962C8B-B14F-4D97-AF65-F5344CB8AC3E}">
        <p14:creationId xmlns:p14="http://schemas.microsoft.com/office/powerpoint/2010/main" val="3878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06560F-0C47-4F41-81FC-A2B998220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960" y="960437"/>
            <a:ext cx="9144000" cy="5278437"/>
          </a:xfrm>
        </p:spPr>
        <p:txBody>
          <a:bodyPr>
            <a:normAutofit fontScale="850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When your application starts slowing down, the reason is probably a bottleneck somewhere in the execution chain.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Sometimes, this bottleneck is due to a bug.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Sometimes, somebody didn’t set up the optimal configuration.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And sometimes, the process of fetching the data is the bottleneck.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Deciding to use caching is just the first step in a long journey.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next step is to think about </a:t>
            </a:r>
            <a:r>
              <a:rPr lang="en-US" sz="33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how</a:t>
            </a:r>
            <a:r>
              <a:rPr lang="en-US" sz="33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your application and the cache will interact. This post focuses on your options regarding those interactions.</a:t>
            </a:r>
            <a:endParaRPr lang="en-US" sz="33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algn="l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2919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F3E5-54C0-4BC5-B68F-7F6770A2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-61595"/>
            <a:ext cx="11763375" cy="59499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/>
              <a:t>Cache Patterns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000016-143C-44DA-870F-81C8129745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7868423"/>
              </p:ext>
            </p:extLst>
          </p:nvPr>
        </p:nvGraphicFramePr>
        <p:xfrm>
          <a:off x="333375" y="682625"/>
          <a:ext cx="11610975" cy="561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715">
                  <a:extLst>
                    <a:ext uri="{9D8B030D-6E8A-4147-A177-3AD203B41FA5}">
                      <a16:colId xmlns:a16="http://schemas.microsoft.com/office/drawing/2014/main" val="1758122907"/>
                    </a:ext>
                  </a:extLst>
                </a:gridCol>
                <a:gridCol w="2329815">
                  <a:extLst>
                    <a:ext uri="{9D8B030D-6E8A-4147-A177-3AD203B41FA5}">
                      <a16:colId xmlns:a16="http://schemas.microsoft.com/office/drawing/2014/main" val="2135900032"/>
                    </a:ext>
                  </a:extLst>
                </a:gridCol>
                <a:gridCol w="2329815">
                  <a:extLst>
                    <a:ext uri="{9D8B030D-6E8A-4147-A177-3AD203B41FA5}">
                      <a16:colId xmlns:a16="http://schemas.microsoft.com/office/drawing/2014/main" val="1593219857"/>
                    </a:ext>
                  </a:extLst>
                </a:gridCol>
                <a:gridCol w="2329815">
                  <a:extLst>
                    <a:ext uri="{9D8B030D-6E8A-4147-A177-3AD203B41FA5}">
                      <a16:colId xmlns:a16="http://schemas.microsoft.com/office/drawing/2014/main" val="3194101261"/>
                    </a:ext>
                  </a:extLst>
                </a:gridCol>
                <a:gridCol w="2329815">
                  <a:extLst>
                    <a:ext uri="{9D8B030D-6E8A-4147-A177-3AD203B41FA5}">
                      <a16:colId xmlns:a16="http://schemas.microsoft.com/office/drawing/2014/main" val="2994687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028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Cache-Aside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Here Application will talk with cache and db. And Application will be responsible for updating same.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you’re limited by the capabilities of your cache provider.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Application will not fail even  if caching fail. As application will fetch data from DB.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application is responsible for the cache orchestration flow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0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Read-Through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Here Cache is talking with DB.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Solid default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Every data will be persisted in cache first and then in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Memory mis may happen for very first request as there will be no data in cache. It can be solved by pre heating the cache/ preloading data in cache.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153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Write-Through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Here Cache is talking with DB for write operation. 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Solid default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Every data will be persisted in cache first and then in DB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Latency  get added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802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Write Around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Here application will talk with DB for write and with cache for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When application is Write heavy means more write operation.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Here we tried to address Latency observed in Write through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5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Write-behind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performance considerations outweigh short-term consistency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Asynchronous systems are harder to reason with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5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Refresh-ahead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fetching data from the datastore impairs throughput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Additional component to develop, deploy and maintain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617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05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F62C-E012-4E00-A529-5E8CCAD2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Cache-Aside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383B85-00BE-4F0D-8606-121986230C70}"/>
              </a:ext>
            </a:extLst>
          </p:cNvPr>
          <p:cNvSpPr/>
          <p:nvPr/>
        </p:nvSpPr>
        <p:spPr>
          <a:xfrm>
            <a:off x="1362075" y="2019300"/>
            <a:ext cx="173355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6AE321-A5BA-417D-98D0-DC19B4682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0" y="1533525"/>
            <a:ext cx="3019425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/>
              <a:t>Server / Application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360E7C2A-681D-4FDF-A38D-27A1777CF18F}"/>
              </a:ext>
            </a:extLst>
          </p:cNvPr>
          <p:cNvSpPr/>
          <p:nvPr/>
        </p:nvSpPr>
        <p:spPr>
          <a:xfrm>
            <a:off x="9267825" y="1681162"/>
            <a:ext cx="1095375" cy="15906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733189-6230-4770-AE94-1634E373E191}"/>
              </a:ext>
            </a:extLst>
          </p:cNvPr>
          <p:cNvSpPr/>
          <p:nvPr/>
        </p:nvSpPr>
        <p:spPr>
          <a:xfrm>
            <a:off x="5062537" y="3990975"/>
            <a:ext cx="16573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36F3B5-B216-4A82-B14B-2598F7803AC4}"/>
              </a:ext>
            </a:extLst>
          </p:cNvPr>
          <p:cNvCxnSpPr>
            <a:cxnSpLocks/>
          </p:cNvCxnSpPr>
          <p:nvPr/>
        </p:nvCxnSpPr>
        <p:spPr>
          <a:xfrm>
            <a:off x="3095625" y="2262188"/>
            <a:ext cx="1285875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DAACEF-A38D-4C24-B79D-885B36F4B3CA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7400925" y="2476500"/>
            <a:ext cx="1866900" cy="9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FAD562-ADED-41C8-B008-1A38A682CDDA}"/>
              </a:ext>
            </a:extLst>
          </p:cNvPr>
          <p:cNvCxnSpPr/>
          <p:nvPr/>
        </p:nvCxnSpPr>
        <p:spPr>
          <a:xfrm>
            <a:off x="5495925" y="3438525"/>
            <a:ext cx="0" cy="552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7137E2-6D89-460C-9074-5EEA1B9DD5A1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5891212" y="3438525"/>
            <a:ext cx="1" cy="552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4D26ACC-C3C1-4A8F-9407-FD3CD50B14C8}"/>
              </a:ext>
            </a:extLst>
          </p:cNvPr>
          <p:cNvSpPr txBox="1"/>
          <p:nvPr/>
        </p:nvSpPr>
        <p:spPr>
          <a:xfrm>
            <a:off x="838200" y="5467350"/>
            <a:ext cx="11001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application is responsible to handle caching part (Insert, update , delete)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Expiry strategy can be set as TTL (Expiry 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application Is interacting with both </a:t>
            </a:r>
            <a:r>
              <a:rPr lang="en-US" dirty="0" err="1"/>
              <a:t>db</a:t>
            </a:r>
            <a:r>
              <a:rPr lang="en-US" dirty="0"/>
              <a:t> and cache.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CED8A5-7DC3-4055-AC7E-088DF313A7AF}"/>
              </a:ext>
            </a:extLst>
          </p:cNvPr>
          <p:cNvCxnSpPr>
            <a:cxnSpLocks/>
          </p:cNvCxnSpPr>
          <p:nvPr/>
        </p:nvCxnSpPr>
        <p:spPr>
          <a:xfrm flipH="1">
            <a:off x="3095624" y="2705100"/>
            <a:ext cx="12858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700C2-D413-4B6C-A9CE-257601A7D13B}"/>
              </a:ext>
            </a:extLst>
          </p:cNvPr>
          <p:cNvCxnSpPr>
            <a:cxnSpLocks/>
          </p:cNvCxnSpPr>
          <p:nvPr/>
        </p:nvCxnSpPr>
        <p:spPr>
          <a:xfrm flipH="1">
            <a:off x="7400925" y="2847340"/>
            <a:ext cx="18669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2DB24AD-E240-435E-BE87-23D982B78A1F}"/>
              </a:ext>
            </a:extLst>
          </p:cNvPr>
          <p:cNvSpPr txBox="1"/>
          <p:nvPr/>
        </p:nvSpPr>
        <p:spPr>
          <a:xfrm>
            <a:off x="7962898" y="2874923"/>
            <a:ext cx="94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7D2EBA-67CE-4CA2-8667-CDC432A3486D}"/>
              </a:ext>
            </a:extLst>
          </p:cNvPr>
          <p:cNvSpPr txBox="1"/>
          <p:nvPr/>
        </p:nvSpPr>
        <p:spPr>
          <a:xfrm>
            <a:off x="7998458" y="2094310"/>
            <a:ext cx="87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8218AE-B21F-4960-A0FA-824E4A3AD41F}"/>
              </a:ext>
            </a:extLst>
          </p:cNvPr>
          <p:cNvSpPr txBox="1"/>
          <p:nvPr/>
        </p:nvSpPr>
        <p:spPr>
          <a:xfrm>
            <a:off x="4821713" y="3516869"/>
            <a:ext cx="87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B67231-1A43-45AA-91CF-F9F607CAB349}"/>
              </a:ext>
            </a:extLst>
          </p:cNvPr>
          <p:cNvSpPr txBox="1"/>
          <p:nvPr/>
        </p:nvSpPr>
        <p:spPr>
          <a:xfrm>
            <a:off x="5896293" y="3569256"/>
            <a:ext cx="94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77944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F62C-E012-4E00-A529-5E8CCAD2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Read-Through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383B85-00BE-4F0D-8606-121986230C70}"/>
              </a:ext>
            </a:extLst>
          </p:cNvPr>
          <p:cNvSpPr/>
          <p:nvPr/>
        </p:nvSpPr>
        <p:spPr>
          <a:xfrm>
            <a:off x="1362075" y="2287368"/>
            <a:ext cx="1733550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6AE321-A5BA-417D-98D0-DC19B4682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0" y="1771649"/>
            <a:ext cx="3019425" cy="1666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/>
              <a:t>Server / Application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360E7C2A-681D-4FDF-A38D-27A1777CF18F}"/>
              </a:ext>
            </a:extLst>
          </p:cNvPr>
          <p:cNvSpPr/>
          <p:nvPr/>
        </p:nvSpPr>
        <p:spPr>
          <a:xfrm>
            <a:off x="10258425" y="1942303"/>
            <a:ext cx="1095375" cy="13255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733189-6230-4770-AE94-1634E373E191}"/>
              </a:ext>
            </a:extLst>
          </p:cNvPr>
          <p:cNvSpPr/>
          <p:nvPr/>
        </p:nvSpPr>
        <p:spPr>
          <a:xfrm>
            <a:off x="8012906" y="2152648"/>
            <a:ext cx="16573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36F3B5-B216-4A82-B14B-2598F7803AC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095625" y="2605087"/>
            <a:ext cx="1285875" cy="54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4D26ACC-C3C1-4A8F-9407-FD3CD50B14C8}"/>
              </a:ext>
            </a:extLst>
          </p:cNvPr>
          <p:cNvSpPr txBox="1"/>
          <p:nvPr/>
        </p:nvSpPr>
        <p:spPr>
          <a:xfrm>
            <a:off x="523875" y="4271961"/>
            <a:ext cx="11001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Cache will reside between Application  and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Application will read through cache will not call </a:t>
            </a:r>
            <a:r>
              <a:rPr lang="en-US" dirty="0" err="1"/>
              <a:t>db</a:t>
            </a:r>
            <a:r>
              <a:rPr lang="en-US" dirty="0"/>
              <a:t> directly anytime.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Advantage : Data will be read from cache and cache will interact with  </a:t>
            </a:r>
            <a:r>
              <a:rPr lang="en-US" dirty="0" err="1"/>
              <a:t>db</a:t>
            </a:r>
            <a:r>
              <a:rPr lang="en-US" dirty="0"/>
              <a:t> for reading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Disadvantage : Memory mis may happen for very first request as there will be no data in cache. It can be solved by pre heating the cache/ preloading data in cache.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14971D-79C3-4893-87CE-6F8C7994985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400925" y="2605086"/>
            <a:ext cx="61198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0A5CF1-EBFE-47AD-93C8-C7D113DA50F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601200" y="2605085"/>
            <a:ext cx="657225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7B7C-B27E-4108-806C-0A280ECF32D8}"/>
              </a:ext>
            </a:extLst>
          </p:cNvPr>
          <p:cNvCxnSpPr>
            <a:cxnSpLocks/>
          </p:cNvCxnSpPr>
          <p:nvPr/>
        </p:nvCxnSpPr>
        <p:spPr>
          <a:xfrm flipH="1">
            <a:off x="7400926" y="2847340"/>
            <a:ext cx="6119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F9E7750-AB9E-4190-9AAA-482736EF9964}"/>
              </a:ext>
            </a:extLst>
          </p:cNvPr>
          <p:cNvSpPr txBox="1"/>
          <p:nvPr/>
        </p:nvSpPr>
        <p:spPr>
          <a:xfrm>
            <a:off x="7400925" y="2102702"/>
            <a:ext cx="87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BC147E-385E-4978-AE0B-C8F25C8DF079}"/>
              </a:ext>
            </a:extLst>
          </p:cNvPr>
          <p:cNvSpPr txBox="1"/>
          <p:nvPr/>
        </p:nvSpPr>
        <p:spPr>
          <a:xfrm>
            <a:off x="7469981" y="2821243"/>
            <a:ext cx="94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DC6BB8-A7F8-481E-BE31-BAA7D4F01A71}"/>
              </a:ext>
            </a:extLst>
          </p:cNvPr>
          <p:cNvSpPr txBox="1"/>
          <p:nvPr/>
        </p:nvSpPr>
        <p:spPr>
          <a:xfrm>
            <a:off x="9646761" y="2235752"/>
            <a:ext cx="94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161976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F62C-E012-4E00-A529-5E8CCAD2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Write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-Through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383B85-00BE-4F0D-8606-121986230C70}"/>
              </a:ext>
            </a:extLst>
          </p:cNvPr>
          <p:cNvSpPr/>
          <p:nvPr/>
        </p:nvSpPr>
        <p:spPr>
          <a:xfrm>
            <a:off x="1362075" y="2287368"/>
            <a:ext cx="1733550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6AE321-A5BA-417D-98D0-DC19B4682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0" y="1771649"/>
            <a:ext cx="3019425" cy="1666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/>
              <a:t>Server / Application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360E7C2A-681D-4FDF-A38D-27A1777CF18F}"/>
              </a:ext>
            </a:extLst>
          </p:cNvPr>
          <p:cNvSpPr/>
          <p:nvPr/>
        </p:nvSpPr>
        <p:spPr>
          <a:xfrm>
            <a:off x="10258425" y="1942303"/>
            <a:ext cx="1095375" cy="13255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733189-6230-4770-AE94-1634E373E191}"/>
              </a:ext>
            </a:extLst>
          </p:cNvPr>
          <p:cNvSpPr/>
          <p:nvPr/>
        </p:nvSpPr>
        <p:spPr>
          <a:xfrm>
            <a:off x="8012906" y="2152648"/>
            <a:ext cx="16573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36F3B5-B216-4A82-B14B-2598F7803AC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095625" y="2605087"/>
            <a:ext cx="1285875" cy="54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4D26ACC-C3C1-4A8F-9407-FD3CD50B14C8}"/>
              </a:ext>
            </a:extLst>
          </p:cNvPr>
          <p:cNvSpPr txBox="1"/>
          <p:nvPr/>
        </p:nvSpPr>
        <p:spPr>
          <a:xfrm>
            <a:off x="523875" y="4271961"/>
            <a:ext cx="11001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Cache will reside between Application  and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Application will Write through cache will not call </a:t>
            </a:r>
            <a:r>
              <a:rPr lang="en-US" dirty="0" err="1"/>
              <a:t>db</a:t>
            </a:r>
            <a:r>
              <a:rPr lang="en-US" dirty="0"/>
              <a:t> directly anytime.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application will wait till we get confirmation of write in both cache and DB.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Advantage : Every data will be persisted in cache first and then in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Disadvantage : Extra latency  will be added to update records in </a:t>
            </a:r>
            <a:r>
              <a:rPr lang="en-US" dirty="0" err="1"/>
              <a:t>db</a:t>
            </a:r>
            <a:r>
              <a:rPr lang="en-US" dirty="0"/>
              <a:t>  as application is not interacting with </a:t>
            </a:r>
            <a:r>
              <a:rPr lang="en-US" dirty="0" err="1"/>
              <a:t>db</a:t>
            </a:r>
            <a:r>
              <a:rPr lang="en-US" dirty="0"/>
              <a:t> directly.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14971D-79C3-4893-87CE-6F8C7994985E}"/>
              </a:ext>
            </a:extLst>
          </p:cNvPr>
          <p:cNvCxnSpPr>
            <a:cxnSpLocks/>
          </p:cNvCxnSpPr>
          <p:nvPr/>
        </p:nvCxnSpPr>
        <p:spPr>
          <a:xfrm flipV="1">
            <a:off x="7400925" y="2524124"/>
            <a:ext cx="61198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0A5CF1-EBFE-47AD-93C8-C7D113DA50F7}"/>
              </a:ext>
            </a:extLst>
          </p:cNvPr>
          <p:cNvCxnSpPr>
            <a:cxnSpLocks/>
          </p:cNvCxnSpPr>
          <p:nvPr/>
        </p:nvCxnSpPr>
        <p:spPr>
          <a:xfrm flipV="1">
            <a:off x="9601200" y="2605085"/>
            <a:ext cx="61198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D103EC-BEDB-4791-B8B8-223CB38C333B}"/>
              </a:ext>
            </a:extLst>
          </p:cNvPr>
          <p:cNvSpPr txBox="1"/>
          <p:nvPr/>
        </p:nvSpPr>
        <p:spPr>
          <a:xfrm>
            <a:off x="7400925" y="2884526"/>
            <a:ext cx="94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A66BFA-7C58-494D-B21E-2F0E8A1435B6}"/>
              </a:ext>
            </a:extLst>
          </p:cNvPr>
          <p:cNvCxnSpPr>
            <a:cxnSpLocks/>
          </p:cNvCxnSpPr>
          <p:nvPr/>
        </p:nvCxnSpPr>
        <p:spPr>
          <a:xfrm flipH="1">
            <a:off x="7400925" y="2847340"/>
            <a:ext cx="6119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0A9F16-2CB0-47D6-BBAB-B512337821EC}"/>
              </a:ext>
            </a:extLst>
          </p:cNvPr>
          <p:cNvSpPr txBox="1"/>
          <p:nvPr/>
        </p:nvSpPr>
        <p:spPr>
          <a:xfrm>
            <a:off x="7400925" y="2102702"/>
            <a:ext cx="87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F379A3-44F6-437E-A621-1386A5B9B293}"/>
              </a:ext>
            </a:extLst>
          </p:cNvPr>
          <p:cNvSpPr txBox="1"/>
          <p:nvPr/>
        </p:nvSpPr>
        <p:spPr>
          <a:xfrm>
            <a:off x="9601200" y="2189439"/>
            <a:ext cx="87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541884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F62C-E012-4E00-A529-5E8CCAD2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Write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-Around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383B85-00BE-4F0D-8606-121986230C70}"/>
              </a:ext>
            </a:extLst>
          </p:cNvPr>
          <p:cNvSpPr/>
          <p:nvPr/>
        </p:nvSpPr>
        <p:spPr>
          <a:xfrm>
            <a:off x="1362075" y="2287368"/>
            <a:ext cx="1733550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6AE321-A5BA-417D-98D0-DC19B4682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0" y="1771649"/>
            <a:ext cx="3019425" cy="1666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/>
              <a:t>Server / Application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360E7C2A-681D-4FDF-A38D-27A1777CF18F}"/>
              </a:ext>
            </a:extLst>
          </p:cNvPr>
          <p:cNvSpPr/>
          <p:nvPr/>
        </p:nvSpPr>
        <p:spPr>
          <a:xfrm>
            <a:off x="10258425" y="1942303"/>
            <a:ext cx="1095375" cy="13255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733189-6230-4770-AE94-1634E373E191}"/>
              </a:ext>
            </a:extLst>
          </p:cNvPr>
          <p:cNvSpPr/>
          <p:nvPr/>
        </p:nvSpPr>
        <p:spPr>
          <a:xfrm>
            <a:off x="8012906" y="2152648"/>
            <a:ext cx="16573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36F3B5-B216-4A82-B14B-2598F7803AC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095625" y="2605087"/>
            <a:ext cx="1285875" cy="54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4D26ACC-C3C1-4A8F-9407-FD3CD50B14C8}"/>
              </a:ext>
            </a:extLst>
          </p:cNvPr>
          <p:cNvSpPr txBox="1"/>
          <p:nvPr/>
        </p:nvSpPr>
        <p:spPr>
          <a:xfrm>
            <a:off x="523875" y="4271961"/>
            <a:ext cx="11001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pattern will be used when application is Write heavy.  Means more write operation and no latency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Application will Write to DB.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Read through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Advantage : Latency issue in Write-Through will be addressed here .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14971D-79C3-4893-87CE-6F8C7994985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400925" y="2605086"/>
            <a:ext cx="61198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0A5CF1-EBFE-47AD-93C8-C7D113DA50F7}"/>
              </a:ext>
            </a:extLst>
          </p:cNvPr>
          <p:cNvCxnSpPr>
            <a:cxnSpLocks/>
          </p:cNvCxnSpPr>
          <p:nvPr/>
        </p:nvCxnSpPr>
        <p:spPr>
          <a:xfrm flipV="1">
            <a:off x="9601200" y="2605085"/>
            <a:ext cx="61198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3FD520-9F30-49E4-B8CF-0757D218314D}"/>
              </a:ext>
            </a:extLst>
          </p:cNvPr>
          <p:cNvSpPr txBox="1"/>
          <p:nvPr/>
        </p:nvSpPr>
        <p:spPr>
          <a:xfrm>
            <a:off x="7591425" y="2152648"/>
            <a:ext cx="304800" cy="3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890EB49-AE1D-4184-A4C9-BDC4044B29F3}"/>
              </a:ext>
            </a:extLst>
          </p:cNvPr>
          <p:cNvCxnSpPr>
            <a:stCxn id="5" idx="2"/>
            <a:endCxn id="6" idx="3"/>
          </p:cNvCxnSpPr>
          <p:nvPr/>
        </p:nvCxnSpPr>
        <p:spPr>
          <a:xfrm rot="5400000" flipH="1" flipV="1">
            <a:off x="8263334" y="895745"/>
            <a:ext cx="170658" cy="4914900"/>
          </a:xfrm>
          <a:prstGeom prst="bentConnector3">
            <a:avLst>
              <a:gd name="adj1" fmla="val -13395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3033AD-0290-4DE1-947E-8F9409E4FD51}"/>
              </a:ext>
            </a:extLst>
          </p:cNvPr>
          <p:cNvSpPr txBox="1"/>
          <p:nvPr/>
        </p:nvSpPr>
        <p:spPr>
          <a:xfrm>
            <a:off x="9778603" y="2123676"/>
            <a:ext cx="304800" cy="3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E10DFB-31DB-4734-9208-53B4D4674738}"/>
              </a:ext>
            </a:extLst>
          </p:cNvPr>
          <p:cNvSpPr txBox="1"/>
          <p:nvPr/>
        </p:nvSpPr>
        <p:spPr>
          <a:xfrm>
            <a:off x="8284964" y="3298040"/>
            <a:ext cx="304800" cy="3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652711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F62C-E012-4E00-A529-5E8CCAD2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Write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-Back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383B85-00BE-4F0D-8606-121986230C70}"/>
              </a:ext>
            </a:extLst>
          </p:cNvPr>
          <p:cNvSpPr/>
          <p:nvPr/>
        </p:nvSpPr>
        <p:spPr>
          <a:xfrm>
            <a:off x="1362075" y="2287368"/>
            <a:ext cx="1733550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6AE321-A5BA-417D-98D0-DC19B4682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0" y="1771649"/>
            <a:ext cx="3019425" cy="1666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/>
              <a:t>Server / Application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360E7C2A-681D-4FDF-A38D-27A1777CF18F}"/>
              </a:ext>
            </a:extLst>
          </p:cNvPr>
          <p:cNvSpPr/>
          <p:nvPr/>
        </p:nvSpPr>
        <p:spPr>
          <a:xfrm>
            <a:off x="10258425" y="1942303"/>
            <a:ext cx="1095375" cy="13255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733189-6230-4770-AE94-1634E373E191}"/>
              </a:ext>
            </a:extLst>
          </p:cNvPr>
          <p:cNvSpPr/>
          <p:nvPr/>
        </p:nvSpPr>
        <p:spPr>
          <a:xfrm>
            <a:off x="8012906" y="2152648"/>
            <a:ext cx="16573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36F3B5-B216-4A82-B14B-2598F7803AC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095625" y="2605087"/>
            <a:ext cx="1285875" cy="54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4D26ACC-C3C1-4A8F-9407-FD3CD50B14C8}"/>
              </a:ext>
            </a:extLst>
          </p:cNvPr>
          <p:cNvSpPr txBox="1"/>
          <p:nvPr/>
        </p:nvSpPr>
        <p:spPr>
          <a:xfrm>
            <a:off x="513715" y="4247467"/>
            <a:ext cx="11001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Useful for write heavy workloads.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cache will write the data in bulk to datastore.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failure can be sustained for the time cache hold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By various DB implementations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Disadvantage</a:t>
            </a:r>
            <a:r>
              <a:rPr lang="en-US" dirty="0">
                <a:solidFill>
                  <a:srgbClr val="FF0000"/>
                </a:solidFill>
              </a:rPr>
              <a:t> : Cache failure result in system failure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14971D-79C3-4893-87CE-6F8C7994985E}"/>
              </a:ext>
            </a:extLst>
          </p:cNvPr>
          <p:cNvCxnSpPr>
            <a:cxnSpLocks/>
          </p:cNvCxnSpPr>
          <p:nvPr/>
        </p:nvCxnSpPr>
        <p:spPr>
          <a:xfrm flipV="1">
            <a:off x="7377707" y="2482091"/>
            <a:ext cx="61198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0A5CF1-EBFE-47AD-93C8-C7D113DA50F7}"/>
              </a:ext>
            </a:extLst>
          </p:cNvPr>
          <p:cNvCxnSpPr>
            <a:cxnSpLocks/>
          </p:cNvCxnSpPr>
          <p:nvPr/>
        </p:nvCxnSpPr>
        <p:spPr>
          <a:xfrm flipV="1">
            <a:off x="9600009" y="2236568"/>
            <a:ext cx="754379" cy="200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62476F-ACE0-4329-B94B-41B106F6D967}"/>
              </a:ext>
            </a:extLst>
          </p:cNvPr>
          <p:cNvCxnSpPr>
            <a:cxnSpLocks/>
          </p:cNvCxnSpPr>
          <p:nvPr/>
        </p:nvCxnSpPr>
        <p:spPr>
          <a:xfrm flipV="1">
            <a:off x="9630965" y="2472768"/>
            <a:ext cx="723423" cy="295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52F866-37C4-479B-B29E-D7C2CD9930B6}"/>
              </a:ext>
            </a:extLst>
          </p:cNvPr>
          <p:cNvCxnSpPr>
            <a:cxnSpLocks/>
          </p:cNvCxnSpPr>
          <p:nvPr/>
        </p:nvCxnSpPr>
        <p:spPr>
          <a:xfrm>
            <a:off x="9658350" y="2747964"/>
            <a:ext cx="696038" cy="59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2F8E6B-F8B0-4F0E-B3F8-E780FB3D4DB8}"/>
              </a:ext>
            </a:extLst>
          </p:cNvPr>
          <p:cNvCxnSpPr>
            <a:cxnSpLocks/>
          </p:cNvCxnSpPr>
          <p:nvPr/>
        </p:nvCxnSpPr>
        <p:spPr>
          <a:xfrm flipV="1">
            <a:off x="9622631" y="2963071"/>
            <a:ext cx="731757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406D145-234D-48F4-BBB6-7B92D5C6F9B5}"/>
              </a:ext>
            </a:extLst>
          </p:cNvPr>
          <p:cNvSpPr txBox="1"/>
          <p:nvPr/>
        </p:nvSpPr>
        <p:spPr>
          <a:xfrm>
            <a:off x="7390604" y="2802076"/>
            <a:ext cx="94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B20EC3-1BDC-4D00-8335-1E23D6235FB7}"/>
              </a:ext>
            </a:extLst>
          </p:cNvPr>
          <p:cNvCxnSpPr>
            <a:cxnSpLocks/>
          </p:cNvCxnSpPr>
          <p:nvPr/>
        </p:nvCxnSpPr>
        <p:spPr>
          <a:xfrm flipH="1">
            <a:off x="7377707" y="2709862"/>
            <a:ext cx="6119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B158BB-40C8-4FC9-9384-3B073839F890}"/>
              </a:ext>
            </a:extLst>
          </p:cNvPr>
          <p:cNvSpPr txBox="1"/>
          <p:nvPr/>
        </p:nvSpPr>
        <p:spPr>
          <a:xfrm>
            <a:off x="7334963" y="2051681"/>
            <a:ext cx="87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17578C-1288-4CEC-89F8-79B35A7983B0}"/>
              </a:ext>
            </a:extLst>
          </p:cNvPr>
          <p:cNvSpPr txBox="1"/>
          <p:nvPr/>
        </p:nvSpPr>
        <p:spPr>
          <a:xfrm>
            <a:off x="9330212" y="1069740"/>
            <a:ext cx="1347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Caching writes in bulk in DB</a:t>
            </a:r>
          </a:p>
        </p:txBody>
      </p:sp>
    </p:spTree>
    <p:extLst>
      <p:ext uri="{BB962C8B-B14F-4D97-AF65-F5344CB8AC3E}">
        <p14:creationId xmlns:p14="http://schemas.microsoft.com/office/powerpoint/2010/main" val="192077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273E1E7-1488-4496-9A96-32F3A61CB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55"/>
            <a:ext cx="12192000" cy="681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96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624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Cache Patterns </vt:lpstr>
      <vt:lpstr>Cache-Aside</vt:lpstr>
      <vt:lpstr>Read-Through</vt:lpstr>
      <vt:lpstr>Write-Through</vt:lpstr>
      <vt:lpstr>Write-Around</vt:lpstr>
      <vt:lpstr>Write-Back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Mukesh Bhoge</dc:creator>
  <cp:lastModifiedBy>Mukesh Bhoge</cp:lastModifiedBy>
  <cp:revision>62</cp:revision>
  <dcterms:created xsi:type="dcterms:W3CDTF">2021-12-23T04:25:37Z</dcterms:created>
  <dcterms:modified xsi:type="dcterms:W3CDTF">2021-12-23T07:20:49Z</dcterms:modified>
</cp:coreProperties>
</file>