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74" r:id="rId7"/>
    <p:sldId id="266" r:id="rId8"/>
    <p:sldId id="267" r:id="rId9"/>
    <p:sldId id="271" r:id="rId10"/>
    <p:sldId id="268" r:id="rId11"/>
    <p:sldId id="276" r:id="rId12"/>
    <p:sldId id="275" r:id="rId13"/>
    <p:sldId id="277" r:id="rId14"/>
    <p:sldId id="27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9"/>
    <p:restoredTop sz="94654"/>
  </p:normalViewPr>
  <p:slideViewPr>
    <p:cSldViewPr snapToGrid="0">
      <p:cViewPr varScale="1">
        <p:scale>
          <a:sx n="101" d="100"/>
          <a:sy n="101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B0916-BDD3-4EDB-9961-E37FEE9C00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1824CD-D556-40BB-B89E-0F685C5CFD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</a:t>
          </a:r>
          <a:r>
            <a:rPr lang="en-US" dirty="0" err="1"/>
            <a:t>FudgeMart</a:t>
          </a:r>
          <a:r>
            <a:rPr lang="en-US" dirty="0"/>
            <a:t> and </a:t>
          </a:r>
          <a:r>
            <a:rPr lang="en-US" dirty="0" err="1"/>
            <a:t>FudgeFlix</a:t>
          </a:r>
          <a:endParaRPr lang="en-US" dirty="0"/>
        </a:p>
      </dgm:t>
    </dgm:pt>
    <dgm:pt modelId="{25C76D44-BEB3-4303-8781-57119FD9ED29}" type="parTrans" cxnId="{176E833A-A368-4630-A811-F635ABE3D9AF}">
      <dgm:prSet/>
      <dgm:spPr/>
      <dgm:t>
        <a:bodyPr/>
        <a:lstStyle/>
        <a:p>
          <a:endParaRPr lang="en-US"/>
        </a:p>
      </dgm:t>
    </dgm:pt>
    <dgm:pt modelId="{2C0D84A5-F56F-4EF9-9DC2-5D1A77F1F0B5}" type="sibTrans" cxnId="{176E833A-A368-4630-A811-F635ABE3D9AF}">
      <dgm:prSet/>
      <dgm:spPr/>
      <dgm:t>
        <a:bodyPr/>
        <a:lstStyle/>
        <a:p>
          <a:endParaRPr lang="en-US"/>
        </a:p>
      </dgm:t>
    </dgm:pt>
    <dgm:pt modelId="{229E8194-DDD1-4DA8-978B-D6C589CAB4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Overview of Business Functions</a:t>
          </a:r>
        </a:p>
      </dgm:t>
    </dgm:pt>
    <dgm:pt modelId="{4FD0F35A-4DBD-4006-BE0A-FA95D1DD02A5}" type="parTrans" cxnId="{2FFB3420-F11B-4A63-96D9-B1591A225142}">
      <dgm:prSet/>
      <dgm:spPr/>
      <dgm:t>
        <a:bodyPr/>
        <a:lstStyle/>
        <a:p>
          <a:endParaRPr lang="en-US"/>
        </a:p>
      </dgm:t>
    </dgm:pt>
    <dgm:pt modelId="{5DC9F1B3-0853-4CB5-819C-52C6881C89E7}" type="sibTrans" cxnId="{2FFB3420-F11B-4A63-96D9-B1591A225142}">
      <dgm:prSet/>
      <dgm:spPr/>
      <dgm:t>
        <a:bodyPr/>
        <a:lstStyle/>
        <a:p>
          <a:endParaRPr lang="en-US"/>
        </a:p>
      </dgm:t>
    </dgm:pt>
    <dgm:pt modelId="{E69EB6E1-6DAE-45F1-A2A5-5FAD3F405C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Data Warehousing Strategy</a:t>
          </a:r>
        </a:p>
      </dgm:t>
    </dgm:pt>
    <dgm:pt modelId="{4CA6C69C-844B-4D99-8FB7-9BC67508AB09}" type="parTrans" cxnId="{288239D9-3E39-49DD-826C-933876909BB0}">
      <dgm:prSet/>
      <dgm:spPr/>
      <dgm:t>
        <a:bodyPr/>
        <a:lstStyle/>
        <a:p>
          <a:endParaRPr lang="en-US"/>
        </a:p>
      </dgm:t>
    </dgm:pt>
    <dgm:pt modelId="{76C1E65A-1314-487D-9BC0-8506E608B617}" type="sibTrans" cxnId="{288239D9-3E39-49DD-826C-933876909BB0}">
      <dgm:prSet/>
      <dgm:spPr/>
      <dgm:t>
        <a:bodyPr/>
        <a:lstStyle/>
        <a:p>
          <a:endParaRPr lang="en-US"/>
        </a:p>
      </dgm:t>
    </dgm:pt>
    <dgm:pt modelId="{1503C976-E64F-4C70-9836-E1D5241EB0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4. Business Intelligence Report</a:t>
          </a:r>
        </a:p>
      </dgm:t>
    </dgm:pt>
    <dgm:pt modelId="{18ED3EDC-95F7-478C-AB60-8666BD23469F}" type="parTrans" cxnId="{E73B55E5-6EBF-474B-A3EF-9F09F1228F10}">
      <dgm:prSet/>
      <dgm:spPr/>
      <dgm:t>
        <a:bodyPr/>
        <a:lstStyle/>
        <a:p>
          <a:endParaRPr lang="en-US"/>
        </a:p>
      </dgm:t>
    </dgm:pt>
    <dgm:pt modelId="{7440CB4D-F1B8-4CFB-9FA1-6A144B107672}" type="sibTrans" cxnId="{E73B55E5-6EBF-474B-A3EF-9F09F1228F10}">
      <dgm:prSet/>
      <dgm:spPr/>
      <dgm:t>
        <a:bodyPr/>
        <a:lstStyle/>
        <a:p>
          <a:endParaRPr lang="en-US"/>
        </a:p>
      </dgm:t>
    </dgm:pt>
    <dgm:pt modelId="{DEC7DCC3-D352-43FA-83E0-5834C34E305D}" type="pres">
      <dgm:prSet presAssocID="{7D2B0916-BDD3-4EDB-9961-E37FEE9C005A}" presName="root" presStyleCnt="0">
        <dgm:presLayoutVars>
          <dgm:dir/>
          <dgm:resizeHandles val="exact"/>
        </dgm:presLayoutVars>
      </dgm:prSet>
      <dgm:spPr/>
    </dgm:pt>
    <dgm:pt modelId="{0CCA2328-61C2-4B2C-8001-250457EFD2AD}" type="pres">
      <dgm:prSet presAssocID="{401824CD-D556-40BB-B89E-0F685C5CFD12}" presName="compNode" presStyleCnt="0"/>
      <dgm:spPr/>
    </dgm:pt>
    <dgm:pt modelId="{091FBB30-D214-40B5-9C38-43245B42759C}" type="pres">
      <dgm:prSet presAssocID="{401824CD-D556-40BB-B89E-0F685C5CFD12}" presName="bgRect" presStyleLbl="bgShp" presStyleIdx="0" presStyleCnt="4"/>
      <dgm:spPr/>
    </dgm:pt>
    <dgm:pt modelId="{3B03AD6C-7FF2-491F-BFF0-294D6FC967C6}" type="pres">
      <dgm:prSet presAssocID="{401824CD-D556-40BB-B89E-0F685C5CFD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5CEDCA9-AE92-4357-B137-23BF7A5BA77D}" type="pres">
      <dgm:prSet presAssocID="{401824CD-D556-40BB-B89E-0F685C5CFD12}" presName="spaceRect" presStyleCnt="0"/>
      <dgm:spPr/>
    </dgm:pt>
    <dgm:pt modelId="{DA5B7868-5516-4A37-8971-580166C8E34D}" type="pres">
      <dgm:prSet presAssocID="{401824CD-D556-40BB-B89E-0F685C5CFD12}" presName="parTx" presStyleLbl="revTx" presStyleIdx="0" presStyleCnt="4">
        <dgm:presLayoutVars>
          <dgm:chMax val="0"/>
          <dgm:chPref val="0"/>
        </dgm:presLayoutVars>
      </dgm:prSet>
      <dgm:spPr/>
    </dgm:pt>
    <dgm:pt modelId="{8CF4B62F-63AF-48CC-8742-90C68E45C14A}" type="pres">
      <dgm:prSet presAssocID="{2C0D84A5-F56F-4EF9-9DC2-5D1A77F1F0B5}" presName="sibTrans" presStyleCnt="0"/>
      <dgm:spPr/>
    </dgm:pt>
    <dgm:pt modelId="{B8B64753-D774-44FD-BAB6-33C53AB5AFD0}" type="pres">
      <dgm:prSet presAssocID="{229E8194-DDD1-4DA8-978B-D6C589CAB42E}" presName="compNode" presStyleCnt="0"/>
      <dgm:spPr/>
    </dgm:pt>
    <dgm:pt modelId="{31D220B9-5162-48F2-8373-3D71615A86E6}" type="pres">
      <dgm:prSet presAssocID="{229E8194-DDD1-4DA8-978B-D6C589CAB42E}" presName="bgRect" presStyleLbl="bgShp" presStyleIdx="1" presStyleCnt="4"/>
      <dgm:spPr/>
    </dgm:pt>
    <dgm:pt modelId="{C8ED8C2B-F399-45DA-8322-ABEDEF3A694F}" type="pres">
      <dgm:prSet presAssocID="{229E8194-DDD1-4DA8-978B-D6C589CAB4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D6BE4CF-941B-4A81-91BA-3F8C13B9328B}" type="pres">
      <dgm:prSet presAssocID="{229E8194-DDD1-4DA8-978B-D6C589CAB42E}" presName="spaceRect" presStyleCnt="0"/>
      <dgm:spPr/>
    </dgm:pt>
    <dgm:pt modelId="{2E91DFE5-45A3-418D-B21B-5B07C3F3D5DC}" type="pres">
      <dgm:prSet presAssocID="{229E8194-DDD1-4DA8-978B-D6C589CAB42E}" presName="parTx" presStyleLbl="revTx" presStyleIdx="1" presStyleCnt="4">
        <dgm:presLayoutVars>
          <dgm:chMax val="0"/>
          <dgm:chPref val="0"/>
        </dgm:presLayoutVars>
      </dgm:prSet>
      <dgm:spPr/>
    </dgm:pt>
    <dgm:pt modelId="{A1BA00FD-6E58-48E3-8FB3-6B460004D8C4}" type="pres">
      <dgm:prSet presAssocID="{5DC9F1B3-0853-4CB5-819C-52C6881C89E7}" presName="sibTrans" presStyleCnt="0"/>
      <dgm:spPr/>
    </dgm:pt>
    <dgm:pt modelId="{75D7861C-48A5-44D2-8ABA-0405CF1E962A}" type="pres">
      <dgm:prSet presAssocID="{E69EB6E1-6DAE-45F1-A2A5-5FAD3F405CA0}" presName="compNode" presStyleCnt="0"/>
      <dgm:spPr/>
    </dgm:pt>
    <dgm:pt modelId="{21D94ADA-C187-4319-8562-896C32F7F2BD}" type="pres">
      <dgm:prSet presAssocID="{E69EB6E1-6DAE-45F1-A2A5-5FAD3F405CA0}" presName="bgRect" presStyleLbl="bgShp" presStyleIdx="2" presStyleCnt="4"/>
      <dgm:spPr/>
    </dgm:pt>
    <dgm:pt modelId="{EDBE8AB0-CCCB-40DC-BC3F-638362905FD7}" type="pres">
      <dgm:prSet presAssocID="{E69EB6E1-6DAE-45F1-A2A5-5FAD3F405C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3B024B54-6441-49CA-AABF-25D403BD8DC5}" type="pres">
      <dgm:prSet presAssocID="{E69EB6E1-6DAE-45F1-A2A5-5FAD3F405CA0}" presName="spaceRect" presStyleCnt="0"/>
      <dgm:spPr/>
    </dgm:pt>
    <dgm:pt modelId="{737AF617-F939-4444-8F83-93DD88912749}" type="pres">
      <dgm:prSet presAssocID="{E69EB6E1-6DAE-45F1-A2A5-5FAD3F405CA0}" presName="parTx" presStyleLbl="revTx" presStyleIdx="2" presStyleCnt="4">
        <dgm:presLayoutVars>
          <dgm:chMax val="0"/>
          <dgm:chPref val="0"/>
        </dgm:presLayoutVars>
      </dgm:prSet>
      <dgm:spPr/>
    </dgm:pt>
    <dgm:pt modelId="{C1397D14-7C48-4930-BD1F-E2DA8AA111DB}" type="pres">
      <dgm:prSet presAssocID="{76C1E65A-1314-487D-9BC0-8506E608B617}" presName="sibTrans" presStyleCnt="0"/>
      <dgm:spPr/>
    </dgm:pt>
    <dgm:pt modelId="{E2135A4B-9A53-4D38-90BC-835AD9055255}" type="pres">
      <dgm:prSet presAssocID="{1503C976-E64F-4C70-9836-E1D5241EB052}" presName="compNode" presStyleCnt="0"/>
      <dgm:spPr/>
    </dgm:pt>
    <dgm:pt modelId="{2B3F05B8-0DBD-4896-8606-DC990C0161E1}" type="pres">
      <dgm:prSet presAssocID="{1503C976-E64F-4C70-9836-E1D5241EB052}" presName="bgRect" presStyleLbl="bgShp" presStyleIdx="3" presStyleCnt="4"/>
      <dgm:spPr/>
    </dgm:pt>
    <dgm:pt modelId="{1490DECA-85D0-4DDF-90A6-CD650F79F355}" type="pres">
      <dgm:prSet presAssocID="{1503C976-E64F-4C70-9836-E1D5241EB0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2CE4DFE-C4B7-405F-8A52-2535D30B06CB}" type="pres">
      <dgm:prSet presAssocID="{1503C976-E64F-4C70-9836-E1D5241EB052}" presName="spaceRect" presStyleCnt="0"/>
      <dgm:spPr/>
    </dgm:pt>
    <dgm:pt modelId="{A4472C80-FC2E-4F74-BEF3-319AFA6AF209}" type="pres">
      <dgm:prSet presAssocID="{1503C976-E64F-4C70-9836-E1D5241EB05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96D70B-9755-4AAA-A10B-8E076A6FEBE5}" type="presOf" srcId="{401824CD-D556-40BB-B89E-0F685C5CFD12}" destId="{DA5B7868-5516-4A37-8971-580166C8E34D}" srcOrd="0" destOrd="0" presId="urn:microsoft.com/office/officeart/2018/2/layout/IconVerticalSolidList"/>
    <dgm:cxn modelId="{2FFB3420-F11B-4A63-96D9-B1591A225142}" srcId="{7D2B0916-BDD3-4EDB-9961-E37FEE9C005A}" destId="{229E8194-DDD1-4DA8-978B-D6C589CAB42E}" srcOrd="1" destOrd="0" parTransId="{4FD0F35A-4DBD-4006-BE0A-FA95D1DD02A5}" sibTransId="{5DC9F1B3-0853-4CB5-819C-52C6881C89E7}"/>
    <dgm:cxn modelId="{176E833A-A368-4630-A811-F635ABE3D9AF}" srcId="{7D2B0916-BDD3-4EDB-9961-E37FEE9C005A}" destId="{401824CD-D556-40BB-B89E-0F685C5CFD12}" srcOrd="0" destOrd="0" parTransId="{25C76D44-BEB3-4303-8781-57119FD9ED29}" sibTransId="{2C0D84A5-F56F-4EF9-9DC2-5D1A77F1F0B5}"/>
    <dgm:cxn modelId="{00362280-4D13-4381-9A3B-07E86300E1A4}" type="presOf" srcId="{1503C976-E64F-4C70-9836-E1D5241EB052}" destId="{A4472C80-FC2E-4F74-BEF3-319AFA6AF209}" srcOrd="0" destOrd="0" presId="urn:microsoft.com/office/officeart/2018/2/layout/IconVerticalSolidList"/>
    <dgm:cxn modelId="{863CD58F-4490-498A-AF1C-6C1C819B1E0D}" type="presOf" srcId="{7D2B0916-BDD3-4EDB-9961-E37FEE9C005A}" destId="{DEC7DCC3-D352-43FA-83E0-5834C34E305D}" srcOrd="0" destOrd="0" presId="urn:microsoft.com/office/officeart/2018/2/layout/IconVerticalSolidList"/>
    <dgm:cxn modelId="{ED68FEA0-B837-4741-A71B-92DF08B0D583}" type="presOf" srcId="{229E8194-DDD1-4DA8-978B-D6C589CAB42E}" destId="{2E91DFE5-45A3-418D-B21B-5B07C3F3D5DC}" srcOrd="0" destOrd="0" presId="urn:microsoft.com/office/officeart/2018/2/layout/IconVerticalSolidList"/>
    <dgm:cxn modelId="{288239D9-3E39-49DD-826C-933876909BB0}" srcId="{7D2B0916-BDD3-4EDB-9961-E37FEE9C005A}" destId="{E69EB6E1-6DAE-45F1-A2A5-5FAD3F405CA0}" srcOrd="2" destOrd="0" parTransId="{4CA6C69C-844B-4D99-8FB7-9BC67508AB09}" sibTransId="{76C1E65A-1314-487D-9BC0-8506E608B617}"/>
    <dgm:cxn modelId="{E73B55E5-6EBF-474B-A3EF-9F09F1228F10}" srcId="{7D2B0916-BDD3-4EDB-9961-E37FEE9C005A}" destId="{1503C976-E64F-4C70-9836-E1D5241EB052}" srcOrd="3" destOrd="0" parTransId="{18ED3EDC-95F7-478C-AB60-8666BD23469F}" sibTransId="{7440CB4D-F1B8-4CFB-9FA1-6A144B107672}"/>
    <dgm:cxn modelId="{906592E5-3C73-4726-A1E6-22E1D9380F34}" type="presOf" srcId="{E69EB6E1-6DAE-45F1-A2A5-5FAD3F405CA0}" destId="{737AF617-F939-4444-8F83-93DD88912749}" srcOrd="0" destOrd="0" presId="urn:microsoft.com/office/officeart/2018/2/layout/IconVerticalSolidList"/>
    <dgm:cxn modelId="{88301751-D47D-4BB5-BA86-0430F7A5DED1}" type="presParOf" srcId="{DEC7DCC3-D352-43FA-83E0-5834C34E305D}" destId="{0CCA2328-61C2-4B2C-8001-250457EFD2AD}" srcOrd="0" destOrd="0" presId="urn:microsoft.com/office/officeart/2018/2/layout/IconVerticalSolidList"/>
    <dgm:cxn modelId="{D82A61C5-0F38-4ABF-B520-1FCFD2C1D41F}" type="presParOf" srcId="{0CCA2328-61C2-4B2C-8001-250457EFD2AD}" destId="{091FBB30-D214-40B5-9C38-43245B42759C}" srcOrd="0" destOrd="0" presId="urn:microsoft.com/office/officeart/2018/2/layout/IconVerticalSolidList"/>
    <dgm:cxn modelId="{D404BF13-C3C0-475B-9F37-0CEFB22947AD}" type="presParOf" srcId="{0CCA2328-61C2-4B2C-8001-250457EFD2AD}" destId="{3B03AD6C-7FF2-491F-BFF0-294D6FC967C6}" srcOrd="1" destOrd="0" presId="urn:microsoft.com/office/officeart/2018/2/layout/IconVerticalSolidList"/>
    <dgm:cxn modelId="{FD04EC58-476F-43D5-AE20-63870A2FB93E}" type="presParOf" srcId="{0CCA2328-61C2-4B2C-8001-250457EFD2AD}" destId="{D5CEDCA9-AE92-4357-B137-23BF7A5BA77D}" srcOrd="2" destOrd="0" presId="urn:microsoft.com/office/officeart/2018/2/layout/IconVerticalSolidList"/>
    <dgm:cxn modelId="{9FBDD971-8009-4B5B-A820-DC40DC4E3450}" type="presParOf" srcId="{0CCA2328-61C2-4B2C-8001-250457EFD2AD}" destId="{DA5B7868-5516-4A37-8971-580166C8E34D}" srcOrd="3" destOrd="0" presId="urn:microsoft.com/office/officeart/2018/2/layout/IconVerticalSolidList"/>
    <dgm:cxn modelId="{CB4B6DF8-D7B8-453C-8139-4EA1B4E527C7}" type="presParOf" srcId="{DEC7DCC3-D352-43FA-83E0-5834C34E305D}" destId="{8CF4B62F-63AF-48CC-8742-90C68E45C14A}" srcOrd="1" destOrd="0" presId="urn:microsoft.com/office/officeart/2018/2/layout/IconVerticalSolidList"/>
    <dgm:cxn modelId="{451C7B6C-8197-430E-BD07-561A1E74C179}" type="presParOf" srcId="{DEC7DCC3-D352-43FA-83E0-5834C34E305D}" destId="{B8B64753-D774-44FD-BAB6-33C53AB5AFD0}" srcOrd="2" destOrd="0" presId="urn:microsoft.com/office/officeart/2018/2/layout/IconVerticalSolidList"/>
    <dgm:cxn modelId="{06A3279C-F068-4E1D-8BB8-3F4C6D5FDA10}" type="presParOf" srcId="{B8B64753-D774-44FD-BAB6-33C53AB5AFD0}" destId="{31D220B9-5162-48F2-8373-3D71615A86E6}" srcOrd="0" destOrd="0" presId="urn:microsoft.com/office/officeart/2018/2/layout/IconVerticalSolidList"/>
    <dgm:cxn modelId="{F0B0A010-0798-43E9-938D-B966E6538A2C}" type="presParOf" srcId="{B8B64753-D774-44FD-BAB6-33C53AB5AFD0}" destId="{C8ED8C2B-F399-45DA-8322-ABEDEF3A694F}" srcOrd="1" destOrd="0" presId="urn:microsoft.com/office/officeart/2018/2/layout/IconVerticalSolidList"/>
    <dgm:cxn modelId="{F50CFBD8-685F-4E71-9A46-665FA8094729}" type="presParOf" srcId="{B8B64753-D774-44FD-BAB6-33C53AB5AFD0}" destId="{9D6BE4CF-941B-4A81-91BA-3F8C13B9328B}" srcOrd="2" destOrd="0" presId="urn:microsoft.com/office/officeart/2018/2/layout/IconVerticalSolidList"/>
    <dgm:cxn modelId="{AFCC93F7-2F30-409A-966E-D6B733A0B9D5}" type="presParOf" srcId="{B8B64753-D774-44FD-BAB6-33C53AB5AFD0}" destId="{2E91DFE5-45A3-418D-B21B-5B07C3F3D5DC}" srcOrd="3" destOrd="0" presId="urn:microsoft.com/office/officeart/2018/2/layout/IconVerticalSolidList"/>
    <dgm:cxn modelId="{21795AA6-1DE9-4857-B83F-36338DAE8F52}" type="presParOf" srcId="{DEC7DCC3-D352-43FA-83E0-5834C34E305D}" destId="{A1BA00FD-6E58-48E3-8FB3-6B460004D8C4}" srcOrd="3" destOrd="0" presId="urn:microsoft.com/office/officeart/2018/2/layout/IconVerticalSolidList"/>
    <dgm:cxn modelId="{FF67E771-08B3-4F35-AD6F-3B86720502EA}" type="presParOf" srcId="{DEC7DCC3-D352-43FA-83E0-5834C34E305D}" destId="{75D7861C-48A5-44D2-8ABA-0405CF1E962A}" srcOrd="4" destOrd="0" presId="urn:microsoft.com/office/officeart/2018/2/layout/IconVerticalSolidList"/>
    <dgm:cxn modelId="{1D84C636-61C3-4B58-A05B-6850BDA60BA3}" type="presParOf" srcId="{75D7861C-48A5-44D2-8ABA-0405CF1E962A}" destId="{21D94ADA-C187-4319-8562-896C32F7F2BD}" srcOrd="0" destOrd="0" presId="urn:microsoft.com/office/officeart/2018/2/layout/IconVerticalSolidList"/>
    <dgm:cxn modelId="{3130CBBD-5E6F-4F48-A35C-6849CDB22ED9}" type="presParOf" srcId="{75D7861C-48A5-44D2-8ABA-0405CF1E962A}" destId="{EDBE8AB0-CCCB-40DC-BC3F-638362905FD7}" srcOrd="1" destOrd="0" presId="urn:microsoft.com/office/officeart/2018/2/layout/IconVerticalSolidList"/>
    <dgm:cxn modelId="{E8ACF62D-98D0-45A5-9393-80DA6CF8382A}" type="presParOf" srcId="{75D7861C-48A5-44D2-8ABA-0405CF1E962A}" destId="{3B024B54-6441-49CA-AABF-25D403BD8DC5}" srcOrd="2" destOrd="0" presId="urn:microsoft.com/office/officeart/2018/2/layout/IconVerticalSolidList"/>
    <dgm:cxn modelId="{A0857EDA-99BF-413E-9B16-F77197219C54}" type="presParOf" srcId="{75D7861C-48A5-44D2-8ABA-0405CF1E962A}" destId="{737AF617-F939-4444-8F83-93DD88912749}" srcOrd="3" destOrd="0" presId="urn:microsoft.com/office/officeart/2018/2/layout/IconVerticalSolidList"/>
    <dgm:cxn modelId="{72386BEA-3403-49FA-9F60-C0AC97F84BFC}" type="presParOf" srcId="{DEC7DCC3-D352-43FA-83E0-5834C34E305D}" destId="{C1397D14-7C48-4930-BD1F-E2DA8AA111DB}" srcOrd="5" destOrd="0" presId="urn:microsoft.com/office/officeart/2018/2/layout/IconVerticalSolidList"/>
    <dgm:cxn modelId="{77C2161C-CB89-46FD-9C82-3AB357E5B316}" type="presParOf" srcId="{DEC7DCC3-D352-43FA-83E0-5834C34E305D}" destId="{E2135A4B-9A53-4D38-90BC-835AD9055255}" srcOrd="6" destOrd="0" presId="urn:microsoft.com/office/officeart/2018/2/layout/IconVerticalSolidList"/>
    <dgm:cxn modelId="{0B3939D1-E883-4B5E-AD2B-6A93E3724167}" type="presParOf" srcId="{E2135A4B-9A53-4D38-90BC-835AD9055255}" destId="{2B3F05B8-0DBD-4896-8606-DC990C0161E1}" srcOrd="0" destOrd="0" presId="urn:microsoft.com/office/officeart/2018/2/layout/IconVerticalSolidList"/>
    <dgm:cxn modelId="{B227B51B-5CE3-4812-B898-E16CB9BE7AA9}" type="presParOf" srcId="{E2135A4B-9A53-4D38-90BC-835AD9055255}" destId="{1490DECA-85D0-4DDF-90A6-CD650F79F355}" srcOrd="1" destOrd="0" presId="urn:microsoft.com/office/officeart/2018/2/layout/IconVerticalSolidList"/>
    <dgm:cxn modelId="{D1BA7E3D-ABC9-4787-A207-65F9C19DE451}" type="presParOf" srcId="{E2135A4B-9A53-4D38-90BC-835AD9055255}" destId="{C2CE4DFE-C4B7-405F-8A52-2535D30B06CB}" srcOrd="2" destOrd="0" presId="urn:microsoft.com/office/officeart/2018/2/layout/IconVerticalSolidList"/>
    <dgm:cxn modelId="{1682A569-B999-48E8-A153-9391CB3E5CAD}" type="presParOf" srcId="{E2135A4B-9A53-4D38-90BC-835AD9055255}" destId="{A4472C80-FC2E-4F74-BEF3-319AFA6AF2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A089A-149E-46B3-BF1C-CAB6029123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C0215-8401-46AE-87C9-98D8BE10F75C}">
      <dgm:prSet custT="1"/>
      <dgm:spPr/>
      <dgm:t>
        <a:bodyPr/>
        <a:lstStyle/>
        <a:p>
          <a:r>
            <a:rPr lang="en-US" sz="2200" b="1" dirty="0"/>
            <a:t>Problem /Opportunity: </a:t>
          </a:r>
        </a:p>
        <a:p>
          <a:r>
            <a:rPr lang="en-US" sz="2000" dirty="0"/>
            <a:t>Build a Business Intelligence  on Customer Ratings</a:t>
          </a:r>
        </a:p>
      </dgm:t>
    </dgm:pt>
    <dgm:pt modelId="{E878EB05-ECED-4C3F-A90C-5121D325B15D}" type="parTrans" cxnId="{717123AA-688B-4A31-A7EF-4E6AAE29CB6D}">
      <dgm:prSet/>
      <dgm:spPr/>
      <dgm:t>
        <a:bodyPr/>
        <a:lstStyle/>
        <a:p>
          <a:endParaRPr lang="en-US"/>
        </a:p>
      </dgm:t>
    </dgm:pt>
    <dgm:pt modelId="{AD021863-B68A-4A05-9240-8459D52964C0}" type="sibTrans" cxnId="{717123AA-688B-4A31-A7EF-4E6AAE29CB6D}">
      <dgm:prSet/>
      <dgm:spPr/>
      <dgm:t>
        <a:bodyPr/>
        <a:lstStyle/>
        <a:p>
          <a:endParaRPr lang="en-US"/>
        </a:p>
      </dgm:t>
    </dgm:pt>
    <dgm:pt modelId="{9AEF4839-762F-43B6-9836-5584920659FC}">
      <dgm:prSet custT="1"/>
      <dgm:spPr/>
      <dgm:t>
        <a:bodyPr/>
        <a:lstStyle/>
        <a:p>
          <a:r>
            <a:rPr lang="en-US" sz="2200" b="1" dirty="0"/>
            <a:t>Solution:</a:t>
          </a:r>
          <a:r>
            <a:rPr lang="en-US" sz="2200" dirty="0"/>
            <a:t> </a:t>
          </a:r>
        </a:p>
        <a:p>
          <a:r>
            <a:rPr lang="en-US" sz="2000" dirty="0"/>
            <a:t>Perform ETL to construct the Data Warehouse. </a:t>
          </a:r>
        </a:p>
      </dgm:t>
    </dgm:pt>
    <dgm:pt modelId="{DAF9002E-F7D4-4569-B559-CFB15ADBCBA7}" type="parTrans" cxnId="{4D5502D0-FE02-4CAB-B5B6-FA83CCA1474C}">
      <dgm:prSet/>
      <dgm:spPr/>
      <dgm:t>
        <a:bodyPr/>
        <a:lstStyle/>
        <a:p>
          <a:endParaRPr lang="en-US"/>
        </a:p>
      </dgm:t>
    </dgm:pt>
    <dgm:pt modelId="{3B389C16-DE65-48B2-BE80-56A4E011F372}" type="sibTrans" cxnId="{4D5502D0-FE02-4CAB-B5B6-FA83CCA1474C}">
      <dgm:prSet/>
      <dgm:spPr/>
      <dgm:t>
        <a:bodyPr/>
        <a:lstStyle/>
        <a:p>
          <a:endParaRPr lang="en-US"/>
        </a:p>
      </dgm:t>
    </dgm:pt>
    <dgm:pt modelId="{AD6FF2AB-117C-47DC-9D4B-E6016DA3918A}">
      <dgm:prSet custT="1"/>
      <dgm:spPr/>
      <dgm:t>
        <a:bodyPr/>
        <a:lstStyle/>
        <a:p>
          <a:r>
            <a:rPr lang="en-US" sz="2200" b="1" dirty="0"/>
            <a:t>Projected Result: </a:t>
          </a:r>
        </a:p>
        <a:p>
          <a:r>
            <a:rPr lang="en-US" sz="2000" dirty="0"/>
            <a:t>Created Business Intelligence Reports from our Data Warehouse</a:t>
          </a:r>
          <a:endParaRPr lang="en-US" sz="2000" b="1" dirty="0"/>
        </a:p>
      </dgm:t>
    </dgm:pt>
    <dgm:pt modelId="{AA2D3D01-FED2-421C-B8DA-1F1F0F8B9B93}" type="parTrans" cxnId="{DECD1CEE-EB53-420E-9219-6E5CEF28D5D7}">
      <dgm:prSet/>
      <dgm:spPr/>
      <dgm:t>
        <a:bodyPr/>
        <a:lstStyle/>
        <a:p>
          <a:endParaRPr lang="en-US"/>
        </a:p>
      </dgm:t>
    </dgm:pt>
    <dgm:pt modelId="{6EFB3E6C-141D-4164-91FA-509EC88D2481}" type="sibTrans" cxnId="{DECD1CEE-EB53-420E-9219-6E5CEF28D5D7}">
      <dgm:prSet/>
      <dgm:spPr/>
      <dgm:t>
        <a:bodyPr/>
        <a:lstStyle/>
        <a:p>
          <a:endParaRPr lang="en-US"/>
        </a:p>
      </dgm:t>
    </dgm:pt>
    <dgm:pt modelId="{47E0AA53-2C3A-614A-993C-F3E91192CBE6}" type="pres">
      <dgm:prSet presAssocID="{86BA089A-149E-46B3-BF1C-CAB6029123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83FD73-AA64-AD47-BD52-BDD5256C534C}" type="pres">
      <dgm:prSet presAssocID="{280C0215-8401-46AE-87C9-98D8BE10F75C}" presName="hierRoot1" presStyleCnt="0"/>
      <dgm:spPr/>
    </dgm:pt>
    <dgm:pt modelId="{B053083B-3A39-3F47-B245-A91B93A5ECC5}" type="pres">
      <dgm:prSet presAssocID="{280C0215-8401-46AE-87C9-98D8BE10F75C}" presName="composite" presStyleCnt="0"/>
      <dgm:spPr/>
    </dgm:pt>
    <dgm:pt modelId="{FBD1A8EC-F003-774E-B087-A648EF87269E}" type="pres">
      <dgm:prSet presAssocID="{280C0215-8401-46AE-87C9-98D8BE10F75C}" presName="background" presStyleLbl="node0" presStyleIdx="0" presStyleCnt="3"/>
      <dgm:spPr/>
    </dgm:pt>
    <dgm:pt modelId="{962B1213-C95A-C14B-AD68-A57BDF1E2A93}" type="pres">
      <dgm:prSet presAssocID="{280C0215-8401-46AE-87C9-98D8BE10F75C}" presName="text" presStyleLbl="fgAcc0" presStyleIdx="0" presStyleCnt="3">
        <dgm:presLayoutVars>
          <dgm:chPref val="3"/>
        </dgm:presLayoutVars>
      </dgm:prSet>
      <dgm:spPr/>
    </dgm:pt>
    <dgm:pt modelId="{9E8D2761-CD75-754D-A22D-E833329729DD}" type="pres">
      <dgm:prSet presAssocID="{280C0215-8401-46AE-87C9-98D8BE10F75C}" presName="hierChild2" presStyleCnt="0"/>
      <dgm:spPr/>
    </dgm:pt>
    <dgm:pt modelId="{457CC0F9-D589-7044-AC91-0234DFECF418}" type="pres">
      <dgm:prSet presAssocID="{9AEF4839-762F-43B6-9836-5584920659FC}" presName="hierRoot1" presStyleCnt="0"/>
      <dgm:spPr/>
    </dgm:pt>
    <dgm:pt modelId="{A998A5AE-EB59-2540-AADD-11E30FB63B16}" type="pres">
      <dgm:prSet presAssocID="{9AEF4839-762F-43B6-9836-5584920659FC}" presName="composite" presStyleCnt="0"/>
      <dgm:spPr/>
    </dgm:pt>
    <dgm:pt modelId="{E2F8C5BD-4CAA-8942-B63D-EE8B5837CFC6}" type="pres">
      <dgm:prSet presAssocID="{9AEF4839-762F-43B6-9836-5584920659FC}" presName="background" presStyleLbl="node0" presStyleIdx="1" presStyleCnt="3"/>
      <dgm:spPr/>
    </dgm:pt>
    <dgm:pt modelId="{CEA29671-49A8-5141-916B-879869C7325D}" type="pres">
      <dgm:prSet presAssocID="{9AEF4839-762F-43B6-9836-5584920659FC}" presName="text" presStyleLbl="fgAcc0" presStyleIdx="1" presStyleCnt="3">
        <dgm:presLayoutVars>
          <dgm:chPref val="3"/>
        </dgm:presLayoutVars>
      </dgm:prSet>
      <dgm:spPr/>
    </dgm:pt>
    <dgm:pt modelId="{6B2D2570-2CE8-9C4A-99DF-38F6E74030DB}" type="pres">
      <dgm:prSet presAssocID="{9AEF4839-762F-43B6-9836-5584920659FC}" presName="hierChild2" presStyleCnt="0"/>
      <dgm:spPr/>
    </dgm:pt>
    <dgm:pt modelId="{17D2B0EA-75E8-C246-A3FF-D792EC45D75A}" type="pres">
      <dgm:prSet presAssocID="{AD6FF2AB-117C-47DC-9D4B-E6016DA3918A}" presName="hierRoot1" presStyleCnt="0"/>
      <dgm:spPr/>
    </dgm:pt>
    <dgm:pt modelId="{83C9C9C0-2DA6-D643-A6B2-3F296302531F}" type="pres">
      <dgm:prSet presAssocID="{AD6FF2AB-117C-47DC-9D4B-E6016DA3918A}" presName="composite" presStyleCnt="0"/>
      <dgm:spPr/>
    </dgm:pt>
    <dgm:pt modelId="{21596CEA-3A4D-A341-9508-29FC58797FDC}" type="pres">
      <dgm:prSet presAssocID="{AD6FF2AB-117C-47DC-9D4B-E6016DA3918A}" presName="background" presStyleLbl="node0" presStyleIdx="2" presStyleCnt="3"/>
      <dgm:spPr/>
    </dgm:pt>
    <dgm:pt modelId="{A284BE7F-5076-D640-BA6D-5371101264B7}" type="pres">
      <dgm:prSet presAssocID="{AD6FF2AB-117C-47DC-9D4B-E6016DA3918A}" presName="text" presStyleLbl="fgAcc0" presStyleIdx="2" presStyleCnt="3">
        <dgm:presLayoutVars>
          <dgm:chPref val="3"/>
        </dgm:presLayoutVars>
      </dgm:prSet>
      <dgm:spPr/>
    </dgm:pt>
    <dgm:pt modelId="{2E2BAEDD-2794-B24A-A05A-DFD8C88DC1DE}" type="pres">
      <dgm:prSet presAssocID="{AD6FF2AB-117C-47DC-9D4B-E6016DA3918A}" presName="hierChild2" presStyleCnt="0"/>
      <dgm:spPr/>
    </dgm:pt>
  </dgm:ptLst>
  <dgm:cxnLst>
    <dgm:cxn modelId="{0EEA6134-4013-2C45-AD95-09370E133621}" type="presOf" srcId="{280C0215-8401-46AE-87C9-98D8BE10F75C}" destId="{962B1213-C95A-C14B-AD68-A57BDF1E2A93}" srcOrd="0" destOrd="0" presId="urn:microsoft.com/office/officeart/2005/8/layout/hierarchy1"/>
    <dgm:cxn modelId="{1674635D-6D09-BB43-BF76-40818F0460DE}" type="presOf" srcId="{AD6FF2AB-117C-47DC-9D4B-E6016DA3918A}" destId="{A284BE7F-5076-D640-BA6D-5371101264B7}" srcOrd="0" destOrd="0" presId="urn:microsoft.com/office/officeart/2005/8/layout/hierarchy1"/>
    <dgm:cxn modelId="{717123AA-688B-4A31-A7EF-4E6AAE29CB6D}" srcId="{86BA089A-149E-46B3-BF1C-CAB602912377}" destId="{280C0215-8401-46AE-87C9-98D8BE10F75C}" srcOrd="0" destOrd="0" parTransId="{E878EB05-ECED-4C3F-A90C-5121D325B15D}" sibTransId="{AD021863-B68A-4A05-9240-8459D52964C0}"/>
    <dgm:cxn modelId="{4D5502D0-FE02-4CAB-B5B6-FA83CCA1474C}" srcId="{86BA089A-149E-46B3-BF1C-CAB602912377}" destId="{9AEF4839-762F-43B6-9836-5584920659FC}" srcOrd="1" destOrd="0" parTransId="{DAF9002E-F7D4-4569-B559-CFB15ADBCBA7}" sibTransId="{3B389C16-DE65-48B2-BE80-56A4E011F372}"/>
    <dgm:cxn modelId="{F0BEFBE5-2948-2F45-B6DE-CF2032E13206}" type="presOf" srcId="{86BA089A-149E-46B3-BF1C-CAB602912377}" destId="{47E0AA53-2C3A-614A-993C-F3E91192CBE6}" srcOrd="0" destOrd="0" presId="urn:microsoft.com/office/officeart/2005/8/layout/hierarchy1"/>
    <dgm:cxn modelId="{DECD1CEE-EB53-420E-9219-6E5CEF28D5D7}" srcId="{86BA089A-149E-46B3-BF1C-CAB602912377}" destId="{AD6FF2AB-117C-47DC-9D4B-E6016DA3918A}" srcOrd="2" destOrd="0" parTransId="{AA2D3D01-FED2-421C-B8DA-1F1F0F8B9B93}" sibTransId="{6EFB3E6C-141D-4164-91FA-509EC88D2481}"/>
    <dgm:cxn modelId="{9F87AAF5-AEFB-A44E-AAEB-330E7E439820}" type="presOf" srcId="{9AEF4839-762F-43B6-9836-5584920659FC}" destId="{CEA29671-49A8-5141-916B-879869C7325D}" srcOrd="0" destOrd="0" presId="urn:microsoft.com/office/officeart/2005/8/layout/hierarchy1"/>
    <dgm:cxn modelId="{2003967B-CAD1-5C47-B19D-9B376897B7CF}" type="presParOf" srcId="{47E0AA53-2C3A-614A-993C-F3E91192CBE6}" destId="{EB83FD73-AA64-AD47-BD52-BDD5256C534C}" srcOrd="0" destOrd="0" presId="urn:microsoft.com/office/officeart/2005/8/layout/hierarchy1"/>
    <dgm:cxn modelId="{53E7712A-70E0-FD43-A75E-3CDD284992DF}" type="presParOf" srcId="{EB83FD73-AA64-AD47-BD52-BDD5256C534C}" destId="{B053083B-3A39-3F47-B245-A91B93A5ECC5}" srcOrd="0" destOrd="0" presId="urn:microsoft.com/office/officeart/2005/8/layout/hierarchy1"/>
    <dgm:cxn modelId="{C6BBBEAB-BD80-4E4A-AA17-954D32C1D644}" type="presParOf" srcId="{B053083B-3A39-3F47-B245-A91B93A5ECC5}" destId="{FBD1A8EC-F003-774E-B087-A648EF87269E}" srcOrd="0" destOrd="0" presId="urn:microsoft.com/office/officeart/2005/8/layout/hierarchy1"/>
    <dgm:cxn modelId="{3C0AA512-E3EF-F049-9F7E-141AD031B401}" type="presParOf" srcId="{B053083B-3A39-3F47-B245-A91B93A5ECC5}" destId="{962B1213-C95A-C14B-AD68-A57BDF1E2A93}" srcOrd="1" destOrd="0" presId="urn:microsoft.com/office/officeart/2005/8/layout/hierarchy1"/>
    <dgm:cxn modelId="{B4D1A5F7-8088-BB40-9F7C-9CB5CC5525B4}" type="presParOf" srcId="{EB83FD73-AA64-AD47-BD52-BDD5256C534C}" destId="{9E8D2761-CD75-754D-A22D-E833329729DD}" srcOrd="1" destOrd="0" presId="urn:microsoft.com/office/officeart/2005/8/layout/hierarchy1"/>
    <dgm:cxn modelId="{5F8AFB29-39A8-874F-9841-238723DF6922}" type="presParOf" srcId="{47E0AA53-2C3A-614A-993C-F3E91192CBE6}" destId="{457CC0F9-D589-7044-AC91-0234DFECF418}" srcOrd="1" destOrd="0" presId="urn:microsoft.com/office/officeart/2005/8/layout/hierarchy1"/>
    <dgm:cxn modelId="{AB5817D8-7804-9C4F-8443-81C9E4A1E56B}" type="presParOf" srcId="{457CC0F9-D589-7044-AC91-0234DFECF418}" destId="{A998A5AE-EB59-2540-AADD-11E30FB63B16}" srcOrd="0" destOrd="0" presId="urn:microsoft.com/office/officeart/2005/8/layout/hierarchy1"/>
    <dgm:cxn modelId="{5FD2C983-BA80-684E-86DD-BFA8AF316AF3}" type="presParOf" srcId="{A998A5AE-EB59-2540-AADD-11E30FB63B16}" destId="{E2F8C5BD-4CAA-8942-B63D-EE8B5837CFC6}" srcOrd="0" destOrd="0" presId="urn:microsoft.com/office/officeart/2005/8/layout/hierarchy1"/>
    <dgm:cxn modelId="{7B807377-968B-6845-AFA9-FAE0D2D8E196}" type="presParOf" srcId="{A998A5AE-EB59-2540-AADD-11E30FB63B16}" destId="{CEA29671-49A8-5141-916B-879869C7325D}" srcOrd="1" destOrd="0" presId="urn:microsoft.com/office/officeart/2005/8/layout/hierarchy1"/>
    <dgm:cxn modelId="{47CD7585-013D-164F-81CA-5734880BD4CD}" type="presParOf" srcId="{457CC0F9-D589-7044-AC91-0234DFECF418}" destId="{6B2D2570-2CE8-9C4A-99DF-38F6E74030DB}" srcOrd="1" destOrd="0" presId="urn:microsoft.com/office/officeart/2005/8/layout/hierarchy1"/>
    <dgm:cxn modelId="{A9EA222B-7D51-9C45-9BF8-BBEED9C22A70}" type="presParOf" srcId="{47E0AA53-2C3A-614A-993C-F3E91192CBE6}" destId="{17D2B0EA-75E8-C246-A3FF-D792EC45D75A}" srcOrd="2" destOrd="0" presId="urn:microsoft.com/office/officeart/2005/8/layout/hierarchy1"/>
    <dgm:cxn modelId="{A9AF89B3-6E7A-C347-9294-D18F7CE21B2F}" type="presParOf" srcId="{17D2B0EA-75E8-C246-A3FF-D792EC45D75A}" destId="{83C9C9C0-2DA6-D643-A6B2-3F296302531F}" srcOrd="0" destOrd="0" presId="urn:microsoft.com/office/officeart/2005/8/layout/hierarchy1"/>
    <dgm:cxn modelId="{36E2AC8B-143F-274B-A1BA-14D3C8942F83}" type="presParOf" srcId="{83C9C9C0-2DA6-D643-A6B2-3F296302531F}" destId="{21596CEA-3A4D-A341-9508-29FC58797FDC}" srcOrd="0" destOrd="0" presId="urn:microsoft.com/office/officeart/2005/8/layout/hierarchy1"/>
    <dgm:cxn modelId="{ECE964CC-ABED-A14F-A513-11D637EEC82F}" type="presParOf" srcId="{83C9C9C0-2DA6-D643-A6B2-3F296302531F}" destId="{A284BE7F-5076-D640-BA6D-5371101264B7}" srcOrd="1" destOrd="0" presId="urn:microsoft.com/office/officeart/2005/8/layout/hierarchy1"/>
    <dgm:cxn modelId="{8CEE4949-C469-E549-AA94-EA093C67F22C}" type="presParOf" srcId="{17D2B0EA-75E8-C246-A3FF-D792EC45D75A}" destId="{2E2BAEDD-2794-B24A-A05A-DFD8C88DC1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FBB30-D214-40B5-9C38-43245B42759C}">
      <dsp:nvSpPr>
        <dsp:cNvPr id="0" name=""/>
        <dsp:cNvSpPr/>
      </dsp:nvSpPr>
      <dsp:spPr>
        <a:xfrm>
          <a:off x="0" y="2106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3AD6C-7FF2-491F-BFF0-294D6FC967C6}">
      <dsp:nvSpPr>
        <dsp:cNvPr id="0" name=""/>
        <dsp:cNvSpPr/>
      </dsp:nvSpPr>
      <dsp:spPr>
        <a:xfrm>
          <a:off x="322915" y="242291"/>
          <a:ext cx="587119" cy="587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B7868-5516-4A37-8971-580166C8E34D}">
      <dsp:nvSpPr>
        <dsp:cNvPr id="0" name=""/>
        <dsp:cNvSpPr/>
      </dsp:nvSpPr>
      <dsp:spPr>
        <a:xfrm>
          <a:off x="1232950" y="2106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 </a:t>
          </a:r>
          <a:r>
            <a:rPr lang="en-US" sz="2200" kern="1200" dirty="0" err="1"/>
            <a:t>FudgeMart</a:t>
          </a:r>
          <a:r>
            <a:rPr lang="en-US" sz="2200" kern="1200" dirty="0"/>
            <a:t> and </a:t>
          </a:r>
          <a:r>
            <a:rPr lang="en-US" sz="2200" kern="1200" dirty="0" err="1"/>
            <a:t>FudgeFlix</a:t>
          </a:r>
          <a:endParaRPr lang="en-US" sz="2200" kern="1200" dirty="0"/>
        </a:p>
      </dsp:txBody>
      <dsp:txXfrm>
        <a:off x="1232950" y="2106"/>
        <a:ext cx="4499255" cy="1067489"/>
      </dsp:txXfrm>
    </dsp:sp>
    <dsp:sp modelId="{31D220B9-5162-48F2-8373-3D71615A86E6}">
      <dsp:nvSpPr>
        <dsp:cNvPr id="0" name=""/>
        <dsp:cNvSpPr/>
      </dsp:nvSpPr>
      <dsp:spPr>
        <a:xfrm>
          <a:off x="0" y="1336468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D8C2B-F399-45DA-8322-ABEDEF3A694F}">
      <dsp:nvSpPr>
        <dsp:cNvPr id="0" name=""/>
        <dsp:cNvSpPr/>
      </dsp:nvSpPr>
      <dsp:spPr>
        <a:xfrm>
          <a:off x="322915" y="1576653"/>
          <a:ext cx="587119" cy="587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1DFE5-45A3-418D-B21B-5B07C3F3D5DC}">
      <dsp:nvSpPr>
        <dsp:cNvPr id="0" name=""/>
        <dsp:cNvSpPr/>
      </dsp:nvSpPr>
      <dsp:spPr>
        <a:xfrm>
          <a:off x="1232950" y="1336468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Overview of Business Functions</a:t>
          </a:r>
        </a:p>
      </dsp:txBody>
      <dsp:txXfrm>
        <a:off x="1232950" y="1336468"/>
        <a:ext cx="4499255" cy="1067489"/>
      </dsp:txXfrm>
    </dsp:sp>
    <dsp:sp modelId="{21D94ADA-C187-4319-8562-896C32F7F2BD}">
      <dsp:nvSpPr>
        <dsp:cNvPr id="0" name=""/>
        <dsp:cNvSpPr/>
      </dsp:nvSpPr>
      <dsp:spPr>
        <a:xfrm>
          <a:off x="0" y="2670830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E8AB0-CCCB-40DC-BC3F-638362905FD7}">
      <dsp:nvSpPr>
        <dsp:cNvPr id="0" name=""/>
        <dsp:cNvSpPr/>
      </dsp:nvSpPr>
      <dsp:spPr>
        <a:xfrm>
          <a:off x="322915" y="2911015"/>
          <a:ext cx="587119" cy="587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AF617-F939-4444-8F83-93DD88912749}">
      <dsp:nvSpPr>
        <dsp:cNvPr id="0" name=""/>
        <dsp:cNvSpPr/>
      </dsp:nvSpPr>
      <dsp:spPr>
        <a:xfrm>
          <a:off x="1232950" y="2670830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 Data Warehousing Strategy</a:t>
          </a:r>
        </a:p>
      </dsp:txBody>
      <dsp:txXfrm>
        <a:off x="1232950" y="2670830"/>
        <a:ext cx="4499255" cy="1067489"/>
      </dsp:txXfrm>
    </dsp:sp>
    <dsp:sp modelId="{2B3F05B8-0DBD-4896-8606-DC990C0161E1}">
      <dsp:nvSpPr>
        <dsp:cNvPr id="0" name=""/>
        <dsp:cNvSpPr/>
      </dsp:nvSpPr>
      <dsp:spPr>
        <a:xfrm>
          <a:off x="0" y="4005192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0DECA-85D0-4DDF-90A6-CD650F79F355}">
      <dsp:nvSpPr>
        <dsp:cNvPr id="0" name=""/>
        <dsp:cNvSpPr/>
      </dsp:nvSpPr>
      <dsp:spPr>
        <a:xfrm>
          <a:off x="322915" y="4245377"/>
          <a:ext cx="587119" cy="587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72C80-FC2E-4F74-BEF3-319AFA6AF209}">
      <dsp:nvSpPr>
        <dsp:cNvPr id="0" name=""/>
        <dsp:cNvSpPr/>
      </dsp:nvSpPr>
      <dsp:spPr>
        <a:xfrm>
          <a:off x="1232950" y="4005192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 Business Intelligence Report</a:t>
          </a:r>
        </a:p>
      </dsp:txBody>
      <dsp:txXfrm>
        <a:off x="1232950" y="4005192"/>
        <a:ext cx="4499255" cy="1067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1A8EC-F003-774E-B087-A648EF87269E}">
      <dsp:nvSpPr>
        <dsp:cNvPr id="0" name=""/>
        <dsp:cNvSpPr/>
      </dsp:nvSpPr>
      <dsp:spPr>
        <a:xfrm>
          <a:off x="0" y="944719"/>
          <a:ext cx="3033861" cy="1926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B1213-C95A-C14B-AD68-A57BDF1E2A93}">
      <dsp:nvSpPr>
        <dsp:cNvPr id="0" name=""/>
        <dsp:cNvSpPr/>
      </dsp:nvSpPr>
      <dsp:spPr>
        <a:xfrm>
          <a:off x="337095" y="1264959"/>
          <a:ext cx="3033861" cy="1926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Problem /Opportunity: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Business Intelligence  on Customer Ratings</a:t>
          </a:r>
        </a:p>
      </dsp:txBody>
      <dsp:txXfrm>
        <a:off x="393520" y="1321384"/>
        <a:ext cx="2921011" cy="1813652"/>
      </dsp:txXfrm>
    </dsp:sp>
    <dsp:sp modelId="{E2F8C5BD-4CAA-8942-B63D-EE8B5837CFC6}">
      <dsp:nvSpPr>
        <dsp:cNvPr id="0" name=""/>
        <dsp:cNvSpPr/>
      </dsp:nvSpPr>
      <dsp:spPr>
        <a:xfrm>
          <a:off x="3708052" y="944719"/>
          <a:ext cx="3033861" cy="1926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29671-49A8-5141-916B-879869C7325D}">
      <dsp:nvSpPr>
        <dsp:cNvPr id="0" name=""/>
        <dsp:cNvSpPr/>
      </dsp:nvSpPr>
      <dsp:spPr>
        <a:xfrm>
          <a:off x="4045148" y="1264959"/>
          <a:ext cx="3033861" cy="1926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Solution:</a:t>
          </a:r>
          <a:r>
            <a:rPr lang="en-US" sz="2200" kern="1200" dirty="0"/>
            <a:t>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 ETL to construct the Data Warehouse. </a:t>
          </a:r>
        </a:p>
      </dsp:txBody>
      <dsp:txXfrm>
        <a:off x="4101573" y="1321384"/>
        <a:ext cx="2921011" cy="1813652"/>
      </dsp:txXfrm>
    </dsp:sp>
    <dsp:sp modelId="{21596CEA-3A4D-A341-9508-29FC58797FDC}">
      <dsp:nvSpPr>
        <dsp:cNvPr id="0" name=""/>
        <dsp:cNvSpPr/>
      </dsp:nvSpPr>
      <dsp:spPr>
        <a:xfrm>
          <a:off x="7416105" y="944719"/>
          <a:ext cx="3033861" cy="1926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4BE7F-5076-D640-BA6D-5371101264B7}">
      <dsp:nvSpPr>
        <dsp:cNvPr id="0" name=""/>
        <dsp:cNvSpPr/>
      </dsp:nvSpPr>
      <dsp:spPr>
        <a:xfrm>
          <a:off x="7753201" y="1264959"/>
          <a:ext cx="3033861" cy="1926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Projected Result: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Created Business Intelligence Reports from our Data Warehouse</a:t>
          </a:r>
          <a:endParaRPr lang="en-US" sz="2000" b="1" kern="1200" dirty="0"/>
        </a:p>
      </dsp:txBody>
      <dsp:txXfrm>
        <a:off x="7809626" y="1321384"/>
        <a:ext cx="2921011" cy="1813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0A636-FBDE-CF4F-920F-D7AD0ACE898E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0EBB3-159C-BE4D-AC6E-37C840557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6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creation of one data warehouse to store data from </a:t>
            </a:r>
            <a:r>
              <a:rPr lang="en-US" dirty="0" err="1"/>
              <a:t>FudgeMart</a:t>
            </a:r>
            <a:r>
              <a:rPr lang="en-US" dirty="0"/>
              <a:t> and </a:t>
            </a:r>
            <a:r>
              <a:rPr lang="en-US" dirty="0" err="1"/>
              <a:t>FudgeFlix</a:t>
            </a:r>
            <a:r>
              <a:rPr lang="en-US" dirty="0"/>
              <a:t> will allow for improved querying on this data, which will lead to better informed business decisions and opportunities.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EBB3-159C-BE4D-AC6E-37C840557F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6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EBB3-159C-BE4D-AC6E-37C840557F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star schema in a detailed dimensional model.</a:t>
            </a:r>
          </a:p>
          <a:p>
            <a:r>
              <a:rPr lang="en-US" dirty="0"/>
              <a:t>Complete the technical designs for our DDS by completing the specifics of the fact and dimension table implementations.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EBB3-159C-BE4D-AC6E-37C840557F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0EBB3-159C-BE4D-AC6E-37C840557F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8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9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6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0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4/6/23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0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2B68C-5A15-B803-9DDE-7A02A1BE8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942" r="18069" b="-1"/>
          <a:stretch/>
        </p:blipFill>
        <p:spPr>
          <a:xfrm>
            <a:off x="-4703" y="10"/>
            <a:ext cx="7807947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33640" y="-1533639"/>
            <a:ext cx="4735963" cy="780324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9C8EC-5D79-6031-0DE3-E6B2E67D5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371600"/>
            <a:ext cx="5593606" cy="3156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RATING ANALYSIS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1C6CC5D-2DF2-9C84-B869-C2749DBEF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454" y="1005840"/>
            <a:ext cx="3768811" cy="491082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 722 Data Warehouse</a:t>
            </a:r>
          </a:p>
          <a:p>
            <a:pPr algn="ctr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</a:t>
            </a:r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0315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D2A96-1093-04CC-7FFE-5CFF484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Business Intelligence</a:t>
            </a:r>
            <a:br>
              <a:rPr lang="en-US" sz="3100" dirty="0"/>
            </a:br>
            <a:endParaRPr lang="en-US" sz="3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FC43-A5CB-7D62-4D81-A245ACA3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/>
          </a:bodyPr>
          <a:lstStyle/>
          <a:p>
            <a:r>
              <a:rPr lang="en-US" dirty="0"/>
              <a:t>The various reports and dashboard we developed using the cube, facts and dimensions</a:t>
            </a:r>
          </a:p>
          <a:p>
            <a:endParaRPr lang="en-US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130C3F4A-098C-9656-2259-58F894FFB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1" r="25957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8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DED-8C92-69A4-F3EE-86AB55E4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244601"/>
            <a:ext cx="10363200" cy="393700"/>
          </a:xfrm>
        </p:spPr>
        <p:txBody>
          <a:bodyPr>
            <a:normAutofit fontScale="90000"/>
          </a:bodyPr>
          <a:lstStyle/>
          <a:p>
            <a:r>
              <a:rPr lang="en-US"/>
              <a:t>Analysis on Customer Ratings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2CAC6-9B8E-96C4-36D3-263F10480F9C}"/>
              </a:ext>
            </a:extLst>
          </p:cNvPr>
          <p:cNvSpPr txBox="1"/>
          <p:nvPr/>
        </p:nvSpPr>
        <p:spPr>
          <a:xfrm>
            <a:off x="622300" y="2898293"/>
            <a:ext cx="4178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From number of </a:t>
            </a:r>
            <a:r>
              <a:rPr lang="en-US" dirty="0" err="1"/>
              <a:t>ProductKey</a:t>
            </a:r>
            <a:r>
              <a:rPr lang="en-US" dirty="0"/>
              <a:t> and Rating by product name, we can see that 19.2v Drill Driver Set and 50”LCD HD TV has the highest ratings.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Based on Customer Al, the average rating of product department is 2.77.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B83EFFDC-3BB2-F0D3-71C6-169935A5A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0" y="1790818"/>
            <a:ext cx="7200900" cy="47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23C27-1445-1248-0E47-C1460C37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20" y="1248033"/>
            <a:ext cx="4228268" cy="1124465"/>
          </a:xfrm>
        </p:spPr>
        <p:txBody>
          <a:bodyPr>
            <a:normAutofit fontScale="90000"/>
          </a:bodyPr>
          <a:lstStyle/>
          <a:p>
            <a:r>
              <a:rPr lang="en-US"/>
              <a:t>Analysis on Product Department</a:t>
            </a:r>
            <a:endParaRPr lang="en-US" dirty="0"/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B54E7B-AF76-0FC6-0AEE-257E638DE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/>
              <a:t>Insights: From the analysis, we can find out in Electronics department the Blu-Ray DVD Player has the highest rating and the least is 20” LCD Monitor.</a:t>
            </a:r>
          </a:p>
          <a:p>
            <a:pPr algn="just"/>
            <a:r>
              <a:rPr lang="en-US"/>
              <a:t>The product wholesale price is $12.42K for Electronics Department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BDC2BA-D710-ECC3-2794-BD4FE7D20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89"/>
          <a:stretch/>
        </p:blipFill>
        <p:spPr>
          <a:xfrm>
            <a:off x="5543551" y="1543051"/>
            <a:ext cx="6004982" cy="405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8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F4D-11C4-1479-87F5-2B89B190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33486"/>
            <a:ext cx="103632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State-wise Department Ratings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54776-FA25-81C7-9012-2929B84E5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290" y="1906586"/>
            <a:ext cx="7355909" cy="4468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33021-A42B-DD3D-F047-B681D7393770}"/>
              </a:ext>
            </a:extLst>
          </p:cNvPr>
          <p:cNvSpPr txBox="1"/>
          <p:nvPr/>
        </p:nvSpPr>
        <p:spPr>
          <a:xfrm>
            <a:off x="558801" y="2095500"/>
            <a:ext cx="370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Based on DC state, Housewares department has the highest rating of 3.50 and clothing with least of 2.32.</a:t>
            </a:r>
          </a:p>
        </p:txBody>
      </p:sp>
    </p:spTree>
    <p:extLst>
      <p:ext uri="{BB962C8B-B14F-4D97-AF65-F5344CB8AC3E}">
        <p14:creationId xmlns:p14="http://schemas.microsoft.com/office/powerpoint/2010/main" val="385628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FD25-EC61-E8EB-7C57-B7233CC5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95401"/>
            <a:ext cx="10363200" cy="622300"/>
          </a:xfrm>
        </p:spPr>
        <p:txBody>
          <a:bodyPr>
            <a:normAutofit fontScale="90000"/>
          </a:bodyPr>
          <a:lstStyle/>
          <a:p>
            <a:r>
              <a:rPr lang="en-US" dirty="0"/>
              <a:t>Rating by Year in 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2FD899-40A3-042A-547E-7419EB088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917702"/>
            <a:ext cx="6134099" cy="4063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D661A5-6711-2E2D-1AE6-78478E7D89BF}"/>
              </a:ext>
            </a:extLst>
          </p:cNvPr>
          <p:cNvSpPr txBox="1"/>
          <p:nvPr/>
        </p:nvSpPr>
        <p:spPr>
          <a:xfrm>
            <a:off x="571500" y="2228671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year 2010 has the most ratings in US which is 953 equivalent to 32.07% when compared others.</a:t>
            </a:r>
          </a:p>
        </p:txBody>
      </p:sp>
    </p:spTree>
    <p:extLst>
      <p:ext uri="{BB962C8B-B14F-4D97-AF65-F5344CB8AC3E}">
        <p14:creationId xmlns:p14="http://schemas.microsoft.com/office/powerpoint/2010/main" val="29287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nfinite question marks in 3D rendering">
            <a:extLst>
              <a:ext uri="{FF2B5EF4-FFF2-40B4-BE49-F238E27FC236}">
                <a16:creationId xmlns:a16="http://schemas.microsoft.com/office/drawing/2014/main" id="{454ABDC0-8DC1-CB3A-AE6C-2DB31C457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C3047-CD89-9F6A-E490-1A28333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E4FDA-081C-E746-9D6B-E16CD1BA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2D6658-CF58-FC50-F647-179518B76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924701"/>
              </p:ext>
            </p:extLst>
          </p:nvPr>
        </p:nvGraphicFramePr>
        <p:xfrm>
          <a:off x="5545394" y="86722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62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13B1C-3E6E-61EB-4913-8385C445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BCBB05A-24A1-C140-F1EB-C444593BB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858426"/>
              </p:ext>
            </p:extLst>
          </p:nvPr>
        </p:nvGraphicFramePr>
        <p:xfrm>
          <a:off x="914399" y="2307479"/>
          <a:ext cx="10787063" cy="4136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414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D587-5213-A68A-95FD-6A5CB7D3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95CB-C332-F5A3-ABD1-34BF9EFB3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2927536"/>
          </a:xfrm>
        </p:spPr>
        <p:txBody>
          <a:bodyPr>
            <a:normAutofit/>
          </a:bodyPr>
          <a:lstStyle/>
          <a:p>
            <a:r>
              <a:rPr lang="en-US" u="sng" dirty="0" err="1"/>
              <a:t>FudgeMart</a:t>
            </a:r>
            <a:r>
              <a:rPr lang="en-US" u="sng" dirty="0"/>
              <a:t>, Inc</a:t>
            </a:r>
            <a:r>
              <a:rPr lang="en-US" dirty="0"/>
              <a:t>. is a conglomerate that currently manages two databases for its subsidiaries </a:t>
            </a:r>
            <a:r>
              <a:rPr lang="en-US" dirty="0" err="1"/>
              <a:t>Fudgemart</a:t>
            </a:r>
            <a:r>
              <a:rPr lang="en-US" dirty="0"/>
              <a:t> and </a:t>
            </a:r>
            <a:r>
              <a:rPr lang="en-US" dirty="0" err="1"/>
              <a:t>FudgeFlix</a:t>
            </a:r>
            <a:r>
              <a:rPr lang="en-US" dirty="0"/>
              <a:t>. </a:t>
            </a:r>
          </a:p>
          <a:p>
            <a:r>
              <a:rPr lang="en-US" dirty="0" err="1"/>
              <a:t>FudgeFlix</a:t>
            </a:r>
            <a:r>
              <a:rPr lang="en-US" dirty="0"/>
              <a:t> is an at-home movie service</a:t>
            </a:r>
          </a:p>
          <a:p>
            <a:r>
              <a:rPr lang="en-US" dirty="0" err="1"/>
              <a:t>Fudgemart</a:t>
            </a:r>
            <a:r>
              <a:rPr lang="en-US" dirty="0"/>
              <a:t> is an online retailer similar to </a:t>
            </a:r>
            <a:r>
              <a:rPr lang="en-US" dirty="0" err="1"/>
              <a:t>walmart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83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A717A-603E-4CC8-8E47-E8A5FA51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dirty="0"/>
              <a:t>Data Warehouse Strategy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F137490-9D31-5CD8-1FD3-1BA25A0D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5746044" cy="235080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Extracting data to Stage</a:t>
            </a:r>
          </a:p>
          <a:p>
            <a:pPr marL="457200" indent="-457200">
              <a:buAutoNum type="arabicPeriod"/>
            </a:pPr>
            <a:r>
              <a:rPr lang="en-US" dirty="0"/>
              <a:t>Transform data as per Business needs</a:t>
            </a:r>
          </a:p>
          <a:p>
            <a:pPr marL="457200" indent="-457200">
              <a:buAutoNum type="arabicPeriod"/>
            </a:pPr>
            <a:r>
              <a:rPr lang="en-US" dirty="0"/>
              <a:t>Loading data to create views and tables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6FAA7B79-6161-3FAE-591D-0BA336FBD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9151" y="1222023"/>
            <a:ext cx="4413954" cy="44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2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EF9A-496D-1605-ED44-DED97516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0"/>
            <a:ext cx="10363200" cy="9020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Process for integration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23F4-3FBE-BA98-C55E-117BFFEC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73643"/>
            <a:ext cx="10363200" cy="3668186"/>
          </a:xfrm>
        </p:spPr>
        <p:txBody>
          <a:bodyPr>
            <a:normAutofit/>
          </a:bodyPr>
          <a:lstStyle/>
          <a:p>
            <a:r>
              <a:rPr lang="en-US" dirty="0"/>
              <a:t>We have selected </a:t>
            </a:r>
            <a:r>
              <a:rPr lang="en-US" b="1" dirty="0"/>
              <a:t>Customer Analysis </a:t>
            </a:r>
            <a:r>
              <a:rPr lang="en-US" dirty="0"/>
              <a:t>and </a:t>
            </a:r>
            <a:r>
              <a:rPr lang="en-US" b="1" dirty="0"/>
              <a:t>Sales Facts </a:t>
            </a:r>
            <a:r>
              <a:rPr lang="en-US" dirty="0"/>
              <a:t>for integration across both </a:t>
            </a:r>
            <a:r>
              <a:rPr lang="en-US" dirty="0" err="1"/>
              <a:t>FudgeMart</a:t>
            </a:r>
            <a:r>
              <a:rPr lang="en-US" dirty="0"/>
              <a:t> and </a:t>
            </a:r>
            <a:r>
              <a:rPr lang="en-US" dirty="0" err="1"/>
              <a:t>Fudgeflix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Facts​: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Customer Product Ratings</a:t>
            </a:r>
            <a:r>
              <a:rPr lang="en-US" dirty="0"/>
              <a:t> – The details of reviews given by customer on the products they have bought or ordered</a:t>
            </a:r>
          </a:p>
          <a:p>
            <a:pPr marL="0" indent="0">
              <a:buNone/>
            </a:pPr>
            <a:r>
              <a:rPr lang="en-US" b="1" dirty="0"/>
              <a:t>Dimensions: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Customers </a:t>
            </a:r>
            <a:r>
              <a:rPr lang="en-US" dirty="0"/>
              <a:t>– Customer information such as name, city, state and zip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Products </a:t>
            </a:r>
            <a:r>
              <a:rPr lang="en-US" dirty="0"/>
              <a:t>– Products available or sold in the organization with department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DF66A-8BA3-985F-2931-EAB30E27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 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03DAEB-55C4-AF85-EFE6-A6369CD76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6149163" y="643466"/>
            <a:ext cx="5399369" cy="62145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159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6FDF5-4776-563E-D81B-A99ED5F0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425949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98A94-E8FD-8AD7-0BEF-E026DAAD6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6" b="28474"/>
          <a:stretch/>
        </p:blipFill>
        <p:spPr>
          <a:xfrm>
            <a:off x="7177590" y="781013"/>
            <a:ext cx="3272356" cy="1891913"/>
          </a:xfrm>
          <a:prstGeom prst="rect">
            <a:avLst/>
          </a:prstGeom>
        </p:spPr>
      </p:pic>
      <p:cxnSp>
        <p:nvCxnSpPr>
          <p:cNvPr id="35" name="Straight Connector 30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0630B4F-0EF9-6EC8-937B-5BC4C4F60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16" b="32635"/>
          <a:stretch/>
        </p:blipFill>
        <p:spPr>
          <a:xfrm>
            <a:off x="7431537" y="3356048"/>
            <a:ext cx="3416572" cy="17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D3B64-B0A7-C430-DE19-FF28BF18DF49}"/>
              </a:ext>
            </a:extLst>
          </p:cNvPr>
          <p:cNvSpPr txBox="1"/>
          <p:nvPr/>
        </p:nvSpPr>
        <p:spPr>
          <a:xfrm>
            <a:off x="-1041060" y="1423799"/>
            <a:ext cx="925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Staging </a:t>
            </a:r>
            <a:r>
              <a:rPr lang="en-US" dirty="0" err="1"/>
              <a:t>FudgeMart</a:t>
            </a:r>
            <a:r>
              <a:rPr lang="en-US" dirty="0"/>
              <a:t> &amp; Staging </a:t>
            </a:r>
            <a:r>
              <a:rPr lang="en-US" dirty="0" err="1"/>
              <a:t>FudgeFlix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9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EB31C-FA42-A23E-2465-CC37EC23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425949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Loading stage data to data warehouse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CBC05-10DF-059E-DA44-889825C1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1" y="747523"/>
            <a:ext cx="5293782" cy="254101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0DDCAD8-6430-C331-269F-5713388B8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884" t="-462" r="37784" b="22159"/>
          <a:stretch/>
        </p:blipFill>
        <p:spPr>
          <a:xfrm>
            <a:off x="6254751" y="3610272"/>
            <a:ext cx="5293782" cy="21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21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3C2229"/>
      </a:dk2>
      <a:lt2>
        <a:srgbClr val="E2E2E8"/>
      </a:lt2>
      <a:accent1>
        <a:srgbClr val="A7A36C"/>
      </a:accent1>
      <a:accent2>
        <a:srgbClr val="C69764"/>
      </a:accent2>
      <a:accent3>
        <a:srgbClr val="D28D85"/>
      </a:accent3>
      <a:accent4>
        <a:srgbClr val="CA6F8B"/>
      </a:accent4>
      <a:accent5>
        <a:srgbClr val="D389BF"/>
      </a:accent5>
      <a:accent6>
        <a:srgbClr val="BD6FCA"/>
      </a:accent6>
      <a:hlink>
        <a:srgbClr val="696D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{0DDB8DB6-B970-204B-B3AE-B90456065157}tf10001120</Template>
  <TotalTime>276</TotalTime>
  <Words>430</Words>
  <Application>Microsoft Macintosh PowerPoint</Application>
  <PresentationFormat>Widescreen</PresentationFormat>
  <Paragraphs>59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Grandview Display</vt:lpstr>
      <vt:lpstr>Times New Roman</vt:lpstr>
      <vt:lpstr>DashVTI</vt:lpstr>
      <vt:lpstr>CUSTOMER RATING ANALYSIS </vt:lpstr>
      <vt:lpstr>Agenda </vt:lpstr>
      <vt:lpstr>Executive Summary</vt:lpstr>
      <vt:lpstr>Background</vt:lpstr>
      <vt:lpstr>Data Warehouse Strategy</vt:lpstr>
      <vt:lpstr>Business Process for integration implementation</vt:lpstr>
      <vt:lpstr>Star Schema</vt:lpstr>
      <vt:lpstr>   </vt:lpstr>
      <vt:lpstr>Loading stage data to data warehouse </vt:lpstr>
      <vt:lpstr>Business Intelligence </vt:lpstr>
      <vt:lpstr>Analysis on Customer Ratings</vt:lpstr>
      <vt:lpstr>Analysis on Product Department</vt:lpstr>
      <vt:lpstr>State-wise Department Ratings</vt:lpstr>
      <vt:lpstr>Rating by Year in US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FudgeMart.Inc </dc:title>
  <dc:creator>anushreeprabhu28@gmail.com</dc:creator>
  <cp:lastModifiedBy>Swamini Satish Bhoir</cp:lastModifiedBy>
  <cp:revision>10</cp:revision>
  <dcterms:created xsi:type="dcterms:W3CDTF">2022-08-21T00:00:05Z</dcterms:created>
  <dcterms:modified xsi:type="dcterms:W3CDTF">2023-04-06T21:23:57Z</dcterms:modified>
</cp:coreProperties>
</file>