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f561e9bb_1_5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f561e9bb_1_5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f561e9bb_1_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f561e9bb_1_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f561e9bb_1_6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f561e9bb_1_6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f561e9bb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f561e9bb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f561e9bb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f561e9bb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f561e9bb_1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f561e9bb_1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561e9bb_1_3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561e9bb_1_3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561e9bb_1_3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561e9bb_1_3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f561e9bb_1_4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f561e9bb_1_4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561e9bb_1_4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561e9bb_1_4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561e9bb_1_4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561e9bb_1_4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8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11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12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15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 DETECTION IN NEWS HEADLINES 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436825" y="2974149"/>
            <a:ext cx="3114449" cy="1434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  <a:endParaRPr dirty="0"/>
          </a:p>
          <a:p>
            <a:pPr marL="3289934" lvl="0" indent="-3289934" algn="l" rtl="0">
              <a:spcBef>
                <a:spcPts val="85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BHOMIK PATHAK (676349569)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89934" lvl="0" indent="-3289934" algn="l" rtl="0">
              <a:spcBef>
                <a:spcPts val="85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JIVISHA (663685107)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89934" lvl="0" indent="-3289934" algn="l" rtl="0">
              <a:spcBef>
                <a:spcPts val="85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LIPSA MISHRA (668886120)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89934" lvl="0" indent="-3289934" algn="l" rtl="0">
              <a:spcBef>
                <a:spcPts val="85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SHALINI SINGH (663877768)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524" r="524"/>
          <a:stretch/>
        </p:blipFill>
        <p:spPr>
          <a:xfrm>
            <a:off x="511842" y="134679"/>
            <a:ext cx="3429657" cy="34297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530D89-73DE-4AAB-AA0A-79C9FBF1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181" y="999461"/>
            <a:ext cx="3707219" cy="37400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BB1CB1-5BA0-4C93-A3F4-A1924263D02E}"/>
              </a:ext>
            </a:extLst>
          </p:cNvPr>
          <p:cNvSpPr txBox="1"/>
          <p:nvPr/>
        </p:nvSpPr>
        <p:spPr>
          <a:xfrm>
            <a:off x="511843" y="3905693"/>
            <a:ext cx="406015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WORD CLOUDS created for the sarcastic and non-sarcastic word frequency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l="1412" t="5846" r="5077"/>
          <a:stretch/>
        </p:blipFill>
        <p:spPr>
          <a:xfrm>
            <a:off x="3061675" y="0"/>
            <a:ext cx="6082275" cy="5143500"/>
          </a:xfrm>
          <a:prstGeom prst="rect">
            <a:avLst/>
          </a:prstGeom>
          <a:noFill/>
          <a:ln w="12700"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extraction is carried out on the cleaned headline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Enable us to carry out diverse model creations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-1957"/>
          <a:stretch/>
        </p:blipFill>
        <p:spPr>
          <a:xfrm>
            <a:off x="2952200" y="152400"/>
            <a:ext cx="5943600" cy="35337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t="1597" b="1606"/>
          <a:stretch/>
        </p:blipFill>
        <p:spPr>
          <a:xfrm>
            <a:off x="5691900" y="1030221"/>
            <a:ext cx="3137946" cy="303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758457" y="1765005"/>
            <a:ext cx="4572000" cy="172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talk after lunch !!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This is exactly what a speaker wants.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t="12681" b="12674"/>
          <a:stretch/>
        </p:blipFill>
        <p:spPr>
          <a:xfrm>
            <a:off x="444350" y="1949961"/>
            <a:ext cx="4051464" cy="2417586"/>
          </a:xfrm>
          <a:prstGeom prst="rect">
            <a:avLst/>
          </a:prstGeom>
          <a:noFill/>
          <a:ln w="12700">
            <a:solidFill>
              <a:schemeClr val="bg2">
                <a:lumMod val="20000"/>
                <a:lumOff val="80000"/>
              </a:schemeClr>
            </a:solidFill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t="10260" b="10260"/>
          <a:stretch/>
        </p:blipFill>
        <p:spPr>
          <a:xfrm>
            <a:off x="4648206" y="1949949"/>
            <a:ext cx="4051442" cy="2417587"/>
          </a:xfrm>
          <a:prstGeom prst="rect">
            <a:avLst/>
          </a:prstGeom>
          <a:noFill/>
          <a:ln w="12700"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44350" y="615447"/>
            <a:ext cx="6458400" cy="7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Sarcastic news headlines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77734" y="749217"/>
            <a:ext cx="6458400" cy="803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Sarcasm?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659175" y="1815361"/>
            <a:ext cx="4081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●  Greek: </a:t>
            </a:r>
            <a:r>
              <a:rPr lang="en" i="1" dirty="0">
                <a:solidFill>
                  <a:srgbClr val="666666"/>
                </a:solidFill>
              </a:rPr>
              <a:t>sarkázein </a:t>
            </a:r>
            <a:r>
              <a:rPr lang="en" dirty="0">
                <a:solidFill>
                  <a:srgbClr val="666666"/>
                </a:solidFill>
              </a:rPr>
              <a:t>(speak bitterly, use of irony to mock)French: </a:t>
            </a:r>
            <a:r>
              <a:rPr lang="en" i="1" dirty="0">
                <a:solidFill>
                  <a:srgbClr val="666666"/>
                </a:solidFill>
              </a:rPr>
              <a:t>sarcasme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●  Nuanced form of language where often the speaker explicitly states the opposite of what she implies.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23465"/>
          <a:stretch/>
        </p:blipFill>
        <p:spPr>
          <a:xfrm>
            <a:off x="4893225" y="1476325"/>
            <a:ext cx="3591600" cy="2993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457231" y="765544"/>
            <a:ext cx="6458400" cy="819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Characteristics</a:t>
            </a:r>
            <a:endParaRPr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889622" y="1928765"/>
            <a:ext cx="64584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●  Sarcasm: “a sharp, bitter, or cutting expression or remark; a bitter gibe or taunt”.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●  Sarcasm is </a:t>
            </a:r>
            <a:r>
              <a:rPr lang="en" b="1" i="1" dirty="0">
                <a:solidFill>
                  <a:srgbClr val="666666"/>
                </a:solidFill>
              </a:rPr>
              <a:t>negative </a:t>
            </a:r>
            <a:r>
              <a:rPr lang="en" dirty="0">
                <a:solidFill>
                  <a:srgbClr val="666666"/>
                </a:solidFill>
              </a:rPr>
              <a:t>sentiment.</a:t>
            </a:r>
            <a:endParaRPr dirty="0">
              <a:solidFill>
                <a:srgbClr val="666666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○ You are never sarcastically positive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42290" y="673861"/>
            <a:ext cx="6727759" cy="1343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makes Sarcasm detection difficult?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25064" y="2191035"/>
            <a:ext cx="64584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●  It is deliberate - people employ play of language.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●  It is subtle: it is just a word, phrases or a punctuation that is here and there.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●  Even humans can find it hard to understand.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●  Sarcasm is often used on social media platforms like twitter.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Collection created from two real news websites, the Onion, and the HuffPost.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Onion’s sole purpose is of publishing sarcastic news.</a:t>
            </a: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this helps us gain high-quality labels with very low noise compared to the twitter dataset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News Headlines for both the websites are written by professionals in a formal manner.</a:t>
            </a: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spelling mistakes and informal usage of words.</a:t>
            </a: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Such language helps in reducing the sparsity and increases the chances of finding pre-trained embeddings.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Properties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Total records: 28619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Sarcastic: 13634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Non-sarcastic: 14985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Attributes:</a:t>
            </a:r>
            <a:endParaRPr sz="16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Article_link: link to the original news article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Headline: the headline of the news article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is_sarcastic: 1=sarcastic; 0=non-sarcastic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l="18852" r="18846"/>
          <a:stretch/>
        </p:blipFill>
        <p:spPr>
          <a:xfrm>
            <a:off x="3048000" y="0"/>
            <a:ext cx="6095951" cy="5143500"/>
          </a:xfrm>
          <a:prstGeom prst="rect">
            <a:avLst/>
          </a:prstGeom>
          <a:noFill/>
          <a:ln w="19050"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Removing non-ASCII characters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Lemmatization for tags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Counting and Removal of Punctuation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Removing Stop Words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347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Arial</vt:lpstr>
      <vt:lpstr>Roboto</vt:lpstr>
      <vt:lpstr>Geometric</vt:lpstr>
      <vt:lpstr>SARCASM DETECTION IN NEWS HEADLINES </vt:lpstr>
      <vt:lpstr>PowerPoint Presentation</vt:lpstr>
      <vt:lpstr>Sarcastic news headlines</vt:lpstr>
      <vt:lpstr>What is Sarcasm?</vt:lpstr>
      <vt:lpstr>Key Characteristics</vt:lpstr>
      <vt:lpstr>What makes Sarcasm detection difficult?</vt:lpstr>
      <vt:lpstr>Dataset</vt:lpstr>
      <vt:lpstr>Dataset Properties</vt:lpstr>
      <vt:lpstr>Data Cleaning  </vt:lpstr>
      <vt:lpstr>PowerPoint Presentation</vt:lpstr>
      <vt:lpstr>Feature Extraction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SARCASM DETECTION IN NEWS HEADLINES </dc:title>
  <cp:lastModifiedBy>Lipsa Mishra</cp:lastModifiedBy>
  <cp:revision>2</cp:revision>
  <dcterms:modified xsi:type="dcterms:W3CDTF">2019-10-18T17:55:44Z</dcterms:modified>
</cp:coreProperties>
</file>