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0" r:id="rId4"/>
    <p:sldId id="265" r:id="rId5"/>
    <p:sldId id="267" r:id="rId6"/>
    <p:sldId id="256" r:id="rId7"/>
    <p:sldId id="257" r:id="rId8"/>
    <p:sldId id="266" r:id="rId9"/>
    <p:sldId id="268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7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4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5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4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3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8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9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FF24-CD7F-4912-872C-E36B582821A3}" type="datetimeFigureOut">
              <a:rPr lang="en-US" smtClean="0"/>
              <a:t>10/3/2012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C38C-DF4F-4EE2-990D-DC071E45E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87069" y="381000"/>
            <a:ext cx="15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Apps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267200" y="16002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67200" y="5334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30190" y="89767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oin.me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5034855" y="685800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0" y="3048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313313"/>
            <a:ext cx="410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" y="3219617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Member (83)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04800" y="212324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G&amp;A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8600" y="965700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6786" y="964211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752600" y="1362523"/>
            <a:ext cx="685800" cy="176821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" y="36492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balint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" y="38121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" y="39751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28600" y="413802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28600" y="43009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28600" y="44638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28600" y="46268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 rot="10800000">
            <a:off x="762000" y="5345669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Isosceles Triangle 76"/>
          <p:cNvSpPr/>
          <p:nvPr/>
        </p:nvSpPr>
        <p:spPr>
          <a:xfrm flipH="1">
            <a:off x="762000" y="350606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592580" y="3302084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4800" y="259949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Engineering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28600" y="480348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28600" y="4966407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28600" y="512933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42874" y="1227892"/>
            <a:ext cx="3667125" cy="19917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4800" y="1271082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North America</a:t>
            </a:r>
            <a:endParaRPr lang="en-US" sz="14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04800" y="164699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Sales &amp; Marketing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2151708" y="21517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304108" y="21517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63269" y="1447800"/>
            <a:ext cx="206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Policies  (2)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4343400" y="16002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7071360" y="1539240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105400" y="17526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Pol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150484" y="17526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93215" y="897672"/>
            <a:ext cx="645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Cubby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5897880" y="685800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756240" y="89767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LogMeIn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6760905" y="685800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6477000" y="472440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284478" y="950527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2400" y="1325880"/>
            <a:ext cx="274320" cy="2743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162800" y="17526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Finance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077200" y="17526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Sales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97" name="Picture 96" descr="joinme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80" y="1790989"/>
            <a:ext cx="230876" cy="168266"/>
          </a:xfrm>
          <a:prstGeom prst="rect">
            <a:avLst/>
          </a:prstGeom>
        </p:spPr>
      </p:pic>
      <p:pic>
        <p:nvPicPr>
          <p:cNvPr id="98" name="Picture 3" descr="C:\Users\msimon\AppData\Local\Microsoft\Windows\Temporary Internet Files\Content.Outlook\6V8FP6MG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04" y="1779178"/>
            <a:ext cx="196653" cy="19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joinme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70" y="1807012"/>
            <a:ext cx="230876" cy="168266"/>
          </a:xfrm>
          <a:prstGeom prst="rect">
            <a:avLst/>
          </a:prstGeom>
        </p:spPr>
      </p:pic>
      <p:pic>
        <p:nvPicPr>
          <p:cNvPr id="100" name="Picture 3" descr="C:\Users\msimon\AppData\Local\Microsoft\Windows\Temporary Internet Files\Content.Outlook\6V8FP6MG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762602"/>
            <a:ext cx="196653" cy="19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5800" y="4463876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can drill around in this pane.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114800" y="4138026"/>
            <a:ext cx="381000" cy="325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42524" y="2602114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00B0F0"/>
                </a:solidFill>
              </a:rPr>
              <a:t>If I click on ANYTHING on this page, it becomes the focus point. </a:t>
            </a:r>
            <a:r>
              <a:rPr lang="en-US" sz="700" dirty="0" err="1" smtClean="0">
                <a:solidFill>
                  <a:srgbClr val="00B0F0"/>
                </a:solidFill>
              </a:rPr>
              <a:t>i.e</a:t>
            </a:r>
            <a:r>
              <a:rPr lang="en-US" sz="700" dirty="0" smtClean="0">
                <a:solidFill>
                  <a:srgbClr val="00B0F0"/>
                </a:solidFill>
              </a:rPr>
              <a:t> it Rotates into focus.</a:t>
            </a:r>
          </a:p>
          <a:p>
            <a:pPr marL="228600" indent="-228600">
              <a:buAutoNum type="alphaLcParenR"/>
            </a:pPr>
            <a:endParaRPr lang="en-US" sz="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600974" y="1726722"/>
            <a:ext cx="1371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296108"/>
            <a:ext cx="27432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159" y="262354"/>
            <a:ext cx="89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People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>
          <a:xfrm>
            <a:off x="3124200" y="296108"/>
            <a:ext cx="54864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16022" y="274289"/>
            <a:ext cx="702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Apps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3352800" y="82950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oin.me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3357465" y="664255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 rot="10800000">
            <a:off x="3550920" y="3235376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 flipH="1">
            <a:off x="3550920" y="492177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 rot="5400000">
            <a:off x="2993276" y="2074025"/>
            <a:ext cx="1420090" cy="320040"/>
            <a:chOff x="1170710" y="3147060"/>
            <a:chExt cx="1420090" cy="320040"/>
          </a:xfrm>
        </p:grpSpPr>
        <p:sp>
          <p:nvSpPr>
            <p:cNvPr id="61" name="Rounded Rectangle 60"/>
            <p:cNvSpPr/>
            <p:nvPr/>
          </p:nvSpPr>
          <p:spPr>
            <a:xfrm>
              <a:off x="1170710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720735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70760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173682" y="1300033"/>
            <a:ext cx="1442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Policy Template</a:t>
            </a:r>
            <a:r>
              <a:rPr lang="en-US" sz="1200" dirty="0" smtClean="0"/>
              <a:t>: yes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73682" y="1914266"/>
            <a:ext cx="1504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Billing</a:t>
            </a:r>
            <a:r>
              <a:rPr lang="en-US" sz="1200" dirty="0" smtClean="0"/>
              <a:t>: group specific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73682" y="2528500"/>
            <a:ext cx="2032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</a:t>
            </a:r>
            <a:r>
              <a:rPr lang="en-US" sz="1200" dirty="0" smtClean="0"/>
              <a:t>: single sign 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4600" y="685800"/>
            <a:ext cx="1575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join.me Policies (2)</a:t>
            </a:r>
            <a:endParaRPr lang="en-US" sz="1400" dirty="0"/>
          </a:p>
        </p:txBody>
      </p:sp>
      <p:sp>
        <p:nvSpPr>
          <p:cNvPr id="84" name="Rounded Rectangle 83"/>
          <p:cNvSpPr/>
          <p:nvPr/>
        </p:nvSpPr>
        <p:spPr>
          <a:xfrm>
            <a:off x="6411809" y="1042431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Default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11809" y="1430160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863840" y="778729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73682" y="68580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Name: </a:t>
            </a:r>
            <a:r>
              <a:rPr lang="en-US" sz="1200" dirty="0" smtClean="0"/>
              <a:t>join.me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879080" y="1082040"/>
            <a:ext cx="350520" cy="137160"/>
            <a:chOff x="7406640" y="1082040"/>
            <a:chExt cx="350520" cy="137160"/>
          </a:xfrm>
        </p:grpSpPr>
        <p:sp>
          <p:nvSpPr>
            <p:cNvPr id="88" name="Rounded Rectangle 8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79080" y="1463040"/>
            <a:ext cx="350520" cy="137160"/>
            <a:chOff x="7574280" y="1463040"/>
            <a:chExt cx="350520" cy="137160"/>
          </a:xfrm>
        </p:grpSpPr>
        <p:sp>
          <p:nvSpPr>
            <p:cNvPr id="90" name="Rounded Rectangle 89"/>
            <p:cNvSpPr/>
            <p:nvPr/>
          </p:nvSpPr>
          <p:spPr>
            <a:xfrm>
              <a:off x="7574280" y="1463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787640" y="1463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87315" y="682823"/>
            <a:ext cx="1043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Groups (13)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04800" y="3210925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Individuals (173)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542026" y="1685026"/>
            <a:ext cx="1371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57200" y="1638300"/>
            <a:ext cx="1371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North America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57200" y="2209800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International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81000" y="957008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79186" y="955519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676400" y="765134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81000" y="3640559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81000" y="3803484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81000" y="3966409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1000" y="4129334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81000" y="4292259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1000" y="4455184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81000" y="4618109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914400" y="5336977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Isosceles Triangle 112"/>
          <p:cNvSpPr/>
          <p:nvPr/>
        </p:nvSpPr>
        <p:spPr>
          <a:xfrm flipH="1">
            <a:off x="914400" y="3497371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1455420" y="769620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133600" y="2225040"/>
            <a:ext cx="579120" cy="137160"/>
            <a:chOff x="1905000" y="1691640"/>
            <a:chExt cx="579120" cy="137160"/>
          </a:xfrm>
        </p:grpSpPr>
        <p:sp>
          <p:nvSpPr>
            <p:cNvPr id="122" name="Rounded Rectangle 121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190500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164080" y="1752600"/>
            <a:ext cx="579120" cy="137160"/>
            <a:chOff x="1905000" y="1691640"/>
            <a:chExt cx="579120" cy="137160"/>
          </a:xfrm>
        </p:grpSpPr>
        <p:sp>
          <p:nvSpPr>
            <p:cNvPr id="126" name="Rounded Rectangle 125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90500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78478" y="3671102"/>
            <a:ext cx="320040" cy="91440"/>
            <a:chOff x="1905000" y="2651760"/>
            <a:chExt cx="320040" cy="91440"/>
          </a:xfrm>
        </p:grpSpPr>
        <p:sp>
          <p:nvSpPr>
            <p:cNvPr id="130" name="Rounded Rectangle 12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79056" y="3832128"/>
            <a:ext cx="320040" cy="91440"/>
            <a:chOff x="1905000" y="2651760"/>
            <a:chExt cx="320040" cy="91440"/>
          </a:xfrm>
        </p:grpSpPr>
        <p:sp>
          <p:nvSpPr>
            <p:cNvPr id="134" name="Rounded Rectangle 13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78478" y="3993154"/>
            <a:ext cx="320040" cy="91440"/>
            <a:chOff x="1905000" y="2651760"/>
            <a:chExt cx="320040" cy="91440"/>
          </a:xfrm>
        </p:grpSpPr>
        <p:sp>
          <p:nvSpPr>
            <p:cNvPr id="138" name="Rounded Rectangle 137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777900" y="4154180"/>
            <a:ext cx="320040" cy="91440"/>
            <a:chOff x="1905000" y="2651760"/>
            <a:chExt cx="320040" cy="91440"/>
          </a:xfrm>
        </p:grpSpPr>
        <p:sp>
          <p:nvSpPr>
            <p:cNvPr id="142" name="Rounded Rectangle 141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777322" y="4315206"/>
            <a:ext cx="320040" cy="91440"/>
            <a:chOff x="1905000" y="2651760"/>
            <a:chExt cx="320040" cy="91440"/>
          </a:xfrm>
        </p:grpSpPr>
        <p:sp>
          <p:nvSpPr>
            <p:cNvPr id="146" name="Rounded Rectangle 145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776744" y="4476232"/>
            <a:ext cx="320040" cy="91440"/>
            <a:chOff x="1905000" y="2651760"/>
            <a:chExt cx="320040" cy="91440"/>
          </a:xfrm>
        </p:grpSpPr>
        <p:sp>
          <p:nvSpPr>
            <p:cNvPr id="150" name="Rounded Rectangle 14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776166" y="4637258"/>
            <a:ext cx="320040" cy="91440"/>
            <a:chOff x="1905000" y="2651760"/>
            <a:chExt cx="320040" cy="91440"/>
          </a:xfrm>
        </p:grpSpPr>
        <p:sp>
          <p:nvSpPr>
            <p:cNvPr id="154" name="Rounded Rectangle 15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1905000" y="3293392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684020" y="3297878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57200" y="2590800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International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133600" y="2682240"/>
            <a:ext cx="579120" cy="137160"/>
            <a:chOff x="1905000" y="1691640"/>
            <a:chExt cx="579120" cy="137160"/>
          </a:xfrm>
        </p:grpSpPr>
        <p:sp>
          <p:nvSpPr>
            <p:cNvPr id="161" name="Rounded Rectangle 160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0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4" name="Rounded Rectangle 163"/>
          <p:cNvSpPr/>
          <p:nvPr/>
        </p:nvSpPr>
        <p:spPr>
          <a:xfrm>
            <a:off x="381000" y="4794790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381000" y="4957715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81000" y="5120640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777900" y="4819636"/>
            <a:ext cx="320040" cy="91440"/>
            <a:chOff x="1905000" y="2651760"/>
            <a:chExt cx="320040" cy="91440"/>
          </a:xfrm>
        </p:grpSpPr>
        <p:sp>
          <p:nvSpPr>
            <p:cNvPr id="169" name="Rounded Rectangle 168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77322" y="4980662"/>
            <a:ext cx="320040" cy="91440"/>
            <a:chOff x="1905000" y="2651760"/>
            <a:chExt cx="320040" cy="91440"/>
          </a:xfrm>
        </p:grpSpPr>
        <p:sp>
          <p:nvSpPr>
            <p:cNvPr id="173" name="Rounded Rectangle 172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776744" y="5141688"/>
            <a:ext cx="320040" cy="91440"/>
            <a:chOff x="1905000" y="2651760"/>
            <a:chExt cx="320040" cy="91440"/>
          </a:xfrm>
        </p:grpSpPr>
        <p:sp>
          <p:nvSpPr>
            <p:cNvPr id="177" name="Rounded Rectangle 176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95275" y="1219200"/>
            <a:ext cx="2514600" cy="19917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200" y="1262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All</a:t>
            </a:r>
            <a:endParaRPr lang="en-US" sz="1100" dirty="0"/>
          </a:p>
        </p:txBody>
      </p:sp>
      <p:sp>
        <p:nvSpPr>
          <p:cNvPr id="193" name="Rounded Rectangle 192"/>
          <p:cNvSpPr/>
          <p:nvPr/>
        </p:nvSpPr>
        <p:spPr>
          <a:xfrm>
            <a:off x="6411809" y="1828800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7879080" y="1861680"/>
            <a:ext cx="350520" cy="137160"/>
            <a:chOff x="7574280" y="1463040"/>
            <a:chExt cx="350520" cy="137160"/>
          </a:xfrm>
        </p:grpSpPr>
        <p:sp>
          <p:nvSpPr>
            <p:cNvPr id="195" name="Rounded Rectangle 194"/>
            <p:cNvSpPr/>
            <p:nvPr/>
          </p:nvSpPr>
          <p:spPr>
            <a:xfrm>
              <a:off x="7574280" y="1463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7787640" y="1463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Oval 196"/>
          <p:cNvSpPr/>
          <p:nvPr/>
        </p:nvSpPr>
        <p:spPr>
          <a:xfrm>
            <a:off x="3863342" y="1082040"/>
            <a:ext cx="2355436" cy="173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516022" y="3039308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could put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hese in policies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295400"/>
            <a:ext cx="561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 think we need a different view for assigning selection.</a:t>
            </a:r>
          </a:p>
          <a:p>
            <a:endParaRPr lang="en-US" dirty="0"/>
          </a:p>
          <a:p>
            <a:r>
              <a:rPr lang="en-US" dirty="0" smtClean="0"/>
              <a:t>Mixing the two is a bit complicated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38200" y="2514600"/>
            <a:ext cx="1752600" cy="1371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2514600"/>
            <a:ext cx="1752600" cy="1371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95800" y="2514600"/>
            <a:ext cx="1752600" cy="1371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743" y="4114800"/>
            <a:ext cx="174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need to change</a:t>
            </a:r>
          </a:p>
          <a:p>
            <a:r>
              <a:rPr lang="en-US" dirty="0" smtClean="0"/>
              <a:t>these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114800"/>
            <a:ext cx="174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need to change</a:t>
            </a:r>
          </a:p>
          <a:p>
            <a:r>
              <a:rPr lang="en-US" dirty="0" smtClean="0"/>
              <a:t>These as well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00260" y="4038600"/>
            <a:ext cx="14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need to add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2000" y="2218730"/>
            <a:ext cx="6172200" cy="221923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50" y="224730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600974" y="2040214"/>
            <a:ext cx="1371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159" y="575846"/>
            <a:ext cx="89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People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>
          <a:xfrm>
            <a:off x="45720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16022" y="587781"/>
            <a:ext cx="702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Apps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4974123" y="3748624"/>
            <a:ext cx="729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Policies</a:t>
            </a:r>
            <a:endParaRPr lang="en-US" sz="1400" dirty="0"/>
          </a:p>
        </p:txBody>
      </p:sp>
      <p:sp>
        <p:nvSpPr>
          <p:cNvPr id="84" name="Rounded Rectangle 83"/>
          <p:cNvSpPr/>
          <p:nvPr/>
        </p:nvSpPr>
        <p:spPr>
          <a:xfrm>
            <a:off x="5029200" y="4251523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Join.me Default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029200" y="4639252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Cubby default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481231" y="3987821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496471" y="4291132"/>
            <a:ext cx="350520" cy="137160"/>
            <a:chOff x="7406640" y="1082040"/>
            <a:chExt cx="350520" cy="137160"/>
          </a:xfrm>
        </p:grpSpPr>
        <p:sp>
          <p:nvSpPr>
            <p:cNvPr id="88" name="Rounded Rectangle 8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96471" y="4672132"/>
            <a:ext cx="350520" cy="137160"/>
            <a:chOff x="7574280" y="1463040"/>
            <a:chExt cx="350520" cy="137160"/>
          </a:xfrm>
        </p:grpSpPr>
        <p:sp>
          <p:nvSpPr>
            <p:cNvPr id="90" name="Rounded Rectangle 89"/>
            <p:cNvSpPr/>
            <p:nvPr/>
          </p:nvSpPr>
          <p:spPr>
            <a:xfrm>
              <a:off x="7574280" y="1463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787640" y="1463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87315" y="996315"/>
            <a:ext cx="1043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Groups (13)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04800" y="3524417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Individuals (173)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542026" y="1998518"/>
            <a:ext cx="1371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57200" y="1951792"/>
            <a:ext cx="1371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North America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57200" y="2523292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International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81000" y="1270500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79186" y="1269011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676400" y="1078626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81000" y="39540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81000" y="41169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81000" y="42799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1000" y="444282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81000" y="46057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1000" y="47686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81000" y="49316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914400" y="5650469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Isosceles Triangle 112"/>
          <p:cNvSpPr/>
          <p:nvPr/>
        </p:nvSpPr>
        <p:spPr>
          <a:xfrm flipH="1">
            <a:off x="914400" y="381086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1455420" y="1083112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133600" y="2538532"/>
            <a:ext cx="579120" cy="137160"/>
            <a:chOff x="1905000" y="1691640"/>
            <a:chExt cx="579120" cy="137160"/>
          </a:xfrm>
        </p:grpSpPr>
        <p:sp>
          <p:nvSpPr>
            <p:cNvPr id="122" name="Rounded Rectangle 121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190500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164080" y="2066092"/>
            <a:ext cx="579120" cy="137160"/>
            <a:chOff x="1905000" y="1691640"/>
            <a:chExt cx="579120" cy="137160"/>
          </a:xfrm>
        </p:grpSpPr>
        <p:sp>
          <p:nvSpPr>
            <p:cNvPr id="126" name="Rounded Rectangle 125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90500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78478" y="3984594"/>
            <a:ext cx="320040" cy="91440"/>
            <a:chOff x="1905000" y="2651760"/>
            <a:chExt cx="320040" cy="91440"/>
          </a:xfrm>
        </p:grpSpPr>
        <p:sp>
          <p:nvSpPr>
            <p:cNvPr id="130" name="Rounded Rectangle 12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79056" y="4145620"/>
            <a:ext cx="320040" cy="91440"/>
            <a:chOff x="1905000" y="2651760"/>
            <a:chExt cx="320040" cy="91440"/>
          </a:xfrm>
        </p:grpSpPr>
        <p:sp>
          <p:nvSpPr>
            <p:cNvPr id="134" name="Rounded Rectangle 13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78478" y="4306646"/>
            <a:ext cx="320040" cy="91440"/>
            <a:chOff x="1905000" y="2651760"/>
            <a:chExt cx="320040" cy="91440"/>
          </a:xfrm>
        </p:grpSpPr>
        <p:sp>
          <p:nvSpPr>
            <p:cNvPr id="138" name="Rounded Rectangle 137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777900" y="4467672"/>
            <a:ext cx="320040" cy="91440"/>
            <a:chOff x="1905000" y="2651760"/>
            <a:chExt cx="320040" cy="91440"/>
          </a:xfrm>
        </p:grpSpPr>
        <p:sp>
          <p:nvSpPr>
            <p:cNvPr id="142" name="Rounded Rectangle 141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777322" y="4628698"/>
            <a:ext cx="320040" cy="91440"/>
            <a:chOff x="1905000" y="2651760"/>
            <a:chExt cx="320040" cy="91440"/>
          </a:xfrm>
        </p:grpSpPr>
        <p:sp>
          <p:nvSpPr>
            <p:cNvPr id="146" name="Rounded Rectangle 145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776744" y="4789724"/>
            <a:ext cx="320040" cy="91440"/>
            <a:chOff x="1905000" y="2651760"/>
            <a:chExt cx="320040" cy="91440"/>
          </a:xfrm>
        </p:grpSpPr>
        <p:sp>
          <p:nvSpPr>
            <p:cNvPr id="150" name="Rounded Rectangle 14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776166" y="4950750"/>
            <a:ext cx="320040" cy="91440"/>
            <a:chOff x="1905000" y="2651760"/>
            <a:chExt cx="320040" cy="91440"/>
          </a:xfrm>
        </p:grpSpPr>
        <p:sp>
          <p:nvSpPr>
            <p:cNvPr id="154" name="Rounded Rectangle 15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1905000" y="3606884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684020" y="3611370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57200" y="2904292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International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133600" y="2995732"/>
            <a:ext cx="579120" cy="137160"/>
            <a:chOff x="1905000" y="1691640"/>
            <a:chExt cx="579120" cy="137160"/>
          </a:xfrm>
        </p:grpSpPr>
        <p:sp>
          <p:nvSpPr>
            <p:cNvPr id="161" name="Rounded Rectangle 160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0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4" name="Rounded Rectangle 163"/>
          <p:cNvSpPr/>
          <p:nvPr/>
        </p:nvSpPr>
        <p:spPr>
          <a:xfrm>
            <a:off x="381000" y="510828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381000" y="5271207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81000" y="543413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777900" y="5133128"/>
            <a:ext cx="320040" cy="91440"/>
            <a:chOff x="1905000" y="2651760"/>
            <a:chExt cx="320040" cy="91440"/>
          </a:xfrm>
        </p:grpSpPr>
        <p:sp>
          <p:nvSpPr>
            <p:cNvPr id="169" name="Rounded Rectangle 168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77322" y="5294154"/>
            <a:ext cx="320040" cy="91440"/>
            <a:chOff x="1905000" y="2651760"/>
            <a:chExt cx="320040" cy="91440"/>
          </a:xfrm>
        </p:grpSpPr>
        <p:sp>
          <p:nvSpPr>
            <p:cNvPr id="173" name="Rounded Rectangle 172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776744" y="5455180"/>
            <a:ext cx="320040" cy="91440"/>
            <a:chOff x="1905000" y="2651760"/>
            <a:chExt cx="320040" cy="91440"/>
          </a:xfrm>
        </p:grpSpPr>
        <p:sp>
          <p:nvSpPr>
            <p:cNvPr id="177" name="Rounded Rectangle 176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95274" y="1532692"/>
            <a:ext cx="3667125" cy="19917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200" y="1575882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All</a:t>
            </a:r>
            <a:endParaRPr lang="en-US" sz="1100" dirty="0"/>
          </a:p>
        </p:txBody>
      </p:sp>
      <p:sp>
        <p:nvSpPr>
          <p:cNvPr id="193" name="Rounded Rectangle 192"/>
          <p:cNvSpPr/>
          <p:nvPr/>
        </p:nvSpPr>
        <p:spPr>
          <a:xfrm>
            <a:off x="5029200" y="5037892"/>
            <a:ext cx="13716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6496471" y="5070772"/>
            <a:ext cx="350520" cy="137160"/>
            <a:chOff x="7574280" y="1463040"/>
            <a:chExt cx="350520" cy="137160"/>
          </a:xfrm>
        </p:grpSpPr>
        <p:sp>
          <p:nvSpPr>
            <p:cNvPr id="195" name="Rounded Rectangle 194"/>
            <p:cNvSpPr/>
            <p:nvPr/>
          </p:nvSpPr>
          <p:spPr>
            <a:xfrm>
              <a:off x="7574280" y="1463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7787640" y="1463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953000" y="114300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oin.me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957665" y="977747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Isosceles Triangle 115"/>
          <p:cNvSpPr/>
          <p:nvPr/>
        </p:nvSpPr>
        <p:spPr>
          <a:xfrm rot="10800000">
            <a:off x="5151120" y="3320268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Isosceles Triangle 117"/>
          <p:cNvSpPr/>
          <p:nvPr/>
        </p:nvSpPr>
        <p:spPr>
          <a:xfrm flipH="1">
            <a:off x="5151120" y="805669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773882" y="99929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Name: </a:t>
            </a:r>
            <a:r>
              <a:rPr lang="en-US" sz="1200" dirty="0" smtClean="0"/>
              <a:t>join.me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953000" y="1957025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cubby</a:t>
            </a:r>
            <a:endParaRPr lang="en-US" sz="1600" dirty="0"/>
          </a:p>
        </p:txBody>
      </p:sp>
      <p:sp>
        <p:nvSpPr>
          <p:cNvPr id="186" name="Rounded Rectangle 185"/>
          <p:cNvSpPr/>
          <p:nvPr/>
        </p:nvSpPr>
        <p:spPr>
          <a:xfrm>
            <a:off x="4957665" y="1791772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4953000" y="277105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logmein</a:t>
            </a:r>
            <a:endParaRPr lang="en-US" sz="1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4957665" y="2605797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5791200" y="1837492"/>
            <a:ext cx="1009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Name: </a:t>
            </a:r>
            <a:r>
              <a:rPr lang="en-US" sz="1200" dirty="0" smtClean="0"/>
              <a:t>cubby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808518" y="2675692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Name: </a:t>
            </a:r>
            <a:r>
              <a:rPr lang="en-US" sz="1200" dirty="0" err="1" smtClean="0"/>
              <a:t>logmein</a:t>
            </a:r>
            <a:endParaRPr lang="en-US" sz="1200" dirty="0" smtClean="0"/>
          </a:p>
        </p:txBody>
      </p:sp>
      <p:sp>
        <p:nvSpPr>
          <p:cNvPr id="191" name="TextBox 190"/>
          <p:cNvSpPr txBox="1"/>
          <p:nvPr/>
        </p:nvSpPr>
        <p:spPr>
          <a:xfrm>
            <a:off x="465559" y="-98823"/>
            <a:ext cx="3071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View and (Zoom in and out)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30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6770" y="213495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5720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83247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Assigned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5400105" y="19050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Join.me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400105" y="2800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Cubby default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543105" y="1938752"/>
            <a:ext cx="350520" cy="137160"/>
            <a:chOff x="7406640" y="1082040"/>
            <a:chExt cx="350520" cy="137160"/>
          </a:xfrm>
        </p:grpSpPr>
        <p:sp>
          <p:nvSpPr>
            <p:cNvPr id="88" name="Rounded Rectangle 8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87315" y="838200"/>
            <a:ext cx="1166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Groups (13)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304800" y="352441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(173)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457200" y="242804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International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81000" y="1270500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79186" y="1269011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038225" y="1628775"/>
            <a:ext cx="6858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81000" y="39540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81000" y="41169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81000" y="42799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1000" y="444282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81000" y="46057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1000" y="47686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81000" y="49316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914400" y="5650469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Isosceles Triangle 112"/>
          <p:cNvSpPr/>
          <p:nvPr/>
        </p:nvSpPr>
        <p:spPr>
          <a:xfrm flipH="1">
            <a:off x="914400" y="381086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817245" y="1637748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71800" y="2519482"/>
            <a:ext cx="358140" cy="137160"/>
            <a:chOff x="2125980" y="1691640"/>
            <a:chExt cx="358140" cy="137160"/>
          </a:xfrm>
        </p:grpSpPr>
        <p:sp>
          <p:nvSpPr>
            <p:cNvPr id="122" name="Rounded Rectangle 121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971800" y="2043232"/>
            <a:ext cx="358140" cy="137160"/>
            <a:chOff x="2125980" y="1691640"/>
            <a:chExt cx="358140" cy="137160"/>
          </a:xfrm>
        </p:grpSpPr>
        <p:sp>
          <p:nvSpPr>
            <p:cNvPr id="126" name="Rounded Rectangle 125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78478" y="3984594"/>
            <a:ext cx="320040" cy="91440"/>
            <a:chOff x="1905000" y="2651760"/>
            <a:chExt cx="320040" cy="91440"/>
          </a:xfrm>
        </p:grpSpPr>
        <p:sp>
          <p:nvSpPr>
            <p:cNvPr id="130" name="Rounded Rectangle 12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79056" y="4145620"/>
            <a:ext cx="320040" cy="91440"/>
            <a:chOff x="1905000" y="2651760"/>
            <a:chExt cx="320040" cy="91440"/>
          </a:xfrm>
        </p:grpSpPr>
        <p:sp>
          <p:nvSpPr>
            <p:cNvPr id="134" name="Rounded Rectangle 13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78478" y="4306646"/>
            <a:ext cx="320040" cy="91440"/>
            <a:chOff x="1905000" y="2651760"/>
            <a:chExt cx="320040" cy="91440"/>
          </a:xfrm>
        </p:grpSpPr>
        <p:sp>
          <p:nvSpPr>
            <p:cNvPr id="138" name="Rounded Rectangle 137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777900" y="4467672"/>
            <a:ext cx="320040" cy="91440"/>
            <a:chOff x="1905000" y="2651760"/>
            <a:chExt cx="320040" cy="91440"/>
          </a:xfrm>
        </p:grpSpPr>
        <p:sp>
          <p:nvSpPr>
            <p:cNvPr id="142" name="Rounded Rectangle 141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777322" y="4628698"/>
            <a:ext cx="320040" cy="91440"/>
            <a:chOff x="1905000" y="2651760"/>
            <a:chExt cx="320040" cy="91440"/>
          </a:xfrm>
        </p:grpSpPr>
        <p:sp>
          <p:nvSpPr>
            <p:cNvPr id="146" name="Rounded Rectangle 145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776744" y="4789724"/>
            <a:ext cx="320040" cy="91440"/>
            <a:chOff x="1905000" y="2651760"/>
            <a:chExt cx="320040" cy="91440"/>
          </a:xfrm>
        </p:grpSpPr>
        <p:sp>
          <p:nvSpPr>
            <p:cNvPr id="150" name="Rounded Rectangle 14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776166" y="4950750"/>
            <a:ext cx="320040" cy="91440"/>
            <a:chOff x="1905000" y="2651760"/>
            <a:chExt cx="320040" cy="91440"/>
          </a:xfrm>
        </p:grpSpPr>
        <p:sp>
          <p:nvSpPr>
            <p:cNvPr id="154" name="Rounded Rectangle 15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1744980" y="3606884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524000" y="3611370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57200" y="290429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Former Employees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971800" y="2995732"/>
            <a:ext cx="358140" cy="137160"/>
            <a:chOff x="2125980" y="1691640"/>
            <a:chExt cx="358140" cy="137160"/>
          </a:xfrm>
        </p:grpSpPr>
        <p:sp>
          <p:nvSpPr>
            <p:cNvPr id="161" name="Rounded Rectangle 160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4" name="Rounded Rectangle 163"/>
          <p:cNvSpPr/>
          <p:nvPr/>
        </p:nvSpPr>
        <p:spPr>
          <a:xfrm>
            <a:off x="381000" y="510828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381000" y="5271207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81000" y="543413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777900" y="5133128"/>
            <a:ext cx="320040" cy="91440"/>
            <a:chOff x="1905000" y="2651760"/>
            <a:chExt cx="320040" cy="91440"/>
          </a:xfrm>
        </p:grpSpPr>
        <p:sp>
          <p:nvSpPr>
            <p:cNvPr id="169" name="Rounded Rectangle 168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77322" y="5294154"/>
            <a:ext cx="320040" cy="91440"/>
            <a:chOff x="1905000" y="2651760"/>
            <a:chExt cx="320040" cy="91440"/>
          </a:xfrm>
        </p:grpSpPr>
        <p:sp>
          <p:nvSpPr>
            <p:cNvPr id="173" name="Rounded Rectangle 172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776744" y="5455180"/>
            <a:ext cx="320040" cy="91440"/>
            <a:chOff x="1905000" y="2651760"/>
            <a:chExt cx="320040" cy="91440"/>
          </a:xfrm>
        </p:grpSpPr>
        <p:sp>
          <p:nvSpPr>
            <p:cNvPr id="177" name="Rounded Rectangle 176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95274" y="1532692"/>
            <a:ext cx="3667125" cy="19917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200" y="157588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644770" y="1668780"/>
            <a:ext cx="736099" cy="731520"/>
            <a:chOff x="4731065" y="1531759"/>
            <a:chExt cx="736099" cy="731520"/>
          </a:xfrm>
        </p:grpSpPr>
        <p:sp>
          <p:nvSpPr>
            <p:cNvPr id="114" name="TextBox 113"/>
            <p:cNvSpPr txBox="1"/>
            <p:nvPr/>
          </p:nvSpPr>
          <p:spPr>
            <a:xfrm>
              <a:off x="4731065" y="17340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</a:t>
              </a:r>
              <a:r>
                <a:rPr lang="en-US" sz="1400" dirty="0" smtClean="0"/>
                <a:t>oin.me</a:t>
              </a:r>
              <a:endParaRPr lang="en-US" sz="1600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733354" y="1531759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6" name="Isosceles Triangle 115"/>
          <p:cNvSpPr/>
          <p:nvPr/>
        </p:nvSpPr>
        <p:spPr>
          <a:xfrm rot="10800000">
            <a:off x="4853755" y="5826176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Isosceles Triangle 117"/>
          <p:cNvSpPr/>
          <p:nvPr/>
        </p:nvSpPr>
        <p:spPr>
          <a:xfrm flipH="1">
            <a:off x="4853754" y="1482777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47059" y="2785339"/>
            <a:ext cx="731520" cy="731520"/>
            <a:chOff x="4733354" y="2738058"/>
            <a:chExt cx="731520" cy="731520"/>
          </a:xfrm>
        </p:grpSpPr>
        <p:sp>
          <p:nvSpPr>
            <p:cNvPr id="185" name="TextBox 184"/>
            <p:cNvSpPr txBox="1"/>
            <p:nvPr/>
          </p:nvSpPr>
          <p:spPr>
            <a:xfrm>
              <a:off x="4786817" y="2952405"/>
              <a:ext cx="624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cubby</a:t>
              </a:r>
              <a:endParaRPr lang="en-US" sz="1600" dirty="0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733354" y="2738058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5534" y="3901898"/>
            <a:ext cx="774571" cy="731520"/>
            <a:chOff x="4711829" y="3944357"/>
            <a:chExt cx="774571" cy="731520"/>
          </a:xfrm>
        </p:grpSpPr>
        <p:sp>
          <p:nvSpPr>
            <p:cNvPr id="187" name="TextBox 186"/>
            <p:cNvSpPr txBox="1"/>
            <p:nvPr/>
          </p:nvSpPr>
          <p:spPr>
            <a:xfrm>
              <a:off x="4711829" y="415870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logmein</a:t>
              </a:r>
              <a:endParaRPr lang="en-US" sz="1600" dirty="0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733354" y="3944357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391400" y="804446"/>
            <a:ext cx="74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Others</a:t>
            </a:r>
            <a:endParaRPr lang="en-US" sz="1600" dirty="0"/>
          </a:p>
        </p:txBody>
      </p:sp>
      <p:sp>
        <p:nvSpPr>
          <p:cNvPr id="199" name="Rounded Rectangle 198"/>
          <p:cNvSpPr/>
          <p:nvPr/>
        </p:nvSpPr>
        <p:spPr>
          <a:xfrm>
            <a:off x="5400105" y="3181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Only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7772400" y="1143000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7551420" y="1147486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88318" y="213495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2362200" y="3547725"/>
            <a:ext cx="918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Others (0)</a:t>
            </a:r>
            <a:endParaRPr lang="en-US" sz="1400" dirty="0"/>
          </a:p>
        </p:txBody>
      </p:sp>
      <p:sp>
        <p:nvSpPr>
          <p:cNvPr id="255" name="Rounded Rectangle 254"/>
          <p:cNvSpPr/>
          <p:nvPr/>
        </p:nvSpPr>
        <p:spPr>
          <a:xfrm>
            <a:off x="3649980" y="3630192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3429000" y="3634678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7200" y="1951792"/>
            <a:ext cx="2286000" cy="320040"/>
            <a:chOff x="457200" y="1951792"/>
            <a:chExt cx="2286000" cy="320040"/>
          </a:xfrm>
        </p:grpSpPr>
        <p:sp>
          <p:nvSpPr>
            <p:cNvPr id="96" name="Rounded Rectangle 95"/>
            <p:cNvSpPr/>
            <p:nvPr/>
          </p:nvSpPr>
          <p:spPr>
            <a:xfrm>
              <a:off x="457200" y="1951792"/>
              <a:ext cx="228600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North America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01240" y="1981200"/>
              <a:ext cx="243840" cy="91440"/>
              <a:chOff x="2316480" y="1981200"/>
              <a:chExt cx="243840" cy="914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16480" y="1981200"/>
                <a:ext cx="91440" cy="91440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Rounded Rectangle 271"/>
              <p:cNvSpPr/>
              <p:nvPr/>
            </p:nvSpPr>
            <p:spPr>
              <a:xfrm>
                <a:off x="2468880" y="1981200"/>
                <a:ext cx="91440" cy="91440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2301240" y="2133600"/>
              <a:ext cx="243840" cy="91440"/>
              <a:chOff x="2316480" y="1981200"/>
              <a:chExt cx="243840" cy="91440"/>
            </a:xfrm>
          </p:grpSpPr>
          <p:sp>
            <p:nvSpPr>
              <p:cNvPr id="278" name="Rounded Rectangle 277"/>
              <p:cNvSpPr/>
              <p:nvPr/>
            </p:nvSpPr>
            <p:spPr>
              <a:xfrm>
                <a:off x="2316480" y="1981200"/>
                <a:ext cx="91440" cy="91440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468880" y="1981200"/>
                <a:ext cx="91440" cy="91440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0" name="Rounded Rectangle 279"/>
          <p:cNvSpPr/>
          <p:nvPr/>
        </p:nvSpPr>
        <p:spPr>
          <a:xfrm>
            <a:off x="2304108" y="24565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2456508" y="24565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4647059" y="5018456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Zyncro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5400105" y="3895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Finance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84" name="Group 283"/>
          <p:cNvGrpSpPr/>
          <p:nvPr/>
        </p:nvGrpSpPr>
        <p:grpSpPr>
          <a:xfrm>
            <a:off x="6543105" y="3908725"/>
            <a:ext cx="350520" cy="137160"/>
            <a:chOff x="7406640" y="1082040"/>
            <a:chExt cx="350520" cy="137160"/>
          </a:xfrm>
        </p:grpSpPr>
        <p:sp>
          <p:nvSpPr>
            <p:cNvPr id="285" name="Rounded Rectangle 28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7" name="Rounded Rectangle 286"/>
          <p:cNvSpPr/>
          <p:nvPr/>
        </p:nvSpPr>
        <p:spPr>
          <a:xfrm>
            <a:off x="5400105" y="416789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Sales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5400105" y="4440535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</a:t>
            </a:r>
            <a:r>
              <a:rPr lang="en-US" sz="900" dirty="0" err="1" smtClean="0">
                <a:solidFill>
                  <a:schemeClr val="tx1"/>
                </a:solidFill>
              </a:rPr>
              <a:t>Mkt</a:t>
            </a:r>
            <a:r>
              <a:rPr lang="en-US" sz="900" dirty="0" smtClean="0">
                <a:solidFill>
                  <a:schemeClr val="tx1"/>
                </a:solidFill>
              </a:rPr>
              <a:t> Pol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9" name="Isosceles Triangle 288"/>
          <p:cNvSpPr/>
          <p:nvPr/>
        </p:nvSpPr>
        <p:spPr>
          <a:xfrm flipH="1">
            <a:off x="5796345" y="3733800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0" name="Isosceles Triangle 289"/>
          <p:cNvSpPr/>
          <p:nvPr/>
        </p:nvSpPr>
        <p:spPr>
          <a:xfrm rot="10800000">
            <a:off x="5796346" y="471317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6543105" y="4206888"/>
            <a:ext cx="350520" cy="137160"/>
            <a:chOff x="7406640" y="1082040"/>
            <a:chExt cx="350520" cy="137160"/>
          </a:xfrm>
        </p:grpSpPr>
        <p:sp>
          <p:nvSpPr>
            <p:cNvPr id="292" name="Rounded Rectangle 291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6543105" y="4505051"/>
            <a:ext cx="350520" cy="137160"/>
            <a:chOff x="7406640" y="1082040"/>
            <a:chExt cx="350520" cy="137160"/>
          </a:xfrm>
        </p:grpSpPr>
        <p:sp>
          <p:nvSpPr>
            <p:cNvPr id="295" name="Rounded Rectangle 29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6543105" y="2819400"/>
            <a:ext cx="350520" cy="137160"/>
            <a:chOff x="7406640" y="1082040"/>
            <a:chExt cx="350520" cy="137160"/>
          </a:xfrm>
        </p:grpSpPr>
        <p:sp>
          <p:nvSpPr>
            <p:cNvPr id="298" name="Rounded Rectangle 29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543105" y="3215640"/>
            <a:ext cx="350520" cy="137160"/>
            <a:chOff x="7406640" y="1082040"/>
            <a:chExt cx="350520" cy="137160"/>
          </a:xfrm>
        </p:grpSpPr>
        <p:sp>
          <p:nvSpPr>
            <p:cNvPr id="301" name="Rounded Rectangle 300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3" name="Rounded Rectangle 302"/>
          <p:cNvSpPr/>
          <p:nvPr/>
        </p:nvSpPr>
        <p:spPr>
          <a:xfrm>
            <a:off x="5400105" y="52578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Zncro</a:t>
            </a:r>
            <a:r>
              <a:rPr lang="en-US" sz="900" dirty="0" smtClean="0">
                <a:solidFill>
                  <a:schemeClr val="tx1"/>
                </a:solidFill>
              </a:rPr>
              <a:t> Default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6543105" y="5291552"/>
            <a:ext cx="350520" cy="137160"/>
            <a:chOff x="7406640" y="1082040"/>
            <a:chExt cx="350520" cy="137160"/>
          </a:xfrm>
        </p:grpSpPr>
        <p:sp>
          <p:nvSpPr>
            <p:cNvPr id="305" name="Rounded Rectangle 30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Rounded Rectangle 307"/>
          <p:cNvSpPr/>
          <p:nvPr/>
        </p:nvSpPr>
        <p:spPr>
          <a:xfrm>
            <a:off x="7086600" y="2800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Cubby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7086600" y="3181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Only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7086600" y="3895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Default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8229600" y="3908725"/>
            <a:ext cx="350520" cy="137160"/>
            <a:chOff x="7406640" y="1082040"/>
            <a:chExt cx="350520" cy="137160"/>
          </a:xfrm>
        </p:grpSpPr>
        <p:sp>
          <p:nvSpPr>
            <p:cNvPr id="315" name="Rounded Rectangle 31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8229600" y="2819400"/>
            <a:ext cx="350520" cy="137160"/>
            <a:chOff x="7406640" y="1082040"/>
            <a:chExt cx="350520" cy="137160"/>
          </a:xfrm>
        </p:grpSpPr>
        <p:sp>
          <p:nvSpPr>
            <p:cNvPr id="328" name="Rounded Rectangle 32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9" name="Rounded Rectangle 32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29600" y="3215640"/>
            <a:ext cx="350520" cy="137160"/>
            <a:chOff x="7406640" y="1082040"/>
            <a:chExt cx="350520" cy="137160"/>
          </a:xfrm>
        </p:grpSpPr>
        <p:sp>
          <p:nvSpPr>
            <p:cNvPr id="331" name="Rounded Rectangle 330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2" name="Rounded Rectangle 331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3" name="Rounded Rectangle 332"/>
          <p:cNvSpPr/>
          <p:nvPr/>
        </p:nvSpPr>
        <p:spPr>
          <a:xfrm>
            <a:off x="7086600" y="52578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Zncro</a:t>
            </a:r>
            <a:r>
              <a:rPr lang="en-US" sz="900" dirty="0" smtClean="0">
                <a:solidFill>
                  <a:schemeClr val="tx1"/>
                </a:solidFill>
              </a:rPr>
              <a:t> Default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8229600" y="5291552"/>
            <a:ext cx="350520" cy="137160"/>
            <a:chOff x="7406640" y="1082040"/>
            <a:chExt cx="350520" cy="137160"/>
          </a:xfrm>
        </p:grpSpPr>
        <p:sp>
          <p:nvSpPr>
            <p:cNvPr id="335" name="Rounded Rectangle 33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6" name="Rounded Rectangle 33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7" name="Rounded Rectangle 336"/>
          <p:cNvSpPr/>
          <p:nvPr/>
        </p:nvSpPr>
        <p:spPr>
          <a:xfrm>
            <a:off x="5715000" y="1143000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7117080" y="1609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Finance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40" name="Group 339"/>
          <p:cNvGrpSpPr/>
          <p:nvPr/>
        </p:nvGrpSpPr>
        <p:grpSpPr>
          <a:xfrm>
            <a:off x="8260080" y="1622725"/>
            <a:ext cx="350520" cy="137160"/>
            <a:chOff x="7406640" y="1082040"/>
            <a:chExt cx="350520" cy="137160"/>
          </a:xfrm>
        </p:grpSpPr>
        <p:sp>
          <p:nvSpPr>
            <p:cNvPr id="341" name="Rounded Rectangle 340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Rounded Rectangle 341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3" name="Rounded Rectangle 342"/>
          <p:cNvSpPr/>
          <p:nvPr/>
        </p:nvSpPr>
        <p:spPr>
          <a:xfrm>
            <a:off x="7117080" y="188189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Sales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4" name="Rounded Rectangle 343"/>
          <p:cNvSpPr/>
          <p:nvPr/>
        </p:nvSpPr>
        <p:spPr>
          <a:xfrm>
            <a:off x="7117080" y="2154535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Mkt</a:t>
            </a:r>
            <a:r>
              <a:rPr lang="en-US" sz="900" dirty="0" smtClean="0">
                <a:solidFill>
                  <a:schemeClr val="tx1"/>
                </a:solidFill>
              </a:rPr>
              <a:t> Pol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5" name="Isosceles Triangle 344"/>
          <p:cNvSpPr/>
          <p:nvPr/>
        </p:nvSpPr>
        <p:spPr>
          <a:xfrm flipH="1">
            <a:off x="7513320" y="1447800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6" name="Isosceles Triangle 345"/>
          <p:cNvSpPr/>
          <p:nvPr/>
        </p:nvSpPr>
        <p:spPr>
          <a:xfrm rot="10800000">
            <a:off x="7513321" y="242717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7" name="Group 346"/>
          <p:cNvGrpSpPr/>
          <p:nvPr/>
        </p:nvGrpSpPr>
        <p:grpSpPr>
          <a:xfrm>
            <a:off x="8260080" y="1920888"/>
            <a:ext cx="350520" cy="137160"/>
            <a:chOff x="7406640" y="1082040"/>
            <a:chExt cx="350520" cy="137160"/>
          </a:xfrm>
        </p:grpSpPr>
        <p:sp>
          <p:nvSpPr>
            <p:cNvPr id="348" name="Rounded Rectangle 34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9" name="Rounded Rectangle 34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8260080" y="2219051"/>
            <a:ext cx="350520" cy="137160"/>
            <a:chOff x="7406640" y="1082040"/>
            <a:chExt cx="350520" cy="137160"/>
          </a:xfrm>
        </p:grpSpPr>
        <p:sp>
          <p:nvSpPr>
            <p:cNvPr id="351" name="Rounded Rectangle 350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Rounded Rectangle 351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0" name="Straight Connector 179"/>
          <p:cNvCxnSpPr/>
          <p:nvPr/>
        </p:nvCxnSpPr>
        <p:spPr>
          <a:xfrm>
            <a:off x="5105400" y="2590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105400" y="3733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105400" y="4876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6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6770" y="213495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5720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83247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Assigned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5400105" y="19050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Join.me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400105" y="2800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Cubby default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543105" y="1938752"/>
            <a:ext cx="350520" cy="137160"/>
            <a:chOff x="7406640" y="1082040"/>
            <a:chExt cx="350520" cy="137160"/>
          </a:xfrm>
        </p:grpSpPr>
        <p:sp>
          <p:nvSpPr>
            <p:cNvPr id="88" name="Rounded Rectangle 8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87315" y="838200"/>
            <a:ext cx="1166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Groups (13)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304800" y="3524417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(83)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457200" y="242804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G&amp;A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81000" y="1270500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79186" y="1269011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905000" y="1667323"/>
            <a:ext cx="685800" cy="176821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81000" y="39540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81000" y="41169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81000" y="42799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1000" y="444282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81000" y="46057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1000" y="47686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81000" y="49316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914400" y="5650469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Isosceles Triangle 112"/>
          <p:cNvSpPr/>
          <p:nvPr/>
        </p:nvSpPr>
        <p:spPr>
          <a:xfrm flipH="1">
            <a:off x="914400" y="381086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1684020" y="1677238"/>
            <a:ext cx="137160" cy="165964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71800" y="2519482"/>
            <a:ext cx="358140" cy="137160"/>
            <a:chOff x="2125980" y="1691640"/>
            <a:chExt cx="358140" cy="137160"/>
          </a:xfrm>
        </p:grpSpPr>
        <p:sp>
          <p:nvSpPr>
            <p:cNvPr id="122" name="Rounded Rectangle 121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971800" y="2043232"/>
            <a:ext cx="358140" cy="137160"/>
            <a:chOff x="2125980" y="1691640"/>
            <a:chExt cx="358140" cy="137160"/>
          </a:xfrm>
        </p:grpSpPr>
        <p:sp>
          <p:nvSpPr>
            <p:cNvPr id="126" name="Rounded Rectangle 125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78478" y="3984594"/>
            <a:ext cx="320040" cy="91440"/>
            <a:chOff x="1905000" y="2651760"/>
            <a:chExt cx="320040" cy="91440"/>
          </a:xfrm>
        </p:grpSpPr>
        <p:sp>
          <p:nvSpPr>
            <p:cNvPr id="130" name="Rounded Rectangle 12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79056" y="4145620"/>
            <a:ext cx="320040" cy="91440"/>
            <a:chOff x="1905000" y="2651760"/>
            <a:chExt cx="320040" cy="91440"/>
          </a:xfrm>
        </p:grpSpPr>
        <p:sp>
          <p:nvSpPr>
            <p:cNvPr id="134" name="Rounded Rectangle 13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78478" y="4306646"/>
            <a:ext cx="320040" cy="91440"/>
            <a:chOff x="1905000" y="2651760"/>
            <a:chExt cx="320040" cy="91440"/>
          </a:xfrm>
        </p:grpSpPr>
        <p:sp>
          <p:nvSpPr>
            <p:cNvPr id="138" name="Rounded Rectangle 137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777900" y="4467672"/>
            <a:ext cx="320040" cy="91440"/>
            <a:chOff x="1905000" y="2651760"/>
            <a:chExt cx="320040" cy="91440"/>
          </a:xfrm>
        </p:grpSpPr>
        <p:sp>
          <p:nvSpPr>
            <p:cNvPr id="142" name="Rounded Rectangle 141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777322" y="4628698"/>
            <a:ext cx="320040" cy="91440"/>
            <a:chOff x="1905000" y="2651760"/>
            <a:chExt cx="320040" cy="91440"/>
          </a:xfrm>
        </p:grpSpPr>
        <p:sp>
          <p:nvSpPr>
            <p:cNvPr id="146" name="Rounded Rectangle 145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776744" y="4789724"/>
            <a:ext cx="320040" cy="91440"/>
            <a:chOff x="1905000" y="2651760"/>
            <a:chExt cx="320040" cy="91440"/>
          </a:xfrm>
        </p:grpSpPr>
        <p:sp>
          <p:nvSpPr>
            <p:cNvPr id="150" name="Rounded Rectangle 14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776166" y="4950750"/>
            <a:ext cx="320040" cy="91440"/>
            <a:chOff x="1905000" y="2651760"/>
            <a:chExt cx="320040" cy="91440"/>
          </a:xfrm>
        </p:grpSpPr>
        <p:sp>
          <p:nvSpPr>
            <p:cNvPr id="154" name="Rounded Rectangle 15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1744980" y="3606884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524000" y="3611370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57200" y="290429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Engineering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971800" y="2995732"/>
            <a:ext cx="358140" cy="137160"/>
            <a:chOff x="2125980" y="1691640"/>
            <a:chExt cx="358140" cy="137160"/>
          </a:xfrm>
        </p:grpSpPr>
        <p:sp>
          <p:nvSpPr>
            <p:cNvPr id="161" name="Rounded Rectangle 160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4" name="Rounded Rectangle 163"/>
          <p:cNvSpPr/>
          <p:nvPr/>
        </p:nvSpPr>
        <p:spPr>
          <a:xfrm>
            <a:off x="381000" y="510828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381000" y="5271207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81000" y="543413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777900" y="5133128"/>
            <a:ext cx="320040" cy="91440"/>
            <a:chOff x="1905000" y="2651760"/>
            <a:chExt cx="320040" cy="91440"/>
          </a:xfrm>
        </p:grpSpPr>
        <p:sp>
          <p:nvSpPr>
            <p:cNvPr id="169" name="Rounded Rectangle 168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77322" y="5294154"/>
            <a:ext cx="320040" cy="91440"/>
            <a:chOff x="1905000" y="2651760"/>
            <a:chExt cx="320040" cy="91440"/>
          </a:xfrm>
        </p:grpSpPr>
        <p:sp>
          <p:nvSpPr>
            <p:cNvPr id="173" name="Rounded Rectangle 172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776744" y="5455180"/>
            <a:ext cx="320040" cy="91440"/>
            <a:chOff x="1905000" y="2651760"/>
            <a:chExt cx="320040" cy="91440"/>
          </a:xfrm>
        </p:grpSpPr>
        <p:sp>
          <p:nvSpPr>
            <p:cNvPr id="177" name="Rounded Rectangle 176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95274" y="1532692"/>
            <a:ext cx="3667125" cy="19917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200" y="1575882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North America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644770" y="1668780"/>
            <a:ext cx="736099" cy="731520"/>
            <a:chOff x="4731065" y="1531759"/>
            <a:chExt cx="736099" cy="731520"/>
          </a:xfrm>
        </p:grpSpPr>
        <p:sp>
          <p:nvSpPr>
            <p:cNvPr id="114" name="TextBox 113"/>
            <p:cNvSpPr txBox="1"/>
            <p:nvPr/>
          </p:nvSpPr>
          <p:spPr>
            <a:xfrm>
              <a:off x="4731065" y="17340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</a:t>
              </a:r>
              <a:r>
                <a:rPr lang="en-US" sz="1400" dirty="0" smtClean="0"/>
                <a:t>oin.me</a:t>
              </a:r>
              <a:endParaRPr lang="en-US" sz="1600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733354" y="1531759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6" name="Isosceles Triangle 115"/>
          <p:cNvSpPr/>
          <p:nvPr/>
        </p:nvSpPr>
        <p:spPr>
          <a:xfrm rot="10800000">
            <a:off x="4853755" y="5826176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Isosceles Triangle 117"/>
          <p:cNvSpPr/>
          <p:nvPr/>
        </p:nvSpPr>
        <p:spPr>
          <a:xfrm flipH="1">
            <a:off x="4853754" y="1482777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47059" y="2785339"/>
            <a:ext cx="731520" cy="731520"/>
            <a:chOff x="4733354" y="2738058"/>
            <a:chExt cx="731520" cy="731520"/>
          </a:xfrm>
        </p:grpSpPr>
        <p:sp>
          <p:nvSpPr>
            <p:cNvPr id="185" name="TextBox 184"/>
            <p:cNvSpPr txBox="1"/>
            <p:nvPr/>
          </p:nvSpPr>
          <p:spPr>
            <a:xfrm>
              <a:off x="4786817" y="2952405"/>
              <a:ext cx="624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cubby</a:t>
              </a:r>
              <a:endParaRPr lang="en-US" sz="1600" dirty="0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733354" y="2738058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5534" y="3901898"/>
            <a:ext cx="774571" cy="731520"/>
            <a:chOff x="4711829" y="3944357"/>
            <a:chExt cx="774571" cy="731520"/>
          </a:xfrm>
        </p:grpSpPr>
        <p:sp>
          <p:nvSpPr>
            <p:cNvPr id="187" name="TextBox 186"/>
            <p:cNvSpPr txBox="1"/>
            <p:nvPr/>
          </p:nvSpPr>
          <p:spPr>
            <a:xfrm>
              <a:off x="4711829" y="415870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logmein</a:t>
              </a:r>
              <a:endParaRPr lang="en-US" sz="1600" dirty="0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733354" y="3944357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391400" y="804446"/>
            <a:ext cx="74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Others</a:t>
            </a:r>
            <a:endParaRPr lang="en-US" sz="1600" dirty="0"/>
          </a:p>
        </p:txBody>
      </p:sp>
      <p:sp>
        <p:nvSpPr>
          <p:cNvPr id="199" name="Rounded Rectangle 198"/>
          <p:cNvSpPr/>
          <p:nvPr/>
        </p:nvSpPr>
        <p:spPr>
          <a:xfrm>
            <a:off x="5400105" y="3181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Only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7772400" y="1143000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7551420" y="1147486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88318" y="213495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2362200" y="3547725"/>
            <a:ext cx="1010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Others (90)</a:t>
            </a:r>
            <a:endParaRPr lang="en-US" sz="1400" dirty="0"/>
          </a:p>
        </p:txBody>
      </p:sp>
      <p:sp>
        <p:nvSpPr>
          <p:cNvPr id="255" name="Rounded Rectangle 254"/>
          <p:cNvSpPr/>
          <p:nvPr/>
        </p:nvSpPr>
        <p:spPr>
          <a:xfrm>
            <a:off x="3649980" y="3630192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3429000" y="3634678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57200" y="195179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&amp; Marketing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2304108" y="24565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2456508" y="24565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4647059" y="5018456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Zyncro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5400105" y="3895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Finance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84" name="Group 283"/>
          <p:cNvGrpSpPr/>
          <p:nvPr/>
        </p:nvGrpSpPr>
        <p:grpSpPr>
          <a:xfrm>
            <a:off x="6543105" y="3908725"/>
            <a:ext cx="350520" cy="137160"/>
            <a:chOff x="7406640" y="1082040"/>
            <a:chExt cx="350520" cy="137160"/>
          </a:xfrm>
        </p:grpSpPr>
        <p:sp>
          <p:nvSpPr>
            <p:cNvPr id="285" name="Rounded Rectangle 28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7" name="Rounded Rectangle 286"/>
          <p:cNvSpPr/>
          <p:nvPr/>
        </p:nvSpPr>
        <p:spPr>
          <a:xfrm>
            <a:off x="5400105" y="416789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Sales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5400105" y="4440535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</a:t>
            </a:r>
            <a:r>
              <a:rPr lang="en-US" sz="900" dirty="0" err="1" smtClean="0">
                <a:solidFill>
                  <a:schemeClr val="tx1"/>
                </a:solidFill>
              </a:rPr>
              <a:t>Mkt</a:t>
            </a:r>
            <a:r>
              <a:rPr lang="en-US" sz="900" dirty="0" smtClean="0">
                <a:solidFill>
                  <a:schemeClr val="tx1"/>
                </a:solidFill>
              </a:rPr>
              <a:t> Pol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9" name="Isosceles Triangle 288"/>
          <p:cNvSpPr/>
          <p:nvPr/>
        </p:nvSpPr>
        <p:spPr>
          <a:xfrm flipH="1">
            <a:off x="5796345" y="3733800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0" name="Isosceles Triangle 289"/>
          <p:cNvSpPr/>
          <p:nvPr/>
        </p:nvSpPr>
        <p:spPr>
          <a:xfrm rot="10800000">
            <a:off x="5796346" y="471317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6543105" y="4206888"/>
            <a:ext cx="350520" cy="137160"/>
            <a:chOff x="7406640" y="1082040"/>
            <a:chExt cx="350520" cy="137160"/>
          </a:xfrm>
        </p:grpSpPr>
        <p:sp>
          <p:nvSpPr>
            <p:cNvPr id="292" name="Rounded Rectangle 291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6543105" y="4505051"/>
            <a:ext cx="350520" cy="137160"/>
            <a:chOff x="7406640" y="1082040"/>
            <a:chExt cx="350520" cy="137160"/>
          </a:xfrm>
        </p:grpSpPr>
        <p:sp>
          <p:nvSpPr>
            <p:cNvPr id="295" name="Rounded Rectangle 29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6543105" y="2819400"/>
            <a:ext cx="350520" cy="137160"/>
            <a:chOff x="7406640" y="1082040"/>
            <a:chExt cx="350520" cy="137160"/>
          </a:xfrm>
        </p:grpSpPr>
        <p:sp>
          <p:nvSpPr>
            <p:cNvPr id="298" name="Rounded Rectangle 29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543105" y="3215640"/>
            <a:ext cx="350520" cy="137160"/>
            <a:chOff x="7406640" y="1082040"/>
            <a:chExt cx="350520" cy="137160"/>
          </a:xfrm>
        </p:grpSpPr>
        <p:sp>
          <p:nvSpPr>
            <p:cNvPr id="301" name="Rounded Rectangle 300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3" name="Rounded Rectangle 302"/>
          <p:cNvSpPr/>
          <p:nvPr/>
        </p:nvSpPr>
        <p:spPr>
          <a:xfrm>
            <a:off x="5400105" y="52578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Zncro</a:t>
            </a:r>
            <a:r>
              <a:rPr lang="en-US" sz="900" dirty="0" smtClean="0">
                <a:solidFill>
                  <a:schemeClr val="tx1"/>
                </a:solidFill>
              </a:rPr>
              <a:t> Default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6543105" y="5291552"/>
            <a:ext cx="350520" cy="137160"/>
            <a:chOff x="7406640" y="1082040"/>
            <a:chExt cx="350520" cy="137160"/>
          </a:xfrm>
        </p:grpSpPr>
        <p:sp>
          <p:nvSpPr>
            <p:cNvPr id="305" name="Rounded Rectangle 30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Rounded Rectangle 307"/>
          <p:cNvSpPr/>
          <p:nvPr/>
        </p:nvSpPr>
        <p:spPr>
          <a:xfrm>
            <a:off x="7086600" y="2800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Cubby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7086600" y="3181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Only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7086600" y="3895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Default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8229600" y="3908725"/>
            <a:ext cx="350520" cy="137160"/>
            <a:chOff x="7406640" y="1082040"/>
            <a:chExt cx="350520" cy="137160"/>
          </a:xfrm>
        </p:grpSpPr>
        <p:sp>
          <p:nvSpPr>
            <p:cNvPr id="315" name="Rounded Rectangle 31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8229600" y="2819400"/>
            <a:ext cx="350520" cy="137160"/>
            <a:chOff x="7406640" y="1082040"/>
            <a:chExt cx="350520" cy="137160"/>
          </a:xfrm>
        </p:grpSpPr>
        <p:sp>
          <p:nvSpPr>
            <p:cNvPr id="328" name="Rounded Rectangle 32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9" name="Rounded Rectangle 32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29600" y="3215640"/>
            <a:ext cx="350520" cy="137160"/>
            <a:chOff x="7406640" y="1082040"/>
            <a:chExt cx="350520" cy="137160"/>
          </a:xfrm>
        </p:grpSpPr>
        <p:sp>
          <p:nvSpPr>
            <p:cNvPr id="331" name="Rounded Rectangle 330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2" name="Rounded Rectangle 331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3" name="Rounded Rectangle 332"/>
          <p:cNvSpPr/>
          <p:nvPr/>
        </p:nvSpPr>
        <p:spPr>
          <a:xfrm>
            <a:off x="7086600" y="52578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Zncro</a:t>
            </a:r>
            <a:r>
              <a:rPr lang="en-US" sz="900" dirty="0" smtClean="0">
                <a:solidFill>
                  <a:schemeClr val="tx1"/>
                </a:solidFill>
              </a:rPr>
              <a:t> Default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8229600" y="5291552"/>
            <a:ext cx="350520" cy="137160"/>
            <a:chOff x="7406640" y="1082040"/>
            <a:chExt cx="350520" cy="137160"/>
          </a:xfrm>
        </p:grpSpPr>
        <p:sp>
          <p:nvSpPr>
            <p:cNvPr id="335" name="Rounded Rectangle 334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6" name="Rounded Rectangle 335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7" name="Rounded Rectangle 336"/>
          <p:cNvSpPr/>
          <p:nvPr/>
        </p:nvSpPr>
        <p:spPr>
          <a:xfrm>
            <a:off x="5715000" y="1143000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7117080" y="1609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Finance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40" name="Group 339"/>
          <p:cNvGrpSpPr/>
          <p:nvPr/>
        </p:nvGrpSpPr>
        <p:grpSpPr>
          <a:xfrm>
            <a:off x="8260080" y="1622725"/>
            <a:ext cx="350520" cy="137160"/>
            <a:chOff x="7406640" y="1082040"/>
            <a:chExt cx="350520" cy="137160"/>
          </a:xfrm>
        </p:grpSpPr>
        <p:sp>
          <p:nvSpPr>
            <p:cNvPr id="341" name="Rounded Rectangle 340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Rounded Rectangle 341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3" name="Rounded Rectangle 342"/>
          <p:cNvSpPr/>
          <p:nvPr/>
        </p:nvSpPr>
        <p:spPr>
          <a:xfrm>
            <a:off x="7117080" y="188189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Sales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4" name="Rounded Rectangle 343"/>
          <p:cNvSpPr/>
          <p:nvPr/>
        </p:nvSpPr>
        <p:spPr>
          <a:xfrm>
            <a:off x="7117080" y="2154535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Mkt</a:t>
            </a:r>
            <a:r>
              <a:rPr lang="en-US" sz="900" dirty="0" smtClean="0">
                <a:solidFill>
                  <a:schemeClr val="tx1"/>
                </a:solidFill>
              </a:rPr>
              <a:t> Pol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5" name="Isosceles Triangle 344"/>
          <p:cNvSpPr/>
          <p:nvPr/>
        </p:nvSpPr>
        <p:spPr>
          <a:xfrm flipH="1">
            <a:off x="7513320" y="1447800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6" name="Isosceles Triangle 345"/>
          <p:cNvSpPr/>
          <p:nvPr/>
        </p:nvSpPr>
        <p:spPr>
          <a:xfrm rot="10800000">
            <a:off x="7513321" y="242717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7" name="Group 346"/>
          <p:cNvGrpSpPr/>
          <p:nvPr/>
        </p:nvGrpSpPr>
        <p:grpSpPr>
          <a:xfrm>
            <a:off x="8260080" y="1920888"/>
            <a:ext cx="350520" cy="137160"/>
            <a:chOff x="7406640" y="1082040"/>
            <a:chExt cx="350520" cy="137160"/>
          </a:xfrm>
        </p:grpSpPr>
        <p:sp>
          <p:nvSpPr>
            <p:cNvPr id="348" name="Rounded Rectangle 347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9" name="Rounded Rectangle 348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8260080" y="2219051"/>
            <a:ext cx="350520" cy="137160"/>
            <a:chOff x="7406640" y="1082040"/>
            <a:chExt cx="350520" cy="137160"/>
          </a:xfrm>
        </p:grpSpPr>
        <p:sp>
          <p:nvSpPr>
            <p:cNvPr id="351" name="Rounded Rectangle 350"/>
            <p:cNvSpPr/>
            <p:nvPr/>
          </p:nvSpPr>
          <p:spPr>
            <a:xfrm>
              <a:off x="740664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Rounded Rectangle 351"/>
            <p:cNvSpPr/>
            <p:nvPr/>
          </p:nvSpPr>
          <p:spPr>
            <a:xfrm>
              <a:off x="7620000" y="10820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Rounded Rectangle 179"/>
          <p:cNvSpPr/>
          <p:nvPr/>
        </p:nvSpPr>
        <p:spPr>
          <a:xfrm>
            <a:off x="2320504" y="3953188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2320504" y="4116113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320504" y="4279038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2320504" y="4441963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320504" y="4604888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2320504" y="4767813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2320504" y="4930738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2" name="Isosceles Triangle 191"/>
          <p:cNvSpPr/>
          <p:nvPr/>
        </p:nvSpPr>
        <p:spPr>
          <a:xfrm rot="10800000">
            <a:off x="2853904" y="5649606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Isosceles Triangle 192"/>
          <p:cNvSpPr/>
          <p:nvPr/>
        </p:nvSpPr>
        <p:spPr>
          <a:xfrm flipH="1">
            <a:off x="2853904" y="3810000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3717982" y="3983731"/>
            <a:ext cx="320040" cy="91440"/>
            <a:chOff x="1905000" y="2651760"/>
            <a:chExt cx="320040" cy="91440"/>
          </a:xfrm>
        </p:grpSpPr>
        <p:sp>
          <p:nvSpPr>
            <p:cNvPr id="195" name="Rounded Rectangle 194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8560" y="4144757"/>
            <a:ext cx="320040" cy="91440"/>
            <a:chOff x="1905000" y="2651760"/>
            <a:chExt cx="320040" cy="91440"/>
          </a:xfrm>
        </p:grpSpPr>
        <p:sp>
          <p:nvSpPr>
            <p:cNvPr id="200" name="Rounded Rectangle 19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3717982" y="4305783"/>
            <a:ext cx="320040" cy="91440"/>
            <a:chOff x="1905000" y="2651760"/>
            <a:chExt cx="320040" cy="91440"/>
          </a:xfrm>
        </p:grpSpPr>
        <p:sp>
          <p:nvSpPr>
            <p:cNvPr id="204" name="Rounded Rectangle 20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3717404" y="4466809"/>
            <a:ext cx="320040" cy="91440"/>
            <a:chOff x="1905000" y="2651760"/>
            <a:chExt cx="320040" cy="91440"/>
          </a:xfrm>
        </p:grpSpPr>
        <p:sp>
          <p:nvSpPr>
            <p:cNvPr id="208" name="Rounded Rectangle 207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16826" y="4627835"/>
            <a:ext cx="320040" cy="91440"/>
            <a:chOff x="1905000" y="2651760"/>
            <a:chExt cx="320040" cy="91440"/>
          </a:xfrm>
        </p:grpSpPr>
        <p:sp>
          <p:nvSpPr>
            <p:cNvPr id="212" name="Rounded Rectangle 211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716248" y="4788861"/>
            <a:ext cx="320040" cy="91440"/>
            <a:chOff x="1905000" y="2651760"/>
            <a:chExt cx="320040" cy="91440"/>
          </a:xfrm>
        </p:grpSpPr>
        <p:sp>
          <p:nvSpPr>
            <p:cNvPr id="220" name="Rounded Rectangle 219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715670" y="4949887"/>
            <a:ext cx="320040" cy="91440"/>
            <a:chOff x="1905000" y="2651760"/>
            <a:chExt cx="320040" cy="91440"/>
          </a:xfrm>
        </p:grpSpPr>
        <p:sp>
          <p:nvSpPr>
            <p:cNvPr id="224" name="Rounded Rectangle 223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2320504" y="5107419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2320504" y="5270344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2320504" y="5433269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3717404" y="5132265"/>
            <a:ext cx="320040" cy="91440"/>
            <a:chOff x="1905000" y="2651760"/>
            <a:chExt cx="320040" cy="91440"/>
          </a:xfrm>
        </p:grpSpPr>
        <p:sp>
          <p:nvSpPr>
            <p:cNvPr id="231" name="Rounded Rectangle 230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716826" y="5293291"/>
            <a:ext cx="320040" cy="91440"/>
            <a:chOff x="1905000" y="2651760"/>
            <a:chExt cx="320040" cy="91440"/>
          </a:xfrm>
        </p:grpSpPr>
        <p:sp>
          <p:nvSpPr>
            <p:cNvPr id="235" name="Rounded Rectangle 234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716248" y="5454317"/>
            <a:ext cx="320040" cy="91440"/>
            <a:chOff x="1905000" y="2651760"/>
            <a:chExt cx="320040" cy="91440"/>
          </a:xfrm>
        </p:grpSpPr>
        <p:sp>
          <p:nvSpPr>
            <p:cNvPr id="239" name="Rounded Rectangle 238"/>
            <p:cNvSpPr/>
            <p:nvPr/>
          </p:nvSpPr>
          <p:spPr>
            <a:xfrm>
              <a:off x="20193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21336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905000" y="2651760"/>
              <a:ext cx="91440" cy="9144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304800" y="1620703"/>
            <a:ext cx="274320" cy="2743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↑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05400" y="2590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5105400" y="3733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105400" y="4876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6770" y="213495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5720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83247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Assigned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5400105" y="19050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Join.me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400105" y="2800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Cubby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7315" y="838200"/>
            <a:ext cx="1166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Groups (13)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304800" y="352441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(173)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457200" y="242804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International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81000" y="1270500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79186" y="1269011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038225" y="1628775"/>
            <a:ext cx="6858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81000" y="39540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81000" y="41169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81000" y="42799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1000" y="444282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81000" y="46057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1000" y="47686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81000" y="49316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914400" y="5650469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Isosceles Triangle 112"/>
          <p:cNvSpPr/>
          <p:nvPr/>
        </p:nvSpPr>
        <p:spPr>
          <a:xfrm flipH="1">
            <a:off x="914400" y="381086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817245" y="1637748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744980" y="3606884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524000" y="3611370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57200" y="290429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Former Employees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1000" y="510828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381000" y="5271207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81000" y="543413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5274" y="1532692"/>
            <a:ext cx="3667125" cy="19917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200" y="157588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644770" y="1668780"/>
            <a:ext cx="736099" cy="731520"/>
            <a:chOff x="4731065" y="1531759"/>
            <a:chExt cx="736099" cy="731520"/>
          </a:xfrm>
        </p:grpSpPr>
        <p:sp>
          <p:nvSpPr>
            <p:cNvPr id="114" name="TextBox 113"/>
            <p:cNvSpPr txBox="1"/>
            <p:nvPr/>
          </p:nvSpPr>
          <p:spPr>
            <a:xfrm>
              <a:off x="4731065" y="17340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</a:t>
              </a:r>
              <a:r>
                <a:rPr lang="en-US" sz="1400" dirty="0" smtClean="0"/>
                <a:t>oin.me</a:t>
              </a:r>
              <a:endParaRPr lang="en-US" sz="1600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733354" y="1531759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6" name="Isosceles Triangle 115"/>
          <p:cNvSpPr/>
          <p:nvPr/>
        </p:nvSpPr>
        <p:spPr>
          <a:xfrm rot="10800000">
            <a:off x="4853755" y="5826176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Isosceles Triangle 117"/>
          <p:cNvSpPr/>
          <p:nvPr/>
        </p:nvSpPr>
        <p:spPr>
          <a:xfrm flipH="1">
            <a:off x="4853754" y="1482777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47059" y="2785339"/>
            <a:ext cx="731520" cy="731520"/>
            <a:chOff x="4733354" y="2738058"/>
            <a:chExt cx="731520" cy="731520"/>
          </a:xfrm>
        </p:grpSpPr>
        <p:sp>
          <p:nvSpPr>
            <p:cNvPr id="185" name="TextBox 184"/>
            <p:cNvSpPr txBox="1"/>
            <p:nvPr/>
          </p:nvSpPr>
          <p:spPr>
            <a:xfrm>
              <a:off x="4786817" y="2952405"/>
              <a:ext cx="624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cubby</a:t>
              </a:r>
              <a:endParaRPr lang="en-US" sz="1600" dirty="0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733354" y="2738058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5534" y="3901898"/>
            <a:ext cx="774571" cy="731520"/>
            <a:chOff x="4711829" y="3944357"/>
            <a:chExt cx="774571" cy="731520"/>
          </a:xfrm>
        </p:grpSpPr>
        <p:sp>
          <p:nvSpPr>
            <p:cNvPr id="187" name="TextBox 186"/>
            <p:cNvSpPr txBox="1"/>
            <p:nvPr/>
          </p:nvSpPr>
          <p:spPr>
            <a:xfrm>
              <a:off x="4711829" y="415870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logmein</a:t>
              </a:r>
              <a:endParaRPr lang="en-US" sz="1600" dirty="0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733354" y="3944357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391400" y="804446"/>
            <a:ext cx="74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Others</a:t>
            </a:r>
            <a:endParaRPr lang="en-US" sz="1600" dirty="0"/>
          </a:p>
        </p:txBody>
      </p:sp>
      <p:sp>
        <p:nvSpPr>
          <p:cNvPr id="199" name="Rounded Rectangle 198"/>
          <p:cNvSpPr/>
          <p:nvPr/>
        </p:nvSpPr>
        <p:spPr>
          <a:xfrm>
            <a:off x="5400105" y="3181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Only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7551420" y="1147486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88318" y="213495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951792"/>
            <a:ext cx="2286000" cy="320040"/>
            <a:chOff x="457200" y="1951792"/>
            <a:chExt cx="2286000" cy="320040"/>
          </a:xfrm>
        </p:grpSpPr>
        <p:sp>
          <p:nvSpPr>
            <p:cNvPr id="96" name="Rounded Rectangle 95"/>
            <p:cNvSpPr/>
            <p:nvPr/>
          </p:nvSpPr>
          <p:spPr>
            <a:xfrm>
              <a:off x="457200" y="1951792"/>
              <a:ext cx="228600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North America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01240" y="1981200"/>
              <a:ext cx="243840" cy="91440"/>
              <a:chOff x="2316480" y="1981200"/>
              <a:chExt cx="243840" cy="914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16480" y="1981200"/>
                <a:ext cx="91440" cy="91440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Rounded Rectangle 271"/>
              <p:cNvSpPr/>
              <p:nvPr/>
            </p:nvSpPr>
            <p:spPr>
              <a:xfrm>
                <a:off x="2468880" y="1981200"/>
                <a:ext cx="91440" cy="91440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2301240" y="2133600"/>
              <a:ext cx="243840" cy="91440"/>
              <a:chOff x="2316480" y="1981200"/>
              <a:chExt cx="243840" cy="91440"/>
            </a:xfrm>
          </p:grpSpPr>
          <p:sp>
            <p:nvSpPr>
              <p:cNvPr id="278" name="Rounded Rectangle 277"/>
              <p:cNvSpPr/>
              <p:nvPr/>
            </p:nvSpPr>
            <p:spPr>
              <a:xfrm>
                <a:off x="2316480" y="1981200"/>
                <a:ext cx="91440" cy="91440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468880" y="1981200"/>
                <a:ext cx="91440" cy="91440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0" name="Rounded Rectangle 279"/>
          <p:cNvSpPr/>
          <p:nvPr/>
        </p:nvSpPr>
        <p:spPr>
          <a:xfrm>
            <a:off x="2304108" y="24565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2456508" y="24565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4647059" y="5018456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Zyncro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5400105" y="3895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Finance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5400105" y="416789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Sales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5400105" y="4440535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</a:t>
            </a:r>
            <a:r>
              <a:rPr lang="en-US" sz="900" dirty="0" err="1" smtClean="0">
                <a:solidFill>
                  <a:schemeClr val="tx1"/>
                </a:solidFill>
              </a:rPr>
              <a:t>Mkt</a:t>
            </a:r>
            <a:r>
              <a:rPr lang="en-US" sz="900" dirty="0" smtClean="0">
                <a:solidFill>
                  <a:schemeClr val="tx1"/>
                </a:solidFill>
              </a:rPr>
              <a:t> Pol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9" name="Isosceles Triangle 288"/>
          <p:cNvSpPr/>
          <p:nvPr/>
        </p:nvSpPr>
        <p:spPr>
          <a:xfrm flipH="1">
            <a:off x="5796345" y="3733800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0" name="Isosceles Triangle 289"/>
          <p:cNvSpPr/>
          <p:nvPr/>
        </p:nvSpPr>
        <p:spPr>
          <a:xfrm rot="10800000">
            <a:off x="5796346" y="471317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3" name="Rounded Rectangle 302"/>
          <p:cNvSpPr/>
          <p:nvPr/>
        </p:nvSpPr>
        <p:spPr>
          <a:xfrm>
            <a:off x="5400105" y="52578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Zncro</a:t>
            </a:r>
            <a:r>
              <a:rPr lang="en-US" sz="900" dirty="0" smtClean="0">
                <a:solidFill>
                  <a:schemeClr val="tx1"/>
                </a:solidFill>
              </a:rPr>
              <a:t>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86600" y="2800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Cubby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7086600" y="3181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Only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7086600" y="3895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7086600" y="52578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Zncro</a:t>
            </a:r>
            <a:r>
              <a:rPr lang="en-US" sz="900" dirty="0" smtClean="0">
                <a:solidFill>
                  <a:schemeClr val="tx1"/>
                </a:solidFill>
              </a:rPr>
              <a:t>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7117080" y="1609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Finance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3" name="Rounded Rectangle 342"/>
          <p:cNvSpPr/>
          <p:nvPr/>
        </p:nvSpPr>
        <p:spPr>
          <a:xfrm>
            <a:off x="7117080" y="188189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Sales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4" name="Rounded Rectangle 343"/>
          <p:cNvSpPr/>
          <p:nvPr/>
        </p:nvSpPr>
        <p:spPr>
          <a:xfrm>
            <a:off x="7117080" y="2154535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Mkt</a:t>
            </a:r>
            <a:r>
              <a:rPr lang="en-US" sz="900" dirty="0" smtClean="0">
                <a:solidFill>
                  <a:schemeClr val="tx1"/>
                </a:solidFill>
              </a:rPr>
              <a:t> Pol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5" name="Isosceles Triangle 344"/>
          <p:cNvSpPr/>
          <p:nvPr/>
        </p:nvSpPr>
        <p:spPr>
          <a:xfrm flipH="1">
            <a:off x="7513320" y="1447800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6" name="Isosceles Triangle 345"/>
          <p:cNvSpPr/>
          <p:nvPr/>
        </p:nvSpPr>
        <p:spPr>
          <a:xfrm rot="10800000">
            <a:off x="7513321" y="242717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5105400" y="2590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105400" y="3733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105400" y="4876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8465" y="0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Taking away clutter.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6770" y="213495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572000" y="60960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83247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Assigned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5400105" y="19050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Join.me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400105" y="2800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Cubby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7315" y="838200"/>
            <a:ext cx="1166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Groups (13)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304800" y="3524417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(83)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457200" y="242804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G&amp;A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81000" y="1270500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79186" y="1269011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905000" y="1667323"/>
            <a:ext cx="685800" cy="176821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81000" y="39540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81000" y="41169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81000" y="42799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1000" y="444282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81000" y="460575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1000" y="476867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81000" y="493160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914400" y="5650469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Isosceles Triangle 112"/>
          <p:cNvSpPr/>
          <p:nvPr/>
        </p:nvSpPr>
        <p:spPr>
          <a:xfrm flipH="1">
            <a:off x="914400" y="381086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1684020" y="1677238"/>
            <a:ext cx="137160" cy="165964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57200" y="290429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Engineering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1000" y="510828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381000" y="5271207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81000" y="543413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5274" y="1532692"/>
            <a:ext cx="3667125" cy="19917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200" y="1575882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North America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644770" y="1668780"/>
            <a:ext cx="736099" cy="731520"/>
            <a:chOff x="4731065" y="1531759"/>
            <a:chExt cx="736099" cy="731520"/>
          </a:xfrm>
        </p:grpSpPr>
        <p:sp>
          <p:nvSpPr>
            <p:cNvPr id="114" name="TextBox 113"/>
            <p:cNvSpPr txBox="1"/>
            <p:nvPr/>
          </p:nvSpPr>
          <p:spPr>
            <a:xfrm>
              <a:off x="4731065" y="17340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</a:t>
              </a:r>
              <a:r>
                <a:rPr lang="en-US" sz="1400" dirty="0" smtClean="0"/>
                <a:t>oin.me</a:t>
              </a:r>
              <a:endParaRPr lang="en-US" sz="1600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733354" y="1531759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6" name="Isosceles Triangle 115"/>
          <p:cNvSpPr/>
          <p:nvPr/>
        </p:nvSpPr>
        <p:spPr>
          <a:xfrm rot="10800000">
            <a:off x="4853755" y="5826176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Isosceles Triangle 117"/>
          <p:cNvSpPr/>
          <p:nvPr/>
        </p:nvSpPr>
        <p:spPr>
          <a:xfrm flipH="1">
            <a:off x="4853754" y="1482777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47059" y="2785339"/>
            <a:ext cx="731520" cy="731520"/>
            <a:chOff x="4733354" y="2738058"/>
            <a:chExt cx="731520" cy="731520"/>
          </a:xfrm>
        </p:grpSpPr>
        <p:sp>
          <p:nvSpPr>
            <p:cNvPr id="185" name="TextBox 184"/>
            <p:cNvSpPr txBox="1"/>
            <p:nvPr/>
          </p:nvSpPr>
          <p:spPr>
            <a:xfrm>
              <a:off x="4786817" y="2952405"/>
              <a:ext cx="624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cubby</a:t>
              </a:r>
              <a:endParaRPr lang="en-US" sz="1600" dirty="0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733354" y="2738058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5534" y="3901898"/>
            <a:ext cx="774571" cy="731520"/>
            <a:chOff x="4711829" y="3944357"/>
            <a:chExt cx="774571" cy="731520"/>
          </a:xfrm>
        </p:grpSpPr>
        <p:sp>
          <p:nvSpPr>
            <p:cNvPr id="187" name="TextBox 186"/>
            <p:cNvSpPr txBox="1"/>
            <p:nvPr/>
          </p:nvSpPr>
          <p:spPr>
            <a:xfrm>
              <a:off x="4711829" y="415870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logmein</a:t>
              </a:r>
              <a:endParaRPr lang="en-US" sz="1600" dirty="0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733354" y="3944357"/>
              <a:ext cx="731520" cy="73152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391400" y="804446"/>
            <a:ext cx="74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Others</a:t>
            </a:r>
            <a:endParaRPr lang="en-US" sz="1600" dirty="0"/>
          </a:p>
        </p:txBody>
      </p:sp>
      <p:sp>
        <p:nvSpPr>
          <p:cNvPr id="199" name="Rounded Rectangle 198"/>
          <p:cNvSpPr/>
          <p:nvPr/>
        </p:nvSpPr>
        <p:spPr>
          <a:xfrm>
            <a:off x="5400105" y="3181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Only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88318" y="213495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2362200" y="3547725"/>
            <a:ext cx="1010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Others (90)</a:t>
            </a:r>
            <a:endParaRPr lang="en-US" sz="1400" dirty="0"/>
          </a:p>
        </p:txBody>
      </p:sp>
      <p:sp>
        <p:nvSpPr>
          <p:cNvPr id="96" name="Rounded Rectangle 95"/>
          <p:cNvSpPr/>
          <p:nvPr/>
        </p:nvSpPr>
        <p:spPr>
          <a:xfrm>
            <a:off x="457200" y="195179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&amp; Marketing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2304108" y="24565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2456508" y="245650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4647059" y="5018456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Zyncro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5400105" y="3895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Finance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5400105" y="416789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Sales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5400105" y="4440535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</a:t>
            </a:r>
            <a:r>
              <a:rPr lang="en-US" sz="900" dirty="0" err="1" smtClean="0">
                <a:solidFill>
                  <a:schemeClr val="tx1"/>
                </a:solidFill>
              </a:rPr>
              <a:t>Mkt</a:t>
            </a:r>
            <a:r>
              <a:rPr lang="en-US" sz="900" dirty="0" smtClean="0">
                <a:solidFill>
                  <a:schemeClr val="tx1"/>
                </a:solidFill>
              </a:rPr>
              <a:t> Pol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9" name="Isosceles Triangle 288"/>
          <p:cNvSpPr/>
          <p:nvPr/>
        </p:nvSpPr>
        <p:spPr>
          <a:xfrm flipH="1">
            <a:off x="5796345" y="3733800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0" name="Isosceles Triangle 289"/>
          <p:cNvSpPr/>
          <p:nvPr/>
        </p:nvSpPr>
        <p:spPr>
          <a:xfrm rot="10800000">
            <a:off x="5796346" y="471317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3" name="Rounded Rectangle 302"/>
          <p:cNvSpPr/>
          <p:nvPr/>
        </p:nvSpPr>
        <p:spPr>
          <a:xfrm>
            <a:off x="5400105" y="52578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Zncro</a:t>
            </a:r>
            <a:r>
              <a:rPr lang="en-US" sz="900" dirty="0" smtClean="0">
                <a:solidFill>
                  <a:schemeClr val="tx1"/>
                </a:solidFill>
              </a:rPr>
              <a:t>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86600" y="2800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Cubby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7086600" y="318188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Only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7086600" y="3895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LMI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7086600" y="5257800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Zncro</a:t>
            </a:r>
            <a:r>
              <a:rPr lang="en-US" sz="900" dirty="0" smtClean="0">
                <a:solidFill>
                  <a:schemeClr val="tx1"/>
                </a:solidFill>
              </a:rPr>
              <a:t> Default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7117080" y="1609261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Finance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3" name="Rounded Rectangle 342"/>
          <p:cNvSpPr/>
          <p:nvPr/>
        </p:nvSpPr>
        <p:spPr>
          <a:xfrm>
            <a:off x="7117080" y="1881898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Sales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4" name="Rounded Rectangle 343"/>
          <p:cNvSpPr/>
          <p:nvPr/>
        </p:nvSpPr>
        <p:spPr>
          <a:xfrm>
            <a:off x="7117080" y="2154535"/>
            <a:ext cx="109728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j.m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Mkt</a:t>
            </a:r>
            <a:r>
              <a:rPr lang="en-US" sz="900" dirty="0" smtClean="0">
                <a:solidFill>
                  <a:schemeClr val="tx1"/>
                </a:solidFill>
              </a:rPr>
              <a:t> Pol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6" name="Isosceles Triangle 345"/>
          <p:cNvSpPr/>
          <p:nvPr/>
        </p:nvSpPr>
        <p:spPr>
          <a:xfrm rot="10800000">
            <a:off x="7513321" y="242717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2320504" y="3953188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2320504" y="4116113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320504" y="4279038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2320504" y="4441963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320504" y="4604888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2320504" y="4767813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2320504" y="4930738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2" name="Isosceles Triangle 191"/>
          <p:cNvSpPr/>
          <p:nvPr/>
        </p:nvSpPr>
        <p:spPr>
          <a:xfrm rot="10800000">
            <a:off x="2853904" y="5649606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Isosceles Triangle 192"/>
          <p:cNvSpPr/>
          <p:nvPr/>
        </p:nvSpPr>
        <p:spPr>
          <a:xfrm flipH="1">
            <a:off x="2853904" y="3810000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7" name="Rounded Rectangle 226"/>
          <p:cNvSpPr/>
          <p:nvPr/>
        </p:nvSpPr>
        <p:spPr>
          <a:xfrm>
            <a:off x="2320504" y="5107419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2320504" y="5270344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2320504" y="5433269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620703"/>
            <a:ext cx="274320" cy="2743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↑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05400" y="2590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5105400" y="3733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105400" y="4876800"/>
            <a:ext cx="303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238465" y="0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Taking away clutter.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1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457200" y="3451156"/>
            <a:ext cx="8229600" cy="511244"/>
          </a:xfrm>
          <a:prstGeom prst="roundRect">
            <a:avLst>
              <a:gd name="adj" fmla="val 7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51667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oin.me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461865" y="304800"/>
            <a:ext cx="731520" cy="699859"/>
          </a:xfrm>
          <a:prstGeom prst="roundRect">
            <a:avLst>
              <a:gd name="adj" fmla="val 930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400" y="3553625"/>
            <a:ext cx="1217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Members </a:t>
            </a:r>
            <a:r>
              <a:rPr lang="en-US" sz="1400" dirty="0" smtClean="0"/>
              <a:t>(83)</a:t>
            </a:r>
            <a:endParaRPr lang="en-US" sz="1400" dirty="0"/>
          </a:p>
        </p:txBody>
      </p:sp>
      <p:sp>
        <p:nvSpPr>
          <p:cNvPr id="81" name="Rounded Rectangle 80"/>
          <p:cNvSpPr/>
          <p:nvPr/>
        </p:nvSpPr>
        <p:spPr>
          <a:xfrm>
            <a:off x="1400001" y="304800"/>
            <a:ext cx="1847283" cy="699859"/>
          </a:xfrm>
          <a:prstGeom prst="roundRect">
            <a:avLst>
              <a:gd name="adj" fmla="val 5626"/>
            </a:avLst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Sales </a:t>
            </a:r>
            <a:r>
              <a:rPr lang="en-US" dirty="0" smtClean="0">
                <a:solidFill>
                  <a:schemeClr val="tx1"/>
                </a:solidFill>
              </a:rPr>
              <a:t>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4207" y="1739205"/>
            <a:ext cx="9227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Background</a:t>
            </a:r>
          </a:p>
          <a:p>
            <a:endParaRPr lang="en-US" sz="1200" dirty="0"/>
          </a:p>
          <a:p>
            <a:r>
              <a:rPr lang="en-US" sz="1200" dirty="0" smtClean="0"/>
              <a:t>Clipboard</a:t>
            </a:r>
          </a:p>
          <a:p>
            <a:endParaRPr lang="en-US" sz="1200" dirty="0"/>
          </a:p>
          <a:p>
            <a:r>
              <a:rPr lang="en-US" sz="1200" dirty="0" smtClean="0"/>
              <a:t>Scheduler</a:t>
            </a:r>
          </a:p>
          <a:p>
            <a:endParaRPr lang="en-US" sz="1200" dirty="0"/>
          </a:p>
          <a:p>
            <a:r>
              <a:rPr lang="en-US" sz="1200" dirty="0" smtClean="0"/>
              <a:t>Private URL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527874" y="1795715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Image Name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7874" y="2897445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FName.LName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7874" y="2196405"/>
            <a:ext cx="13716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sym typeface="Wingdings"/>
              </a:rPr>
              <a:t>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527874" y="2577405"/>
            <a:ext cx="13716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sym typeface="Wingdings"/>
              </a:rPr>
              <a:t>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20422" y="1576287"/>
            <a:ext cx="579120" cy="137160"/>
            <a:chOff x="1905000" y="1691640"/>
            <a:chExt cx="579120" cy="137160"/>
          </a:xfrm>
        </p:grpSpPr>
        <p:sp>
          <p:nvSpPr>
            <p:cNvPr id="62" name="Rounded Rectangle 61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90500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463911" y="1219200"/>
            <a:ext cx="8229600" cy="2025797"/>
          </a:xfrm>
          <a:prstGeom prst="roundRect">
            <a:avLst>
              <a:gd name="adj" fmla="val 238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6286" y="1255840"/>
            <a:ext cx="76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16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457200" y="51667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oin.me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461865" y="304800"/>
            <a:ext cx="731520" cy="699859"/>
          </a:xfrm>
          <a:prstGeom prst="roundRect">
            <a:avLst>
              <a:gd name="adj" fmla="val 930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400" y="2080746"/>
            <a:ext cx="1217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Members </a:t>
            </a:r>
            <a:r>
              <a:rPr lang="en-US" sz="1400" dirty="0" smtClean="0"/>
              <a:t>(83)</a:t>
            </a:r>
            <a:endParaRPr lang="en-US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5188169" y="3268606"/>
            <a:ext cx="1528318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G&amp;A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20407" y="2387678"/>
            <a:ext cx="2590800" cy="229445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 B C D E F G H I J K L M N O P Q R S T U V W X Y Z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20407" y="2691015"/>
            <a:ext cx="4191000" cy="278476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20407" y="3041073"/>
            <a:ext cx="4191000" cy="278476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20407" y="3391131"/>
            <a:ext cx="4191000" cy="278476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20407" y="3741189"/>
            <a:ext cx="4191000" cy="278476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352800" y="2387678"/>
            <a:ext cx="1458607" cy="229445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search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855039" y="3268606"/>
            <a:ext cx="1528318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Engineering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20407" y="4091247"/>
            <a:ext cx="4191000" cy="278476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20407" y="4445923"/>
            <a:ext cx="4191000" cy="278476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078107" y="2691016"/>
            <a:ext cx="3435419" cy="2033384"/>
          </a:xfrm>
          <a:prstGeom prst="roundRect">
            <a:avLst>
              <a:gd name="adj" fmla="val 632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855039" y="2800609"/>
            <a:ext cx="1528318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&amp; Marketing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400001" y="304800"/>
            <a:ext cx="1847283" cy="699859"/>
          </a:xfrm>
          <a:prstGeom prst="roundRect">
            <a:avLst>
              <a:gd name="adj" fmla="val 5626"/>
            </a:avLst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Sales </a:t>
            </a:r>
            <a:r>
              <a:rPr lang="en-US" dirty="0" smtClean="0">
                <a:solidFill>
                  <a:schemeClr val="tx1"/>
                </a:solidFill>
              </a:rPr>
              <a:t>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90316" y="2808958"/>
            <a:ext cx="1528318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North America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57200" y="1991156"/>
            <a:ext cx="8229600" cy="2885644"/>
          </a:xfrm>
          <a:prstGeom prst="roundRect">
            <a:avLst>
              <a:gd name="adj" fmla="val 238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63911" y="1219201"/>
            <a:ext cx="8229600" cy="533400"/>
          </a:xfrm>
          <a:prstGeom prst="roundRect">
            <a:avLst>
              <a:gd name="adj" fmla="val 1204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6286" y="1331060"/>
            <a:ext cx="76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98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381000"/>
            <a:ext cx="3124200" cy="3276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1" y="394855"/>
            <a:ext cx="308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Policy</a:t>
            </a:r>
            <a:endParaRPr lang="en-US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3576" y="3124200"/>
            <a:ext cx="2784424" cy="365760"/>
            <a:chOff x="263576" y="3124200"/>
            <a:chExt cx="2784424" cy="365760"/>
          </a:xfrm>
        </p:grpSpPr>
        <p:sp>
          <p:nvSpPr>
            <p:cNvPr id="5" name="Rounded Rectangle 4"/>
            <p:cNvSpPr/>
            <p:nvPr/>
          </p:nvSpPr>
          <p:spPr>
            <a:xfrm>
              <a:off x="263576" y="3124200"/>
              <a:ext cx="2784424" cy="3657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2760688" y="3248369"/>
              <a:ext cx="304800" cy="117423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/>
            <p:cNvSpPr/>
            <p:nvPr/>
          </p:nvSpPr>
          <p:spPr>
            <a:xfrm rot="16200000" flipH="1">
              <a:off x="439712" y="3248369"/>
              <a:ext cx="304800" cy="117423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72669" y="381000"/>
            <a:ext cx="1458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App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090559" y="1409700"/>
            <a:ext cx="2106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Groups (13)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046163" y="2438400"/>
            <a:ext cx="229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Individuals (</a:t>
            </a:r>
            <a:r>
              <a:rPr lang="en-US" sz="1600" dirty="0"/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52800" y="25908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52800" y="16002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2800" y="5334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1882" y="762000"/>
            <a:ext cx="82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Sales Pol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7933" y="1143000"/>
            <a:ext cx="9227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Background</a:t>
            </a:r>
          </a:p>
          <a:p>
            <a:endParaRPr lang="en-US" sz="1200" dirty="0"/>
          </a:p>
          <a:p>
            <a:r>
              <a:rPr lang="en-US" sz="1200" dirty="0" smtClean="0"/>
              <a:t>Clipboard</a:t>
            </a:r>
          </a:p>
          <a:p>
            <a:endParaRPr lang="en-US" sz="1200" dirty="0"/>
          </a:p>
          <a:p>
            <a:r>
              <a:rPr lang="en-US" sz="1200" dirty="0" smtClean="0"/>
              <a:t>Scheduler</a:t>
            </a:r>
          </a:p>
          <a:p>
            <a:endParaRPr lang="en-US" sz="1200" dirty="0"/>
          </a:p>
          <a:p>
            <a:r>
              <a:rPr lang="en-US" sz="1200" dirty="0" smtClean="0"/>
              <a:t>Private URL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191000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North Am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36084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70116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Pol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315200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191000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manka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36084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balint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>
            <a:spLocks noChangeAspect="1"/>
          </p:cNvSpPr>
          <p:nvPr/>
        </p:nvSpPr>
        <p:spPr>
          <a:xfrm rot="5400000">
            <a:off x="8223666" y="1782292"/>
            <a:ext cx="228600" cy="88067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>
            <a:spLocks noChangeAspect="1"/>
          </p:cNvSpPr>
          <p:nvPr/>
        </p:nvSpPr>
        <p:spPr>
          <a:xfrm rot="16200000" flipH="1">
            <a:off x="3956466" y="1782292"/>
            <a:ext cx="228600" cy="88067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172200" y="1524000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09360" y="2529840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5790" y="85373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oin.me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4120455" y="688479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371600" y="1199510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Image Name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371600" y="2301240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MichaelSimon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71600" y="1600200"/>
            <a:ext cx="13716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sym typeface="Wingdings"/>
              </a:rPr>
              <a:t>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371600" y="1981200"/>
            <a:ext cx="13716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sym typeface="Wingdings"/>
              </a:rPr>
              <a:t>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2000" y="319278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Pol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07084" y="319278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294256" y="2743200"/>
            <a:ext cx="579120" cy="137160"/>
            <a:chOff x="1905000" y="1691640"/>
            <a:chExt cx="579120" cy="137160"/>
          </a:xfrm>
        </p:grpSpPr>
        <p:sp>
          <p:nvSpPr>
            <p:cNvPr id="60" name="Rounded Rectangle 59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90500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357250" y="3224150"/>
            <a:ext cx="137160" cy="150876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381000"/>
            <a:ext cx="3124200" cy="3276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1" y="394855"/>
            <a:ext cx="308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Policy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3576" y="3124200"/>
            <a:ext cx="2784424" cy="365760"/>
            <a:chOff x="263576" y="3124200"/>
            <a:chExt cx="2784424" cy="365760"/>
          </a:xfrm>
        </p:grpSpPr>
        <p:sp>
          <p:nvSpPr>
            <p:cNvPr id="5" name="Rounded Rectangle 4"/>
            <p:cNvSpPr/>
            <p:nvPr/>
          </p:nvSpPr>
          <p:spPr>
            <a:xfrm>
              <a:off x="263576" y="3124200"/>
              <a:ext cx="2784424" cy="3657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2760688" y="3248369"/>
              <a:ext cx="304800" cy="117423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 flipH="1">
              <a:off x="439712" y="3248369"/>
              <a:ext cx="304800" cy="117423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72669" y="381000"/>
            <a:ext cx="1458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Associated App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352800" y="16002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2800" y="5334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1882" y="762000"/>
            <a:ext cx="82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Sales Pol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7933" y="1143000"/>
            <a:ext cx="983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Back Ground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Clipboard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Scheduler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Private URL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15790" y="85373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oin.me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120455" y="688479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371600" y="1199510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Image Name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371600" y="2301240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MichaelSimon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71600" y="1600200"/>
            <a:ext cx="13716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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371600" y="1981200"/>
            <a:ext cx="13716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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2000" y="319278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Sales Pol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07084" y="319278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Internal Only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294256" y="2743200"/>
            <a:ext cx="579120" cy="137160"/>
            <a:chOff x="1905000" y="1691640"/>
            <a:chExt cx="579120" cy="137160"/>
          </a:xfrm>
        </p:grpSpPr>
        <p:sp>
          <p:nvSpPr>
            <p:cNvPr id="60" name="Rounded Rectangle 59"/>
            <p:cNvSpPr/>
            <p:nvPr/>
          </p:nvSpPr>
          <p:spPr>
            <a:xfrm>
              <a:off x="212598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34696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905000" y="1691640"/>
              <a:ext cx="137160" cy="13716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357250" y="3224150"/>
            <a:ext cx="137160" cy="150876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133020" y="1181220"/>
            <a:ext cx="4114800" cy="5486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33020" y="1189733"/>
            <a:ext cx="410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67935" y="1409820"/>
            <a:ext cx="1166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Groups (13)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5420" y="4096037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Member (83)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437820" y="299966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G&amp;A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361620" y="1842120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859806" y="1840631"/>
            <a:ext cx="457200" cy="10979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361620" y="452567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361620" y="468859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361620" y="485152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361620" y="501444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361620" y="517737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361620" y="534029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361620" y="550322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 rot="10800000">
            <a:off x="4895020" y="6222089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Isosceles Triangle 76"/>
          <p:cNvSpPr/>
          <p:nvPr/>
        </p:nvSpPr>
        <p:spPr>
          <a:xfrm flipH="1">
            <a:off x="4895020" y="438248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725600" y="4178504"/>
            <a:ext cx="457200" cy="14613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437820" y="347591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Engineering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361620" y="567990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361620" y="5842827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361620" y="600575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275894" y="2104312"/>
            <a:ext cx="3667125" cy="19917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437820" y="2147502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North America</a:t>
            </a:r>
            <a:endParaRPr lang="en-US" sz="1400" dirty="0"/>
          </a:p>
        </p:txBody>
      </p:sp>
      <p:sp>
        <p:nvSpPr>
          <p:cNvPr id="139" name="Rounded Rectangle 138"/>
          <p:cNvSpPr/>
          <p:nvPr/>
        </p:nvSpPr>
        <p:spPr>
          <a:xfrm>
            <a:off x="4437820" y="2523412"/>
            <a:ext cx="2286000" cy="3200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Sales &amp; Marketing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284728" y="302812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437128" y="3028128"/>
            <a:ext cx="91440" cy="914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4285420" y="2192323"/>
            <a:ext cx="274320" cy="2743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8600" y="4703350"/>
            <a:ext cx="3754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SELECTION PANES have higher priority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Focus panes.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352800" y="3932603"/>
            <a:ext cx="350458" cy="7302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85620" y="152400"/>
            <a:ext cx="2590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00B0F0"/>
                </a:solidFill>
              </a:rPr>
              <a:t>How did I get here? I clicked on the “Sales Policy” Chiclet.</a:t>
            </a:r>
          </a:p>
          <a:p>
            <a:pPr marL="228600" indent="-228600">
              <a:buAutoNum type="alphaLcParenR"/>
            </a:pPr>
            <a:r>
              <a:rPr lang="en-US" sz="700" dirty="0" smtClean="0">
                <a:solidFill>
                  <a:srgbClr val="00B0F0"/>
                </a:solidFill>
              </a:rPr>
              <a:t>On Associated Policies, or</a:t>
            </a:r>
          </a:p>
          <a:p>
            <a:pPr marL="228600" indent="-228600">
              <a:buAutoNum type="alphaLcParenR"/>
            </a:pPr>
            <a:r>
              <a:rPr lang="en-US" sz="700" dirty="0" smtClean="0">
                <a:solidFill>
                  <a:srgbClr val="00B0F0"/>
                </a:solidFill>
              </a:rPr>
              <a:t>The policy slider bar at the bottom of the Policy Focus pane.</a:t>
            </a:r>
          </a:p>
          <a:p>
            <a:pPr marL="228600" indent="-228600">
              <a:buAutoNum type="alphaLcParenR"/>
            </a:pP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6832" y="5482532"/>
            <a:ext cx="219162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00B0F0"/>
                </a:solidFill>
              </a:rPr>
              <a:t>What is going on here?</a:t>
            </a:r>
          </a:p>
          <a:p>
            <a:r>
              <a:rPr lang="en-US" sz="700" dirty="0" smtClean="0">
                <a:solidFill>
                  <a:srgbClr val="00B0F0"/>
                </a:solidFill>
              </a:rPr>
              <a:t>“Sales Policy” is in focus.</a:t>
            </a:r>
          </a:p>
          <a:p>
            <a:r>
              <a:rPr lang="en-US" sz="700" dirty="0" smtClean="0">
                <a:solidFill>
                  <a:srgbClr val="00B0F0"/>
                </a:solidFill>
              </a:rPr>
              <a:t>However, the select People pane is active.</a:t>
            </a:r>
          </a:p>
          <a:p>
            <a:endParaRPr lang="en-US" sz="700" dirty="0">
              <a:solidFill>
                <a:srgbClr val="00B0F0"/>
              </a:solidFill>
            </a:endParaRPr>
          </a:p>
          <a:p>
            <a:r>
              <a:rPr lang="en-US" sz="700" dirty="0" smtClean="0">
                <a:solidFill>
                  <a:srgbClr val="00B0F0"/>
                </a:solidFill>
              </a:rPr>
              <a:t>If I click on a group or person, then the Sales </a:t>
            </a:r>
            <a:r>
              <a:rPr lang="en-US" sz="700" dirty="0" err="1" smtClean="0">
                <a:solidFill>
                  <a:srgbClr val="00B0F0"/>
                </a:solidFill>
              </a:rPr>
              <a:t>Polciy</a:t>
            </a:r>
            <a:r>
              <a:rPr lang="en-US" sz="700" dirty="0" smtClean="0">
                <a:solidFill>
                  <a:srgbClr val="00B0F0"/>
                </a:solidFill>
              </a:rPr>
              <a:t> will</a:t>
            </a:r>
          </a:p>
          <a:p>
            <a:r>
              <a:rPr lang="en-US" sz="700" dirty="0" smtClean="0">
                <a:solidFill>
                  <a:srgbClr val="00B0F0"/>
                </a:solidFill>
              </a:rPr>
              <a:t>be associated with the Sales Policy.</a:t>
            </a:r>
          </a:p>
          <a:p>
            <a:pPr marL="228600" indent="-228600">
              <a:buAutoNum type="alphaLcParenR"/>
            </a:pP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51784" y="4143828"/>
            <a:ext cx="1010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Others (90)</a:t>
            </a:r>
            <a:endParaRPr lang="en-US" sz="1400" dirty="0"/>
          </a:p>
        </p:txBody>
      </p:sp>
      <p:sp>
        <p:nvSpPr>
          <p:cNvPr id="85" name="Rounded Rectangle 84"/>
          <p:cNvSpPr/>
          <p:nvPr/>
        </p:nvSpPr>
        <p:spPr>
          <a:xfrm>
            <a:off x="6310088" y="454929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balint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310088" y="471221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310088" y="487514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310088" y="503806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310088" y="520099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310088" y="5363916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310088" y="5526841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 rot="10800000">
            <a:off x="6843488" y="6245709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flipH="1">
            <a:off x="6843488" y="4406103"/>
            <a:ext cx="304800" cy="117423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6310088" y="570352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310088" y="5866447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310088" y="6029372"/>
            <a:ext cx="1371600" cy="13716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msimon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623560" y="2240585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380940" y="1843430"/>
            <a:ext cx="516940" cy="10848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381000"/>
            <a:ext cx="3124200" cy="3276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6392" y="394855"/>
            <a:ext cx="59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Apps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91440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oin.me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85665" y="749147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3576" y="3124200"/>
            <a:ext cx="2784424" cy="365760"/>
            <a:chOff x="263576" y="3124200"/>
            <a:chExt cx="2784424" cy="365760"/>
          </a:xfrm>
        </p:grpSpPr>
        <p:sp>
          <p:nvSpPr>
            <p:cNvPr id="5" name="Rounded Rectangle 4"/>
            <p:cNvSpPr/>
            <p:nvPr/>
          </p:nvSpPr>
          <p:spPr>
            <a:xfrm>
              <a:off x="263576" y="3124200"/>
              <a:ext cx="2784424" cy="3657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2760688" y="3248369"/>
              <a:ext cx="304800" cy="117423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/>
            <p:cNvSpPr/>
            <p:nvPr/>
          </p:nvSpPr>
          <p:spPr>
            <a:xfrm rot="16200000" flipH="1">
              <a:off x="204523" y="3248369"/>
              <a:ext cx="304800" cy="117423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0685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70710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20735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270760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72669" y="381000"/>
            <a:ext cx="206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Policies  (2)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090559" y="1409700"/>
            <a:ext cx="2002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Groups (4)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046163" y="2438400"/>
            <a:ext cx="2395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Individuals (66)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52800" y="25908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52800" y="16002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2800" y="5334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1882" y="762000"/>
            <a:ext cx="1160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Policy Template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1882" y="141316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Billing Rule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01882" y="2147500"/>
            <a:ext cx="1150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Authentication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191000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Pol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36084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70116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Pol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315200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191000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manka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36084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balint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270116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jkelliher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315200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lapap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>
            <a:spLocks noChangeAspect="1"/>
          </p:cNvSpPr>
          <p:nvPr/>
        </p:nvSpPr>
        <p:spPr>
          <a:xfrm rot="5400000">
            <a:off x="8223666" y="2813467"/>
            <a:ext cx="228600" cy="88067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>
            <a:spLocks noChangeAspect="1"/>
          </p:cNvSpPr>
          <p:nvPr/>
        </p:nvSpPr>
        <p:spPr>
          <a:xfrm rot="16200000" flipH="1">
            <a:off x="3956466" y="2813467"/>
            <a:ext cx="228600" cy="88067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080760" y="472440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019800" y="1524000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85560" y="2529840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191000" y="6858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Pol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36084" y="6858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381000"/>
            <a:ext cx="3124200" cy="3276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6392" y="394855"/>
            <a:ext cx="59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Apps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91440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oin.me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85665" y="749147"/>
            <a:ext cx="731520" cy="73152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3576" y="3124200"/>
            <a:ext cx="2784424" cy="365760"/>
            <a:chOff x="263576" y="3124200"/>
            <a:chExt cx="2784424" cy="365760"/>
          </a:xfrm>
        </p:grpSpPr>
        <p:sp>
          <p:nvSpPr>
            <p:cNvPr id="5" name="Rounded Rectangle 4"/>
            <p:cNvSpPr/>
            <p:nvPr/>
          </p:nvSpPr>
          <p:spPr>
            <a:xfrm>
              <a:off x="263576" y="3124200"/>
              <a:ext cx="2784424" cy="3657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2760688" y="3248369"/>
              <a:ext cx="304800" cy="117423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/>
            <p:cNvSpPr/>
            <p:nvPr/>
          </p:nvSpPr>
          <p:spPr>
            <a:xfrm rot="16200000" flipH="1">
              <a:off x="204523" y="3248369"/>
              <a:ext cx="304800" cy="117423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0685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70710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20735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270760" y="3147060"/>
              <a:ext cx="320040" cy="32004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72669" y="381000"/>
            <a:ext cx="206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Policies  (2)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090559" y="1409700"/>
            <a:ext cx="2002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Groups (4)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046163" y="2438400"/>
            <a:ext cx="2395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Associated Individuals (66)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52800" y="25908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52800" y="16002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2800" y="5334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1882" y="762000"/>
            <a:ext cx="1160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Policy Template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1882" y="141316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Billing Rule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01882" y="2147500"/>
            <a:ext cx="1150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Authentication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191000" y="6858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Pol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36084" y="6858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191000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Pol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36084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70116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Pol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315200" y="1710904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Only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191000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manka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36084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balint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270116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jkelliher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315200" y="2743200"/>
            <a:ext cx="914400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lapap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>
            <a:spLocks noChangeAspect="1"/>
          </p:cNvSpPr>
          <p:nvPr/>
        </p:nvSpPr>
        <p:spPr>
          <a:xfrm rot="5400000">
            <a:off x="8223666" y="2813467"/>
            <a:ext cx="228600" cy="88067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>
            <a:spLocks noChangeAspect="1"/>
          </p:cNvSpPr>
          <p:nvPr/>
        </p:nvSpPr>
        <p:spPr>
          <a:xfrm rot="16200000" flipH="1">
            <a:off x="3956466" y="2813467"/>
            <a:ext cx="228600" cy="88067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080760" y="472440"/>
            <a:ext cx="13716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019800" y="1524000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85560" y="2529840"/>
            <a:ext cx="548640" cy="13716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Not Fleshed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People</a:t>
            </a:r>
          </a:p>
          <a:p>
            <a:r>
              <a:rPr lang="en-US" dirty="0" smtClean="0"/>
              <a:t>Selecting Groups</a:t>
            </a:r>
          </a:p>
          <a:p>
            <a:r>
              <a:rPr lang="en-US" dirty="0" smtClean="0"/>
              <a:t>Selecting Policies</a:t>
            </a:r>
          </a:p>
          <a:p>
            <a:endParaRPr lang="en-US" dirty="0"/>
          </a:p>
          <a:p>
            <a:r>
              <a:rPr lang="en-US" dirty="0" smtClean="0"/>
              <a:t>How do we handle: dynamic groups, policies, and faceted 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1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1204</Words>
  <Application>Microsoft Office PowerPoint</Application>
  <PresentationFormat>On-screen Show (4:3)</PresentationFormat>
  <Paragraphs>766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Not Fleshed out</vt:lpstr>
      <vt:lpstr>Other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Simon</dc:creator>
  <cp:lastModifiedBy>ebisceglia</cp:lastModifiedBy>
  <cp:revision>35</cp:revision>
  <dcterms:created xsi:type="dcterms:W3CDTF">2012-09-29T21:08:41Z</dcterms:created>
  <dcterms:modified xsi:type="dcterms:W3CDTF">2012-10-03T15:51:31Z</dcterms:modified>
</cp:coreProperties>
</file>