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9" r:id="rId7"/>
    <p:sldId id="257" r:id="rId8"/>
    <p:sldId id="258" r:id="rId9"/>
  </p:sldIdLst>
  <p:sldSz cx="9144000" cy="6858000" type="screen4x3"/>
  <p:notesSz cx="7010400" cy="92964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32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0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6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57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9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43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4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954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00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4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76DE-0901-4EBE-B671-8308266002FC}" type="datetimeFigureOut">
              <a:rPr lang="hu-HU" smtClean="0"/>
              <a:t>2012.10.04.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6820-0D76-49B3-8184-0D39583BE4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3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33796" y="3656166"/>
            <a:ext cx="685800" cy="571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1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4594" y="2877497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SETTINGS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5760" y="3718343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REPORTING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8461" y="4615545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FUNCTIONAL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4442327" y="2565716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 1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2327" y="3101334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 2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>
            <a:off x="5432927" y="2794316"/>
            <a:ext cx="211667" cy="147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32926" y="3258497"/>
            <a:ext cx="211668" cy="761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42327" y="4332176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 USER PERM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42327" y="4844145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ADD USER</a:t>
            </a:r>
          </a:p>
        </p:txBody>
      </p:sp>
      <p:cxnSp>
        <p:nvCxnSpPr>
          <p:cNvPr id="17" name="Straight Connector 16"/>
          <p:cNvCxnSpPr>
            <a:stCxn id="15" idx="3"/>
          </p:cNvCxnSpPr>
          <p:nvPr/>
        </p:nvCxnSpPr>
        <p:spPr>
          <a:xfrm>
            <a:off x="5432927" y="4560776"/>
            <a:ext cx="245534" cy="147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3"/>
          </p:cNvCxnSpPr>
          <p:nvPr/>
        </p:nvCxnSpPr>
        <p:spPr>
          <a:xfrm flipV="1">
            <a:off x="5432927" y="5001309"/>
            <a:ext cx="241300" cy="7143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42326" y="3718343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GET REPORT 1</a:t>
            </a:r>
          </a:p>
        </p:txBody>
      </p:sp>
      <p:cxnSp>
        <p:nvCxnSpPr>
          <p:cNvPr id="21" name="Straight Connector 20"/>
          <p:cNvCxnSpPr>
            <a:stCxn id="19" idx="3"/>
            <a:endCxn id="7" idx="1"/>
          </p:cNvCxnSpPr>
          <p:nvPr/>
        </p:nvCxnSpPr>
        <p:spPr>
          <a:xfrm>
            <a:off x="5432926" y="3946943"/>
            <a:ext cx="2328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73932" y="1541275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 1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73932" y="2150875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 2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97732" y="1236475"/>
            <a:ext cx="1143000" cy="151553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323476"/>
            <a:ext cx="0" cy="5714999"/>
          </a:xfrm>
          <a:prstGeom prst="line">
            <a:avLst/>
          </a:prstGeom>
          <a:ln w="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02035" y="390742"/>
            <a:ext cx="0" cy="562905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63951" y="304801"/>
            <a:ext cx="16933" cy="57149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6747" y="304801"/>
            <a:ext cx="1437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APP common</a:t>
            </a:r>
            <a:br>
              <a:rPr lang="hu-HU" dirty="0" smtClean="0"/>
            </a:br>
            <a:r>
              <a:rPr lang="hu-HU" dirty="0" smtClean="0"/>
              <a:t>API 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1965031" y="489466"/>
            <a:ext cx="10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POLICIES</a:t>
            </a:r>
            <a:endParaRPr lang="hu-HU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981396" y="304800"/>
            <a:ext cx="0" cy="573367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92708" y="350967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APP </a:t>
            </a:r>
            <a:br>
              <a:rPr lang="hu-HU" dirty="0" smtClean="0"/>
            </a:br>
            <a:r>
              <a:rPr lang="hu-HU" dirty="0" smtClean="0"/>
              <a:t>ADAPTER</a:t>
            </a:r>
            <a:endParaRPr lang="hu-HU" dirty="0"/>
          </a:p>
        </p:txBody>
      </p:sp>
      <p:sp>
        <p:nvSpPr>
          <p:cNvPr id="36" name="Rectangle 35"/>
          <p:cNvSpPr/>
          <p:nvPr/>
        </p:nvSpPr>
        <p:spPr>
          <a:xfrm>
            <a:off x="6892708" y="3713316"/>
            <a:ext cx="990600" cy="4572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73932" y="3485776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 2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INSTANCE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73932" y="4095376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 1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INSTANCE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97732" y="3180976"/>
            <a:ext cx="1143000" cy="151553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99216" y="4085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</a:t>
            </a:r>
            <a:endParaRPr lang="hu-HU" dirty="0"/>
          </a:p>
        </p:txBody>
      </p:sp>
      <p:cxnSp>
        <p:nvCxnSpPr>
          <p:cNvPr id="42" name="Straight Connector 41"/>
          <p:cNvCxnSpPr>
            <a:stCxn id="6" idx="3"/>
          </p:cNvCxnSpPr>
          <p:nvPr/>
        </p:nvCxnSpPr>
        <p:spPr>
          <a:xfrm>
            <a:off x="6635194" y="3106097"/>
            <a:ext cx="257514" cy="6844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3"/>
            <a:endCxn id="36" idx="1"/>
          </p:cNvCxnSpPr>
          <p:nvPr/>
        </p:nvCxnSpPr>
        <p:spPr>
          <a:xfrm flipV="1">
            <a:off x="6656360" y="3941916"/>
            <a:ext cx="236348" cy="50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3"/>
          </p:cNvCxnSpPr>
          <p:nvPr/>
        </p:nvCxnSpPr>
        <p:spPr>
          <a:xfrm flipV="1">
            <a:off x="6669061" y="4170516"/>
            <a:ext cx="223647" cy="6736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3"/>
            <a:endCxn id="5" idx="1"/>
          </p:cNvCxnSpPr>
          <p:nvPr/>
        </p:nvCxnSpPr>
        <p:spPr>
          <a:xfrm>
            <a:off x="7883308" y="3941916"/>
            <a:ext cx="2504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465" y="489466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USERS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313150" y="1954690"/>
            <a:ext cx="990600" cy="457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BIZMO USER </a:t>
            </a:r>
          </a:p>
        </p:txBody>
      </p:sp>
      <p:sp>
        <p:nvSpPr>
          <p:cNvPr id="60" name="Oval 59"/>
          <p:cNvSpPr/>
          <p:nvPr/>
        </p:nvSpPr>
        <p:spPr>
          <a:xfrm>
            <a:off x="1828800" y="4881691"/>
            <a:ext cx="1364332" cy="71845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GROUPS (or organizer tags)</a:t>
            </a:r>
          </a:p>
        </p:txBody>
      </p:sp>
      <p:sp>
        <p:nvSpPr>
          <p:cNvPr id="61" name="Oval 60"/>
          <p:cNvSpPr/>
          <p:nvPr/>
        </p:nvSpPr>
        <p:spPr>
          <a:xfrm>
            <a:off x="183852" y="4175454"/>
            <a:ext cx="1249196" cy="70623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USER GROUPS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(or organizer tags)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365889" y="1846075"/>
            <a:ext cx="4529907" cy="364032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APP entity responsibilities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18532" y="2238742"/>
            <a:ext cx="1098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BIZMO</a:t>
            </a:r>
          </a:p>
          <a:p>
            <a:pPr algn="ctr"/>
            <a:r>
              <a:rPr lang="hu-HU" dirty="0" smtClean="0"/>
              <a:t>UI </a:t>
            </a:r>
          </a:p>
          <a:p>
            <a:pPr algn="ctr"/>
            <a:r>
              <a:rPr lang="hu-HU" dirty="0" smtClean="0"/>
              <a:t>as</a:t>
            </a:r>
          </a:p>
          <a:p>
            <a:pPr algn="ctr"/>
            <a:r>
              <a:rPr lang="hu-HU" dirty="0" smtClean="0"/>
              <a:t>controller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683" y="3176742"/>
            <a:ext cx="990600" cy="4572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 reference</a:t>
            </a:r>
          </a:p>
        </p:txBody>
      </p:sp>
      <p:cxnSp>
        <p:nvCxnSpPr>
          <p:cNvPr id="84" name="Straight Connector 83"/>
          <p:cNvCxnSpPr>
            <a:stCxn id="53" idx="2"/>
            <a:endCxn id="82" idx="0"/>
          </p:cNvCxnSpPr>
          <p:nvPr/>
        </p:nvCxnSpPr>
        <p:spPr>
          <a:xfrm flipH="1">
            <a:off x="799983" y="2411890"/>
            <a:ext cx="8467" cy="7648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67200" y="304800"/>
            <a:ext cx="0" cy="5714999"/>
          </a:xfrm>
          <a:prstGeom prst="line">
            <a:avLst/>
          </a:prstGeom>
          <a:ln w="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" idx="1"/>
          </p:cNvCxnSpPr>
          <p:nvPr/>
        </p:nvCxnSpPr>
        <p:spPr>
          <a:xfrm flipH="1" flipV="1">
            <a:off x="5549343" y="3101334"/>
            <a:ext cx="95251" cy="47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" idx="1"/>
          </p:cNvCxnSpPr>
          <p:nvPr/>
        </p:nvCxnSpPr>
        <p:spPr>
          <a:xfrm flipH="1">
            <a:off x="5555694" y="4844145"/>
            <a:ext cx="122767" cy="375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5509628" y="3718343"/>
            <a:ext cx="135467" cy="722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830386" y="3955318"/>
            <a:ext cx="1685672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Salesforce App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64332" y="3962400"/>
            <a:ext cx="1665608" cy="11273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Bizmo App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96128" y="3950336"/>
            <a:ext cx="1685672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JoinMe App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3342" y="3962400"/>
            <a:ext cx="1665608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Cubby App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640524" y="5044709"/>
            <a:ext cx="0" cy="76368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003514" y="5807442"/>
            <a:ext cx="1295400" cy="381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SALESFORCE API/SERVICES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4228" y="5771655"/>
            <a:ext cx="1657988" cy="10021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88" y="6252464"/>
            <a:ext cx="457143" cy="457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252464"/>
            <a:ext cx="567240" cy="414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05" y="6276728"/>
            <a:ext cx="933450" cy="4954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0" y="990600"/>
            <a:ext cx="681038" cy="2780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1421" y="1187772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for Business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01" y="914400"/>
            <a:ext cx="8495399" cy="42230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59335" y="5771656"/>
            <a:ext cx="1685671" cy="10101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601913" y="5808395"/>
            <a:ext cx="1364494" cy="381000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CUBBY API/SERVICES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96129" y="5771656"/>
            <a:ext cx="1685671" cy="100049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291264" y="5807442"/>
            <a:ext cx="1295400" cy="381000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JM API/SERVICES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3443" y="6007423"/>
            <a:ext cx="124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Real </a:t>
            </a:r>
            <a:r>
              <a:rPr lang="hu-HU" dirty="0" smtClean="0"/>
              <a:t>APPs</a:t>
            </a:r>
            <a:endParaRPr lang="hu-HU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171774" y="3810000"/>
            <a:ext cx="141289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APP  </a:t>
            </a:r>
            <a:br>
              <a:rPr lang="hu-HU" dirty="0" smtClean="0"/>
            </a:br>
            <a:r>
              <a:rPr lang="hu-HU" sz="1050" dirty="0" smtClean="0"/>
              <a:t>Converts </a:t>
            </a:r>
            <a:r>
              <a:rPr lang="hu-HU" sz="1050" dirty="0" smtClean="0"/>
              <a:t>the </a:t>
            </a:r>
            <a:r>
              <a:rPr lang="hu-HU" sz="1050" dirty="0" smtClean="0"/>
              <a:t>Bizmo </a:t>
            </a:r>
            <a:r>
              <a:rPr lang="hu-HU" sz="1050" dirty="0" smtClean="0"/>
              <a:t>API requests to APP API calls</a:t>
            </a:r>
            <a:r>
              <a:rPr lang="hu-HU" sz="1050" dirty="0" smtClean="0"/>
              <a:t>. Each APP encapsulated into a Bizmo dll (library). </a:t>
            </a:r>
            <a:endParaRPr lang="hu-HU" sz="6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8969" y="1671224"/>
            <a:ext cx="14128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Apptacular</a:t>
            </a:r>
          </a:p>
          <a:p>
            <a:r>
              <a:rPr lang="hu-HU" dirty="0" smtClean="0"/>
              <a:t>UI</a:t>
            </a:r>
          </a:p>
          <a:p>
            <a:r>
              <a:rPr lang="hu-HU" sz="1050" dirty="0" smtClean="0"/>
              <a:t>-Employee, Group management</a:t>
            </a:r>
          </a:p>
          <a:p>
            <a:r>
              <a:rPr lang="hu-HU" sz="1050" dirty="0" smtClean="0"/>
              <a:t>- App management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sz="1050" dirty="0" smtClean="0"/>
          </a:p>
        </p:txBody>
      </p:sp>
      <p:sp>
        <p:nvSpPr>
          <p:cNvPr id="80" name="Flowchart: Process 79"/>
          <p:cNvSpPr/>
          <p:nvPr/>
        </p:nvSpPr>
        <p:spPr>
          <a:xfrm>
            <a:off x="3440470" y="4561204"/>
            <a:ext cx="1537407" cy="483503"/>
          </a:xfrm>
          <a:prstGeom prst="flowChartProcess">
            <a:avLst/>
          </a:prstGeom>
          <a:gradFill flip="none" rotWithShape="1">
            <a:gsLst>
              <a:gs pos="63000">
                <a:schemeClr val="accent3">
                  <a:lumMod val="20000"/>
                  <a:lumOff val="8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Bizmo - Cubby adapter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825240" y="5044707"/>
            <a:ext cx="0" cy="7636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5170260" y="4561204"/>
            <a:ext cx="1537407" cy="483503"/>
          </a:xfrm>
          <a:prstGeom prst="flowChartProcess">
            <a:avLst/>
          </a:prstGeom>
          <a:gradFill flip="none" rotWithShape="1">
            <a:gsLst>
              <a:gs pos="37928">
                <a:schemeClr val="accent2">
                  <a:lumMod val="20000"/>
                  <a:lumOff val="80000"/>
                </a:schemeClr>
              </a:gs>
              <a:gs pos="73000">
                <a:schemeClr val="accent6">
                  <a:lumMod val="40000"/>
                  <a:lumOff val="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JM – Bizmo adapter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684496" y="3581400"/>
            <a:ext cx="6851560" cy="320308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Bizmo API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1664332" y="3048000"/>
            <a:ext cx="6871724" cy="381389"/>
          </a:xfrm>
          <a:prstGeom prst="flowChartProcess">
            <a:avLst/>
          </a:prstGeom>
          <a:gradFill>
            <a:gsLst>
              <a:gs pos="5000">
                <a:schemeClr val="bg2">
                  <a:lumMod val="90000"/>
                </a:schemeClr>
              </a:gs>
              <a:gs pos="63000">
                <a:schemeClr val="bg2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controllers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2529020" y="4191000"/>
            <a:ext cx="685801" cy="796244"/>
          </a:xfrm>
          <a:prstGeom prst="roundRect">
            <a:avLst/>
          </a:prstGeom>
          <a:gradFill flip="none" rotWithShape="1">
            <a:gsLst>
              <a:gs pos="20000">
                <a:schemeClr val="accent3">
                  <a:lumMod val="20000"/>
                  <a:lumOff val="80000"/>
                </a:schemeClr>
              </a:gs>
              <a:gs pos="82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Bizmo Available </a:t>
            </a:r>
            <a:r>
              <a:rPr lang="hu-HU" sz="800" dirty="0" smtClean="0">
                <a:solidFill>
                  <a:schemeClr val="tx1"/>
                </a:solidFill>
              </a:rPr>
              <a:t>settings </a:t>
            </a:r>
          </a:p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(setting descriptors)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736052" y="4191000"/>
            <a:ext cx="682247" cy="804744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Bizmo Employee </a:t>
            </a:r>
            <a:r>
              <a:rPr lang="hu-HU" sz="800" dirty="0" smtClean="0">
                <a:solidFill>
                  <a:schemeClr val="tx1"/>
                </a:solidFill>
              </a:rPr>
              <a:t>&amp; APP management...etc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7064" y="2973236"/>
            <a:ext cx="141289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BIZMO BL</a:t>
            </a:r>
          </a:p>
          <a:p>
            <a:r>
              <a:rPr lang="hu-HU" sz="1050" dirty="0" smtClean="0"/>
              <a:t>Controls the</a:t>
            </a:r>
          </a:p>
        </p:txBody>
      </p:sp>
      <p:sp>
        <p:nvSpPr>
          <p:cNvPr id="105" name="Flowchart: Process 104"/>
          <p:cNvSpPr/>
          <p:nvPr/>
        </p:nvSpPr>
        <p:spPr>
          <a:xfrm>
            <a:off x="1664332" y="2057400"/>
            <a:ext cx="6871724" cy="520311"/>
          </a:xfrm>
          <a:prstGeom prst="flowChartProcess">
            <a:avLst/>
          </a:prstGeom>
          <a:gradFill flip="none" rotWithShape="1">
            <a:gsLst>
              <a:gs pos="5000">
                <a:schemeClr val="tx2">
                  <a:lumMod val="60000"/>
                  <a:lumOff val="40000"/>
                </a:schemeClr>
              </a:gs>
              <a:gs pos="6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24" name="Up-Down Arrow 123"/>
          <p:cNvSpPr/>
          <p:nvPr/>
        </p:nvSpPr>
        <p:spPr>
          <a:xfrm>
            <a:off x="4362900" y="2577711"/>
            <a:ext cx="1352100" cy="470289"/>
          </a:xfrm>
          <a:prstGeom prst="upDownArrow">
            <a:avLst>
              <a:gd name="adj1" fmla="val 50000"/>
              <a:gd name="adj2" fmla="val 21645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657600" y="4280206"/>
            <a:ext cx="1104843" cy="250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373342" y="5334000"/>
            <a:ext cx="1665608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REST/SOAP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0847" y="5309857"/>
            <a:ext cx="124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CHANNEL</a:t>
            </a:r>
            <a:endParaRPr lang="hu-HU" sz="1100" dirty="0" smtClean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825240" y="5638800"/>
            <a:ext cx="0" cy="16959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57820" y="5044537"/>
            <a:ext cx="0" cy="76368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42536" y="5044535"/>
            <a:ext cx="0" cy="7636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90638" y="5333828"/>
            <a:ext cx="1665608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REST/SOAP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542536" y="5638628"/>
            <a:ext cx="0" cy="16959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111410" y="5044709"/>
            <a:ext cx="0" cy="76368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296126" y="5044707"/>
            <a:ext cx="0" cy="7636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844228" y="5334000"/>
            <a:ext cx="1665608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REST/SOAP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296126" y="5638800"/>
            <a:ext cx="0" cy="16959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380386" y="4268142"/>
            <a:ext cx="1104843" cy="250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6908328" y="4561475"/>
            <a:ext cx="1537407" cy="483503"/>
          </a:xfrm>
          <a:prstGeom prst="flowChartProcess">
            <a:avLst/>
          </a:prstGeom>
          <a:gradFill flip="none" rotWithShape="1">
            <a:gsLst>
              <a:gs pos="37928">
                <a:schemeClr val="accent2">
                  <a:lumMod val="20000"/>
                  <a:lumOff val="80000"/>
                </a:schemeClr>
              </a:gs>
              <a:gs pos="73000">
                <a:schemeClr val="accent6">
                  <a:lumMod val="40000"/>
                  <a:lumOff val="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SF– Bizmo adapter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098792" y="4268142"/>
            <a:ext cx="1104843" cy="250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5634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2655078" y="0"/>
            <a:ext cx="2785018" cy="37220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439100" y="0"/>
            <a:ext cx="2785018" cy="37220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31465" y="5323417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95268" y="3295650"/>
            <a:ext cx="1295400" cy="381000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(</a:t>
            </a:r>
            <a:r>
              <a:rPr lang="hu-HU" sz="1050" dirty="0">
                <a:solidFill>
                  <a:schemeClr val="tx1"/>
                </a:solidFill>
              </a:rPr>
              <a:t>Company 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44228" y="5182058"/>
            <a:ext cx="1537771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06" y="5888899"/>
            <a:ext cx="457143" cy="457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51" y="5910427"/>
            <a:ext cx="567240" cy="4140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17" y="5758043"/>
            <a:ext cx="933450" cy="7028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8" y="5874727"/>
            <a:ext cx="681038" cy="2780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272616" y="5190067"/>
            <a:ext cx="1509699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9824" y="5190067"/>
            <a:ext cx="1417108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2197" y="108912"/>
            <a:ext cx="1417108" cy="805488"/>
          </a:xfrm>
          <a:prstGeom prst="rect">
            <a:avLst/>
          </a:prstGeom>
          <a:gradFill>
            <a:gsLst>
              <a:gs pos="51000">
                <a:schemeClr val="accent6">
                  <a:lumMod val="20000"/>
                  <a:lumOff val="80000"/>
                </a:schemeClr>
              </a:gs>
              <a:gs pos="2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COMPANY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4330" y="6105497"/>
            <a:ext cx="106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for Business</a:t>
            </a:r>
            <a:endParaRPr lang="hu-HU" sz="1400" dirty="0"/>
          </a:p>
        </p:txBody>
      </p:sp>
      <p:cxnSp>
        <p:nvCxnSpPr>
          <p:cNvPr id="51" name="Straight Connector 50"/>
          <p:cNvCxnSpPr>
            <a:stCxn id="27" idx="2"/>
            <a:endCxn id="54" idx="0"/>
          </p:cNvCxnSpPr>
          <p:nvPr/>
        </p:nvCxnSpPr>
        <p:spPr>
          <a:xfrm flipH="1">
            <a:off x="3336116" y="914400"/>
            <a:ext cx="64635" cy="23812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2"/>
            <a:endCxn id="55" idx="0"/>
          </p:cNvCxnSpPr>
          <p:nvPr/>
        </p:nvCxnSpPr>
        <p:spPr>
          <a:xfrm>
            <a:off x="3400751" y="914400"/>
            <a:ext cx="1342217" cy="23812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688416" y="3295650"/>
            <a:ext cx="1295400" cy="381000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1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(Company 1)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486916" y="3295650"/>
            <a:ext cx="1295400" cy="381000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hu-HU" sz="1050" dirty="0">
                <a:solidFill>
                  <a:schemeClr val="tx1"/>
                </a:solidFill>
              </a:rPr>
              <a:t>(Company </a:t>
            </a:r>
            <a:r>
              <a:rPr lang="hu-HU" sz="1050" dirty="0" smtClean="0">
                <a:solidFill>
                  <a:schemeClr val="tx1"/>
                </a:solidFill>
              </a:rPr>
              <a:t>2)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48100" y="5323417"/>
            <a:ext cx="2729998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(REFERENCE)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906142" y="5315408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(REFERENCE)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752187" y="415723"/>
            <a:ext cx="1295400" cy="4677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 IN COMPANY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ADMIN ROLE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09800" y="5190067"/>
            <a:ext cx="1494353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22521" y="108912"/>
            <a:ext cx="1417108" cy="805488"/>
          </a:xfrm>
          <a:prstGeom prst="rect">
            <a:avLst/>
          </a:prstGeom>
          <a:gradFill>
            <a:gsLst>
              <a:gs pos="51000">
                <a:schemeClr val="accent6">
                  <a:lumMod val="20000"/>
                  <a:lumOff val="80000"/>
                </a:schemeClr>
              </a:gs>
              <a:gs pos="2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COMPANY </a:t>
            </a:r>
            <a:r>
              <a:rPr lang="hu-HU" sz="1050" dirty="0" smtClean="0">
                <a:solidFill>
                  <a:schemeClr val="tx1"/>
                </a:solidFill>
              </a:rPr>
              <a:t>2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2336" y="5766052"/>
            <a:ext cx="200086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CONNECTED</a:t>
            </a:r>
          </a:p>
          <a:p>
            <a:r>
              <a:rPr lang="hu-HU" dirty="0" smtClean="0"/>
              <a:t>APPLICATIONS</a:t>
            </a:r>
          </a:p>
          <a:p>
            <a:r>
              <a:rPr lang="hu-HU" sz="1050" dirty="0" smtClean="0"/>
              <a:t>Real app-users (PHISYCAL USERS)</a:t>
            </a:r>
            <a:br>
              <a:rPr lang="hu-HU" sz="1050" dirty="0" smtClean="0"/>
            </a:br>
            <a:r>
              <a:rPr lang="hu-HU" sz="1050" dirty="0" smtClean="0"/>
              <a:t> created and linked to Emloyees.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556" y="3226324"/>
            <a:ext cx="252986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EMPLOYEES</a:t>
            </a:r>
          </a:p>
          <a:p>
            <a:r>
              <a:rPr lang="hu-HU" sz="1050" dirty="0" smtClean="0"/>
              <a:t>Our main business entities.</a:t>
            </a:r>
            <a:br>
              <a:rPr lang="hu-HU" sz="1050" dirty="0" smtClean="0"/>
            </a:br>
            <a:r>
              <a:rPr lang="hu-HU" sz="1050" dirty="0" smtClean="0"/>
              <a:t>Represents an emloyee, who:</a:t>
            </a:r>
            <a:br>
              <a:rPr lang="hu-HU" sz="1050" dirty="0" smtClean="0"/>
            </a:br>
            <a:r>
              <a:rPr lang="hu-HU" sz="1050" dirty="0" smtClean="0"/>
              <a:t>- belongs to a Company, </a:t>
            </a:r>
            <a:br>
              <a:rPr lang="hu-HU" sz="1050" dirty="0" smtClean="0"/>
            </a:br>
            <a:r>
              <a:rPr lang="hu-HU" sz="1050" dirty="0" smtClean="0"/>
              <a:t>- can hold a references to APP USERs,</a:t>
            </a:r>
          </a:p>
          <a:p>
            <a:r>
              <a:rPr lang="hu-HU" sz="1050" dirty="0" smtClean="0"/>
              <a:t>- has rights and settings in an APP context. </a:t>
            </a:r>
            <a:br>
              <a:rPr lang="hu-HU" sz="1050" dirty="0" smtClean="0"/>
            </a:br>
            <a:r>
              <a:rPr lang="hu-HU" sz="1050" dirty="0" smtClean="0"/>
              <a:t>(provisioned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986" y="105210"/>
            <a:ext cx="2521844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COMPANIES</a:t>
            </a:r>
          </a:p>
          <a:p>
            <a:r>
              <a:rPr lang="hu-HU" sz="1050" dirty="0" smtClean="0"/>
              <a:t>Every company has at least one employee</a:t>
            </a:r>
            <a:br>
              <a:rPr lang="hu-HU" sz="1050" dirty="0" smtClean="0"/>
            </a:br>
            <a:r>
              <a:rPr lang="hu-HU" sz="1050" dirty="0" smtClean="0"/>
              <a:t>in ADMIN role. The ADMIN employe:</a:t>
            </a:r>
          </a:p>
          <a:p>
            <a:pPr marL="171450" indent="-171450">
              <a:buFontTx/>
              <a:buChar char="-"/>
            </a:pPr>
            <a:r>
              <a:rPr lang="hu-HU" sz="1050" dirty="0" smtClean="0"/>
              <a:t>can create, handle, delete</a:t>
            </a:r>
            <a:br>
              <a:rPr lang="hu-HU" sz="1050" dirty="0" smtClean="0"/>
            </a:br>
            <a:r>
              <a:rPr lang="hu-HU" sz="1050" dirty="0" smtClean="0"/>
              <a:t> other employees in the Company’s </a:t>
            </a:r>
            <a:br>
              <a:rPr lang="hu-HU" sz="1050" dirty="0" smtClean="0"/>
            </a:br>
            <a:r>
              <a:rPr lang="hu-HU" sz="1050" dirty="0" smtClean="0"/>
              <a:t>context.</a:t>
            </a:r>
          </a:p>
          <a:p>
            <a:pPr marL="171450" indent="-171450">
              <a:buFontTx/>
              <a:buChar char="-"/>
            </a:pPr>
            <a:r>
              <a:rPr lang="hu-HU" sz="1050" dirty="0" smtClean="0"/>
              <a:t>can link applications to empolyees</a:t>
            </a:r>
          </a:p>
          <a:p>
            <a:pPr marL="171450" indent="-171450">
              <a:buFontTx/>
              <a:buChar char="-"/>
            </a:pPr>
            <a:r>
              <a:rPr lang="hu-HU" sz="1050" dirty="0" smtClean="0"/>
              <a:t>can set rights on employees in context </a:t>
            </a:r>
            <a:br>
              <a:rPr lang="hu-HU" sz="1050" dirty="0" smtClean="0"/>
            </a:br>
            <a:r>
              <a:rPr lang="hu-HU" sz="1050" dirty="0" smtClean="0"/>
              <a:t>of an APP</a:t>
            </a:r>
          </a:p>
          <a:p>
            <a:pPr marL="171450" indent="-171450">
              <a:buFontTx/>
              <a:buChar char="-"/>
            </a:pPr>
            <a:r>
              <a:rPr lang="hu-HU" sz="1050" dirty="0" smtClean="0"/>
              <a:t>can create and manage groups (or tags)</a:t>
            </a:r>
          </a:p>
          <a:p>
            <a:pPr marL="171450" indent="-171450">
              <a:buFontTx/>
              <a:buChar char="-"/>
            </a:pPr>
            <a:endParaRPr lang="hu-HU" sz="1050" dirty="0" smtClean="0"/>
          </a:p>
        </p:txBody>
      </p:sp>
      <p:cxnSp>
        <p:nvCxnSpPr>
          <p:cNvPr id="89" name="Straight Connector 88"/>
          <p:cNvCxnSpPr>
            <a:stCxn id="56" idx="2"/>
            <a:endCxn id="120" idx="0"/>
          </p:cNvCxnSpPr>
          <p:nvPr/>
        </p:nvCxnSpPr>
        <p:spPr>
          <a:xfrm flipH="1">
            <a:off x="5264367" y="3676650"/>
            <a:ext cx="870249" cy="16953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2337" y="532925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PHISYCAL USERS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783375" y="413807"/>
            <a:ext cx="1295400" cy="4677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 IN COMPANY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ADMIN ROLE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986" y="1995731"/>
            <a:ext cx="2696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GROUPS, or TAGS</a:t>
            </a:r>
          </a:p>
          <a:p>
            <a:r>
              <a:rPr lang="hu-HU" sz="1050" dirty="0" smtClean="0"/>
              <a:t>Groups and tags used only for organizing</a:t>
            </a:r>
            <a:br>
              <a:rPr lang="hu-HU" sz="1050" dirty="0" smtClean="0"/>
            </a:br>
            <a:r>
              <a:rPr lang="hu-HU" sz="1050" dirty="0" smtClean="0"/>
              <a:t>employees.Through these organizer grouping </a:t>
            </a:r>
            <a:br>
              <a:rPr lang="hu-HU" sz="1050" dirty="0" smtClean="0"/>
            </a:br>
            <a:r>
              <a:rPr lang="hu-HU" sz="1050" dirty="0" smtClean="0"/>
              <a:t>items we can manage employees in bulk </a:t>
            </a:r>
            <a:br>
              <a:rPr lang="hu-HU" sz="1050" dirty="0" smtClean="0"/>
            </a:br>
            <a:r>
              <a:rPr lang="hu-HU" sz="1050" dirty="0" smtClean="0"/>
              <a:t>mode.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844229" y="3295650"/>
            <a:ext cx="1295400" cy="381000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hu-HU" sz="1050" dirty="0">
                <a:solidFill>
                  <a:schemeClr val="tx1"/>
                </a:solidFill>
              </a:rPr>
              <a:t>(Company </a:t>
            </a:r>
            <a:r>
              <a:rPr lang="hu-HU" sz="1050" dirty="0" smtClean="0">
                <a:solidFill>
                  <a:schemeClr val="tx1"/>
                </a:solidFill>
              </a:rPr>
              <a:t>2)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961520" y="2057400"/>
            <a:ext cx="1755430" cy="228600"/>
          </a:xfrm>
          <a:prstGeom prst="roundRect">
            <a:avLst/>
          </a:prstGeom>
          <a:gradFill flip="none" rotWithShape="1">
            <a:gsLst>
              <a:gs pos="18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GROUP 1 </a:t>
            </a:r>
            <a:r>
              <a:rPr lang="hu-HU" sz="1050" dirty="0">
                <a:solidFill>
                  <a:schemeClr val="tx1"/>
                </a:solidFill>
              </a:rPr>
              <a:t>(Company 1)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526865" y="2484440"/>
            <a:ext cx="1755430" cy="228600"/>
          </a:xfrm>
          <a:prstGeom prst="roundRect">
            <a:avLst/>
          </a:prstGeom>
          <a:gradFill flip="none" rotWithShape="1">
            <a:gsLst>
              <a:gs pos="18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GROUP 2 </a:t>
            </a:r>
            <a:r>
              <a:rPr lang="hu-HU" sz="1050" dirty="0">
                <a:solidFill>
                  <a:schemeClr val="tx1"/>
                </a:solidFill>
              </a:rPr>
              <a:t>(Company 1)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899368" y="5371975"/>
            <a:ext cx="2729998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(REFERENCE)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3959727" y="5424204"/>
            <a:ext cx="2729998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(REFERENCE)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2284562" y="5369630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2339659" y="5428940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</p:txBody>
      </p:sp>
      <p:cxnSp>
        <p:nvCxnSpPr>
          <p:cNvPr id="35" name="Straight Connector 34"/>
          <p:cNvCxnSpPr>
            <a:stCxn id="55" idx="2"/>
            <a:endCxn id="129" idx="0"/>
          </p:cNvCxnSpPr>
          <p:nvPr/>
        </p:nvCxnSpPr>
        <p:spPr>
          <a:xfrm flipH="1">
            <a:off x="2932262" y="3676650"/>
            <a:ext cx="1810706" cy="16929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4" idx="2"/>
            <a:endCxn id="109" idx="0"/>
          </p:cNvCxnSpPr>
          <p:nvPr/>
        </p:nvCxnSpPr>
        <p:spPr>
          <a:xfrm flipH="1">
            <a:off x="2879165" y="3676650"/>
            <a:ext cx="456951" cy="16467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6" idx="2"/>
            <a:endCxn id="130" idx="0"/>
          </p:cNvCxnSpPr>
          <p:nvPr/>
        </p:nvCxnSpPr>
        <p:spPr>
          <a:xfrm flipH="1">
            <a:off x="2987359" y="3676650"/>
            <a:ext cx="3147257" cy="17522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5" idx="2"/>
            <a:endCxn id="64" idx="0"/>
          </p:cNvCxnSpPr>
          <p:nvPr/>
        </p:nvCxnSpPr>
        <p:spPr>
          <a:xfrm>
            <a:off x="4742968" y="3676650"/>
            <a:ext cx="470131" cy="16467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2"/>
            <a:endCxn id="121" idx="0"/>
          </p:cNvCxnSpPr>
          <p:nvPr/>
        </p:nvCxnSpPr>
        <p:spPr>
          <a:xfrm flipH="1">
            <a:off x="5324726" y="3676650"/>
            <a:ext cx="2167203" cy="17475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3" idx="2"/>
            <a:endCxn id="70" idx="0"/>
          </p:cNvCxnSpPr>
          <p:nvPr/>
        </p:nvCxnSpPr>
        <p:spPr>
          <a:xfrm>
            <a:off x="7491929" y="3676650"/>
            <a:ext cx="61913" cy="16387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6957175" y="5360567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(REFERENCE)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7022503" y="5410200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APP USERs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(REFERENCE)</a:t>
            </a:r>
          </a:p>
        </p:txBody>
      </p:sp>
      <p:cxnSp>
        <p:nvCxnSpPr>
          <p:cNvPr id="33" name="Straight Connector 32"/>
          <p:cNvCxnSpPr>
            <a:stCxn id="55" idx="2"/>
            <a:endCxn id="138" idx="0"/>
          </p:cNvCxnSpPr>
          <p:nvPr/>
        </p:nvCxnSpPr>
        <p:spPr>
          <a:xfrm>
            <a:off x="4742968" y="3676650"/>
            <a:ext cx="2861907" cy="1683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4" idx="2"/>
            <a:endCxn id="139" idx="0"/>
          </p:cNvCxnSpPr>
          <p:nvPr/>
        </p:nvCxnSpPr>
        <p:spPr>
          <a:xfrm>
            <a:off x="3336116" y="3676650"/>
            <a:ext cx="4334087" cy="17335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6" idx="2"/>
            <a:endCxn id="56" idx="0"/>
          </p:cNvCxnSpPr>
          <p:nvPr/>
        </p:nvCxnSpPr>
        <p:spPr>
          <a:xfrm flipH="1">
            <a:off x="6134616" y="914400"/>
            <a:ext cx="1296459" cy="23812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76" idx="2"/>
            <a:endCxn id="103" idx="0"/>
          </p:cNvCxnSpPr>
          <p:nvPr/>
        </p:nvCxnSpPr>
        <p:spPr>
          <a:xfrm>
            <a:off x="7431075" y="914400"/>
            <a:ext cx="60854" cy="23812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5484624" y="2057400"/>
            <a:ext cx="1509172" cy="228600"/>
          </a:xfrm>
          <a:prstGeom prst="roundRect">
            <a:avLst/>
          </a:prstGeom>
          <a:gradFill flip="none" rotWithShape="1">
            <a:gsLst>
              <a:gs pos="18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GROUP 1 </a:t>
            </a:r>
            <a:r>
              <a:rPr lang="hu-HU" sz="1050" dirty="0">
                <a:solidFill>
                  <a:schemeClr val="tx1"/>
                </a:solidFill>
              </a:rPr>
              <a:t>(Company </a:t>
            </a:r>
            <a:r>
              <a:rPr lang="hu-HU" sz="1050" dirty="0" smtClean="0">
                <a:solidFill>
                  <a:schemeClr val="tx1"/>
                </a:solidFill>
              </a:rPr>
              <a:t>2)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6036242" y="2497115"/>
            <a:ext cx="1842737" cy="228600"/>
          </a:xfrm>
          <a:prstGeom prst="roundRect">
            <a:avLst/>
          </a:prstGeom>
          <a:gradFill flip="none" rotWithShape="1">
            <a:gsLst>
              <a:gs pos="18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GROUP 2 </a:t>
            </a:r>
            <a:r>
              <a:rPr lang="hu-HU" sz="1050" dirty="0">
                <a:solidFill>
                  <a:schemeClr val="tx1"/>
                </a:solidFill>
              </a:rPr>
              <a:t>(Company </a:t>
            </a:r>
            <a:r>
              <a:rPr lang="hu-HU" sz="1050" dirty="0" smtClean="0">
                <a:solidFill>
                  <a:schemeClr val="tx1"/>
                </a:solidFill>
              </a:rPr>
              <a:t>2)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473429" y="113527"/>
            <a:ext cx="9172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050" dirty="0" smtClean="0"/>
              <a:t>Company 1’s </a:t>
            </a:r>
            <a:br>
              <a:rPr lang="hu-HU" sz="1050" dirty="0" smtClean="0"/>
            </a:br>
            <a:r>
              <a:rPr lang="hu-HU" sz="1050" dirty="0" smtClean="0"/>
              <a:t>context</a:t>
            </a:r>
            <a:endParaRPr lang="hu-HU" sz="1050" dirty="0"/>
          </a:p>
        </p:txBody>
      </p:sp>
      <p:sp>
        <p:nvSpPr>
          <p:cNvPr id="161" name="TextBox 160"/>
          <p:cNvSpPr txBox="1"/>
          <p:nvPr/>
        </p:nvSpPr>
        <p:spPr>
          <a:xfrm>
            <a:off x="5516190" y="119449"/>
            <a:ext cx="9172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050" dirty="0" smtClean="0"/>
              <a:t>Company 2’s </a:t>
            </a:r>
            <a:br>
              <a:rPr lang="hu-HU" sz="1050" dirty="0" smtClean="0"/>
            </a:br>
            <a:r>
              <a:rPr lang="hu-HU" sz="1050" dirty="0" smtClean="0"/>
              <a:t>context</a:t>
            </a:r>
            <a:endParaRPr lang="hu-HU" sz="1050" dirty="0"/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5439100" y="0"/>
            <a:ext cx="0" cy="371170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/>
          <p:cNvSpPr/>
          <p:nvPr/>
        </p:nvSpPr>
        <p:spPr>
          <a:xfrm>
            <a:off x="5071672" y="104775"/>
            <a:ext cx="3538928" cy="2943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333458" y="104775"/>
            <a:ext cx="1738572" cy="2943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430964" y="104775"/>
            <a:ext cx="1902493" cy="2943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923989" y="5303414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977086" y="5349627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333458" y="76200"/>
            <a:ext cx="0" cy="66294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201" y="983903"/>
            <a:ext cx="1240139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POLICIES</a:t>
            </a:r>
          </a:p>
          <a:p>
            <a:r>
              <a:rPr lang="hu-HU" sz="1050" dirty="0" smtClean="0"/>
              <a:t>Representations of </a:t>
            </a:r>
            <a:br>
              <a:rPr lang="hu-HU" sz="1050" dirty="0" smtClean="0"/>
            </a:br>
            <a:r>
              <a:rPr lang="hu-HU" sz="1050" dirty="0" smtClean="0"/>
              <a:t>predefined user </a:t>
            </a:r>
            <a:br>
              <a:rPr lang="hu-HU" sz="1050" dirty="0" smtClean="0"/>
            </a:br>
            <a:r>
              <a:rPr lang="hu-HU" sz="1050" dirty="0" smtClean="0"/>
              <a:t>right-sets. </a:t>
            </a:r>
            <a:br>
              <a:rPr lang="hu-HU" sz="1050" dirty="0" smtClean="0"/>
            </a:br>
            <a:r>
              <a:rPr lang="hu-HU" sz="1050" dirty="0" smtClean="0"/>
              <a:t>These right sets </a:t>
            </a:r>
          </a:p>
          <a:p>
            <a:r>
              <a:rPr lang="hu-HU" sz="1050" dirty="0" smtClean="0"/>
              <a:t>can be assigned </a:t>
            </a:r>
            <a:br>
              <a:rPr lang="hu-HU" sz="1050" dirty="0" smtClean="0"/>
            </a:br>
            <a:r>
              <a:rPr lang="hu-HU" sz="1050" dirty="0" smtClean="0"/>
              <a:t>to users and groups.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67269" y="5323417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44228" y="5182058"/>
            <a:ext cx="1613972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89" y="5888899"/>
            <a:ext cx="457143" cy="457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34" y="5910427"/>
            <a:ext cx="567240" cy="4140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05" y="5772984"/>
            <a:ext cx="933450" cy="7028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82" y="5874727"/>
            <a:ext cx="681038" cy="2780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00134" y="6105497"/>
            <a:ext cx="106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for Business</a:t>
            </a:r>
            <a:endParaRPr lang="hu-HU" sz="1400" dirty="0"/>
          </a:p>
        </p:txBody>
      </p:sp>
      <p:sp>
        <p:nvSpPr>
          <p:cNvPr id="24" name="Rectangle 23"/>
          <p:cNvSpPr/>
          <p:nvPr/>
        </p:nvSpPr>
        <p:spPr>
          <a:xfrm>
            <a:off x="1629957" y="5190067"/>
            <a:ext cx="1685671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20366" y="5369630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75463" y="5428940"/>
            <a:ext cx="1364494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Available settings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(setting descriptors)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1" y="3114676"/>
            <a:ext cx="681038" cy="27809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6452" y="3311848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for Business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9956" y="3504681"/>
            <a:ext cx="1685671" cy="8387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>
                <a:solidFill>
                  <a:schemeClr val="tx1"/>
                </a:solidFill>
              </a:rPr>
              <a:t>UI FORM to </a:t>
            </a:r>
            <a:br>
              <a:rPr lang="hu-HU" sz="1050" dirty="0">
                <a:solidFill>
                  <a:schemeClr val="tx1"/>
                </a:solidFill>
              </a:rPr>
            </a:br>
            <a:r>
              <a:rPr lang="hu-HU" sz="1050" dirty="0">
                <a:solidFill>
                  <a:schemeClr val="tx1"/>
                </a:solidFill>
              </a:rPr>
              <a:t>render  APP </a:t>
            </a:r>
            <a:br>
              <a:rPr lang="hu-HU" sz="1050" dirty="0">
                <a:solidFill>
                  <a:schemeClr val="tx1"/>
                </a:solidFill>
              </a:rPr>
            </a:br>
            <a:r>
              <a:rPr lang="hu-HU" sz="1050" dirty="0">
                <a:solidFill>
                  <a:schemeClr val="tx1"/>
                </a:solidFill>
              </a:rPr>
              <a:t>specific </a:t>
            </a:r>
            <a:br>
              <a:rPr lang="hu-HU" sz="1050" dirty="0">
                <a:solidFill>
                  <a:schemeClr val="tx1"/>
                </a:solidFill>
              </a:rPr>
            </a:br>
            <a:r>
              <a:rPr lang="hu-HU" sz="1050" dirty="0">
                <a:solidFill>
                  <a:schemeClr val="tx1"/>
                </a:solidFill>
              </a:rPr>
              <a:t>SETTING sets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190882" y="4343400"/>
            <a:ext cx="0" cy="97200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414969" y="4333875"/>
            <a:ext cx="13906" cy="10381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667000" y="4343400"/>
            <a:ext cx="0" cy="10855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5201" y="3048000"/>
            <a:ext cx="8495399" cy="20894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 sz="1050" dirty="0" smtClean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7322135" y="4333875"/>
            <a:ext cx="0" cy="97200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546222" y="4324350"/>
            <a:ext cx="0" cy="10381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798253" y="4333875"/>
            <a:ext cx="0" cy="10855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nip Single Corner Rectangle 65"/>
          <p:cNvSpPr/>
          <p:nvPr/>
        </p:nvSpPr>
        <p:spPr>
          <a:xfrm>
            <a:off x="1629956" y="3124200"/>
            <a:ext cx="1685671" cy="304800"/>
          </a:xfrm>
          <a:prstGeom prst="snip1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USER INTERACTION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(POLICY CREATION)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21980" y="3646467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21980" y="3807194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21980" y="3959594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7570" y="360399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S1</a:t>
            </a:r>
            <a:endParaRPr lang="hu-HU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597570" y="374941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S2</a:t>
            </a:r>
            <a:endParaRPr lang="hu-HU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590800" y="390181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S3</a:t>
            </a:r>
            <a:endParaRPr lang="hu-HU" sz="800" dirty="0"/>
          </a:p>
        </p:txBody>
      </p:sp>
      <p:sp>
        <p:nvSpPr>
          <p:cNvPr id="76" name="Snip Single Corner Rectangle 75"/>
          <p:cNvSpPr/>
          <p:nvPr/>
        </p:nvSpPr>
        <p:spPr>
          <a:xfrm>
            <a:off x="3359336" y="3114675"/>
            <a:ext cx="1685671" cy="304800"/>
          </a:xfrm>
          <a:prstGeom prst="snip1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USER INTERACTION</a:t>
            </a:r>
          </a:p>
          <a:p>
            <a:pPr algn="ctr"/>
            <a:r>
              <a:rPr lang="hu-HU" sz="1050" dirty="0">
                <a:solidFill>
                  <a:schemeClr val="tx1"/>
                </a:solidFill>
              </a:rPr>
              <a:t>(POLICY CREATION)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7" name="Snip Single Corner Rectangle 76"/>
          <p:cNvSpPr/>
          <p:nvPr/>
        </p:nvSpPr>
        <p:spPr>
          <a:xfrm>
            <a:off x="6847576" y="3124200"/>
            <a:ext cx="1685671" cy="304800"/>
          </a:xfrm>
          <a:prstGeom prst="snip1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USER INTERACTION</a:t>
            </a:r>
          </a:p>
          <a:p>
            <a:pPr algn="ctr"/>
            <a:r>
              <a:rPr lang="hu-HU" sz="1050" dirty="0">
                <a:solidFill>
                  <a:schemeClr val="tx1"/>
                </a:solidFill>
              </a:rPr>
              <a:t>(POLICY CREATION)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59335" y="3495156"/>
            <a:ext cx="1685671" cy="8387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UI FORM to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render  APP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specific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SETTING sets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51359" y="3636942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26949" y="3594471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S1</a:t>
            </a:r>
            <a:endParaRPr lang="hu-HU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326949" y="373988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S2</a:t>
            </a:r>
            <a:endParaRPr lang="hu-HU" sz="800" dirty="0"/>
          </a:p>
        </p:txBody>
      </p:sp>
      <p:sp>
        <p:nvSpPr>
          <p:cNvPr id="90" name="Rectangle 89"/>
          <p:cNvSpPr/>
          <p:nvPr/>
        </p:nvSpPr>
        <p:spPr>
          <a:xfrm>
            <a:off x="4550539" y="3797669"/>
            <a:ext cx="294606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4845145" y="3802931"/>
            <a:ext cx="124191" cy="94618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44228" y="3495156"/>
            <a:ext cx="1685671" cy="8387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UI FORM to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render  APP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specific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SETTING sets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036252" y="3636942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36252" y="3950069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11842" y="3594471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S1</a:t>
            </a:r>
            <a:endParaRPr lang="hu-HU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811842" y="373988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S2</a:t>
            </a:r>
            <a:endParaRPr lang="hu-HU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7805072" y="389228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S3</a:t>
            </a:r>
            <a:endParaRPr lang="hu-HU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7811842" y="404468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S4</a:t>
            </a:r>
            <a:endParaRPr lang="hu-HU" sz="800" dirty="0"/>
          </a:p>
        </p:txBody>
      </p:sp>
      <p:sp>
        <p:nvSpPr>
          <p:cNvPr id="101" name="Rectangle 100"/>
          <p:cNvSpPr/>
          <p:nvPr/>
        </p:nvSpPr>
        <p:spPr>
          <a:xfrm>
            <a:off x="8035432" y="3797669"/>
            <a:ext cx="294606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02" name="Down Arrow 101"/>
          <p:cNvSpPr/>
          <p:nvPr/>
        </p:nvSpPr>
        <p:spPr>
          <a:xfrm>
            <a:off x="8330038" y="3802931"/>
            <a:ext cx="124191" cy="94618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036252" y="4117807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359335" y="5190067"/>
            <a:ext cx="1685671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549744" y="5369630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604841" y="5428940"/>
            <a:ext cx="1364494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Available settings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(setting descriptors)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4144347" y="4333875"/>
            <a:ext cx="13906" cy="10381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396378" y="4343400"/>
            <a:ext cx="0" cy="10855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096129" y="5180417"/>
            <a:ext cx="1685671" cy="1295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286538" y="5359980"/>
            <a:ext cx="1295400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341635" y="5419290"/>
            <a:ext cx="1364494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Available settings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(setting descriptors)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5657054" y="4333751"/>
            <a:ext cx="0" cy="10262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40" idx="2"/>
          </p:cNvCxnSpPr>
          <p:nvPr/>
        </p:nvCxnSpPr>
        <p:spPr>
          <a:xfrm flipH="1" flipV="1">
            <a:off x="5938964" y="4333875"/>
            <a:ext cx="4636" cy="10855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7032183" y="5408937"/>
            <a:ext cx="1364494" cy="381000"/>
          </a:xfrm>
          <a:prstGeom prst="roundRect">
            <a:avLst/>
          </a:prstGeom>
          <a:gradFill flip="none" rotWithShape="1"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Available settings 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(setting descriptors)</a:t>
            </a:r>
          </a:p>
        </p:txBody>
      </p:sp>
      <p:sp>
        <p:nvSpPr>
          <p:cNvPr id="139" name="Snip Single Corner Rectangle 138"/>
          <p:cNvSpPr/>
          <p:nvPr/>
        </p:nvSpPr>
        <p:spPr>
          <a:xfrm>
            <a:off x="5096129" y="3114674"/>
            <a:ext cx="1685671" cy="314325"/>
          </a:xfrm>
          <a:prstGeom prst="snip1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USER INTERACTION</a:t>
            </a:r>
          </a:p>
          <a:p>
            <a:pPr algn="ctr"/>
            <a:r>
              <a:rPr lang="hu-HU" sz="1050" dirty="0">
                <a:solidFill>
                  <a:schemeClr val="tx1"/>
                </a:solidFill>
              </a:rPr>
              <a:t>(POLICY CREATION)</a:t>
            </a:r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096128" y="3495156"/>
            <a:ext cx="1685671" cy="8387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UI FORM to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render  APP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specific </a:t>
            </a:r>
            <a:br>
              <a:rPr lang="hu-HU" sz="1050" dirty="0" smtClean="0">
                <a:solidFill>
                  <a:schemeClr val="tx1"/>
                </a:solidFill>
              </a:rPr>
            </a:br>
            <a:r>
              <a:rPr lang="hu-HU" sz="1050" dirty="0" smtClean="0">
                <a:solidFill>
                  <a:schemeClr val="tx1"/>
                </a:solidFill>
              </a:rPr>
              <a:t>SETTING sets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288152" y="3636942"/>
            <a:ext cx="99880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63742" y="3594471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S1</a:t>
            </a:r>
            <a:endParaRPr lang="hu-HU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063742" y="3739887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smtClean="0"/>
              <a:t>S2</a:t>
            </a:r>
            <a:endParaRPr lang="hu-HU" sz="800" dirty="0"/>
          </a:p>
        </p:txBody>
      </p:sp>
      <p:sp>
        <p:nvSpPr>
          <p:cNvPr id="149" name="Rectangle 148"/>
          <p:cNvSpPr/>
          <p:nvPr/>
        </p:nvSpPr>
        <p:spPr>
          <a:xfrm>
            <a:off x="6287332" y="3797669"/>
            <a:ext cx="294606" cy="998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9957" y="4600804"/>
            <a:ext cx="6828243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SETTING DESCRIPTOR RENDERERS</a:t>
            </a:r>
          </a:p>
        </p:txBody>
      </p:sp>
      <p:cxnSp>
        <p:nvCxnSpPr>
          <p:cNvPr id="152" name="Straight Arrow Connector 151"/>
          <p:cNvCxnSpPr>
            <a:endCxn id="153" idx="2"/>
          </p:cNvCxnSpPr>
          <p:nvPr/>
        </p:nvCxnSpPr>
        <p:spPr>
          <a:xfrm flipH="1" flipV="1">
            <a:off x="1884640" y="2243614"/>
            <a:ext cx="79846" cy="880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1483279" y="1096799"/>
            <a:ext cx="802721" cy="1146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540934" y="1447800"/>
            <a:ext cx="685801" cy="228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540935" y="1697567"/>
            <a:ext cx="685800" cy="228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540934" y="1964266"/>
            <a:ext cx="685801" cy="228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2414969" y="1571341"/>
            <a:ext cx="802721" cy="1146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2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2472624" y="1922342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2472625" y="2172109"/>
            <a:ext cx="685800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2472624" y="2429933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cxnSp>
        <p:nvCxnSpPr>
          <p:cNvPr id="181" name="Straight Arrow Connector 180"/>
          <p:cNvCxnSpPr>
            <a:endCxn id="176" idx="2"/>
          </p:cNvCxnSpPr>
          <p:nvPr/>
        </p:nvCxnSpPr>
        <p:spPr>
          <a:xfrm flipV="1">
            <a:off x="2806065" y="2718156"/>
            <a:ext cx="10265" cy="396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85" idx="2"/>
          </p:cNvCxnSpPr>
          <p:nvPr/>
        </p:nvCxnSpPr>
        <p:spPr>
          <a:xfrm flipH="1" flipV="1">
            <a:off x="7265626" y="2400709"/>
            <a:ext cx="79846" cy="723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6864265" y="1096799"/>
            <a:ext cx="802721" cy="13039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6921920" y="1447800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6921921" y="1697567"/>
            <a:ext cx="685800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6921920" y="1968447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076466" y="20589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190" name="Rounded Rectangle 189"/>
          <p:cNvSpPr/>
          <p:nvPr/>
        </p:nvSpPr>
        <p:spPr>
          <a:xfrm>
            <a:off x="7693399" y="1571341"/>
            <a:ext cx="802721" cy="133148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2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7751054" y="1922342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7751055" y="2172109"/>
            <a:ext cx="685800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7751054" y="2434522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905600" y="253349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cxnSp>
        <p:nvCxnSpPr>
          <p:cNvPr id="195" name="Straight Arrow Connector 194"/>
          <p:cNvCxnSpPr>
            <a:endCxn id="190" idx="2"/>
          </p:cNvCxnSpPr>
          <p:nvPr/>
        </p:nvCxnSpPr>
        <p:spPr>
          <a:xfrm flipV="1">
            <a:off x="8084495" y="2902822"/>
            <a:ext cx="10265" cy="211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284160" y="3594471"/>
            <a:ext cx="0" cy="6174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542610" y="3600284"/>
            <a:ext cx="0" cy="6174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023882" y="3588847"/>
            <a:ext cx="0" cy="6174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754623" y="3583585"/>
            <a:ext cx="0" cy="6174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12" idx="2"/>
          </p:cNvCxnSpPr>
          <p:nvPr/>
        </p:nvCxnSpPr>
        <p:spPr>
          <a:xfrm flipH="1" flipV="1">
            <a:off x="5546773" y="2036642"/>
            <a:ext cx="79846" cy="10875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/>
          <p:cNvSpPr/>
          <p:nvPr/>
        </p:nvSpPr>
        <p:spPr>
          <a:xfrm>
            <a:off x="5145412" y="1096799"/>
            <a:ext cx="802721" cy="939843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5203067" y="1447800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5203068" y="1697567"/>
            <a:ext cx="685800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cxnSp>
        <p:nvCxnSpPr>
          <p:cNvPr id="218" name="Straight Arrow Connector 217"/>
          <p:cNvCxnSpPr>
            <a:endCxn id="219" idx="2"/>
          </p:cNvCxnSpPr>
          <p:nvPr/>
        </p:nvCxnSpPr>
        <p:spPr>
          <a:xfrm flipH="1" flipV="1">
            <a:off x="3810243" y="2024350"/>
            <a:ext cx="79846" cy="10875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3408882" y="1084507"/>
            <a:ext cx="802721" cy="9398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3470695" y="1435508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470696" y="1685275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5071672" y="76200"/>
            <a:ext cx="0" cy="66294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798576" y="104775"/>
            <a:ext cx="0" cy="66294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2010966" y="56786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 smtClean="0"/>
              <a:t>Application 1 </a:t>
            </a:r>
            <a:br>
              <a:rPr lang="hu-HU" sz="900" dirty="0" smtClean="0"/>
            </a:br>
            <a:r>
              <a:rPr lang="hu-HU" sz="900" dirty="0" smtClean="0"/>
              <a:t>context (Bizmo)</a:t>
            </a:r>
            <a:endParaRPr lang="hu-HU" sz="9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745770" y="56786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 smtClean="0"/>
              <a:t>Application 2 </a:t>
            </a:r>
            <a:br>
              <a:rPr lang="hu-HU" sz="900" dirty="0" smtClean="0"/>
            </a:br>
            <a:r>
              <a:rPr lang="hu-HU" sz="900" dirty="0" smtClean="0"/>
              <a:t>context (Cubby)</a:t>
            </a:r>
            <a:endParaRPr lang="hu-HU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505883" y="56786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 smtClean="0"/>
              <a:t>Application 3 </a:t>
            </a:r>
            <a:br>
              <a:rPr lang="hu-HU" sz="900" dirty="0" smtClean="0"/>
            </a:br>
            <a:r>
              <a:rPr lang="hu-HU" sz="900" dirty="0" smtClean="0"/>
              <a:t>context (JM)</a:t>
            </a:r>
            <a:endParaRPr lang="hu-HU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7273327" y="56786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 smtClean="0"/>
              <a:t>Application 4 </a:t>
            </a:r>
            <a:br>
              <a:rPr lang="hu-HU" sz="900" dirty="0" smtClean="0"/>
            </a:br>
            <a:r>
              <a:rPr lang="hu-HU" sz="900" dirty="0" smtClean="0"/>
              <a:t>context (SF)</a:t>
            </a:r>
            <a:endParaRPr lang="hu-HU" sz="9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90825" y="3722483"/>
            <a:ext cx="12401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Apptacular</a:t>
            </a:r>
          </a:p>
          <a:p>
            <a:r>
              <a:rPr lang="hu-HU" dirty="0" smtClean="0"/>
              <a:t>UI</a:t>
            </a:r>
            <a:br>
              <a:rPr lang="hu-HU" dirty="0" smtClean="0"/>
            </a:br>
            <a:r>
              <a:rPr lang="hu-HU" sz="1050" dirty="0" smtClean="0"/>
              <a:t>Creation of policies initiated from UI.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90825" y="5260686"/>
            <a:ext cx="124013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APP settings</a:t>
            </a:r>
            <a:br>
              <a:rPr lang="hu-HU" dirty="0" smtClean="0"/>
            </a:br>
            <a:endParaRPr lang="hu-HU" sz="1100" dirty="0" smtClean="0"/>
          </a:p>
        </p:txBody>
      </p:sp>
    </p:spTree>
    <p:extLst>
      <p:ext uri="{BB962C8B-B14F-4D97-AF65-F5344CB8AC3E}">
        <p14:creationId xmlns:p14="http://schemas.microsoft.com/office/powerpoint/2010/main" val="416300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/>
          <p:cNvCxnSpPr/>
          <p:nvPr/>
        </p:nvCxnSpPr>
        <p:spPr>
          <a:xfrm flipH="1">
            <a:off x="5624789" y="1250750"/>
            <a:ext cx="914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582508" y="945854"/>
            <a:ext cx="137299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19200" y="3886199"/>
            <a:ext cx="7239000" cy="19812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0073" y="4421453"/>
            <a:ext cx="802721" cy="1146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87728" y="4772454"/>
            <a:ext cx="685801" cy="228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87729" y="5022221"/>
            <a:ext cx="685800" cy="228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87728" y="5288920"/>
            <a:ext cx="685801" cy="228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62569" y="4438366"/>
            <a:ext cx="802721" cy="1146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20224" y="4789367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20225" y="5039134"/>
            <a:ext cx="685800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20224" y="5296958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711865" y="3963824"/>
            <a:ext cx="802721" cy="13039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69520" y="4314825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769521" y="4564592"/>
            <a:ext cx="685800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69520" y="4835472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4066" y="49259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23" name="Rounded Rectangle 22"/>
          <p:cNvSpPr/>
          <p:nvPr/>
        </p:nvSpPr>
        <p:spPr>
          <a:xfrm>
            <a:off x="7540999" y="4438366"/>
            <a:ext cx="802721" cy="133148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98654" y="4789367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98655" y="5039134"/>
            <a:ext cx="685800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98654" y="5301547"/>
            <a:ext cx="685801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S3 value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3200" y="54005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30" name="Rounded Rectangle 29"/>
          <p:cNvSpPr/>
          <p:nvPr/>
        </p:nvSpPr>
        <p:spPr>
          <a:xfrm>
            <a:off x="4993012" y="3963824"/>
            <a:ext cx="802721" cy="939843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050667" y="4314825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050668" y="4564592"/>
            <a:ext cx="685800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256482" y="3951532"/>
            <a:ext cx="802721" cy="9398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18295" y="4302533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318296" y="4552300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3171443" y="3886200"/>
            <a:ext cx="5334" cy="24565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932048" y="3886200"/>
            <a:ext cx="0" cy="247805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636561" y="3886200"/>
            <a:ext cx="0" cy="247805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5907115"/>
            <a:ext cx="457143" cy="4571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91" y="5916670"/>
            <a:ext cx="567240" cy="41408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30" y="5861967"/>
            <a:ext cx="933450" cy="7028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2" y="5892943"/>
            <a:ext cx="681038" cy="27809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748394" y="6123713"/>
            <a:ext cx="106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for Business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400" y="4416833"/>
            <a:ext cx="102143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POLICIES</a:t>
            </a:r>
          </a:p>
          <a:p>
            <a:r>
              <a:rPr lang="hu-HU" sz="1050" dirty="0" smtClean="0"/>
              <a:t>Policy pools by </a:t>
            </a:r>
            <a:br>
              <a:rPr lang="hu-HU" sz="1050" dirty="0" smtClean="0"/>
            </a:br>
            <a:r>
              <a:rPr lang="hu-HU" sz="1050" dirty="0" smtClean="0"/>
              <a:t>company, by </a:t>
            </a:r>
            <a:br>
              <a:rPr lang="hu-HU" sz="1050" dirty="0" smtClean="0"/>
            </a:br>
            <a:r>
              <a:rPr lang="hu-HU" sz="1050" dirty="0" smtClean="0"/>
              <a:t>application. </a:t>
            </a:r>
            <a:endParaRPr lang="hu-HU" sz="1050" dirty="0"/>
          </a:p>
        </p:txBody>
      </p:sp>
      <p:sp>
        <p:nvSpPr>
          <p:cNvPr id="50" name="Rounded Rectangle 49"/>
          <p:cNvSpPr/>
          <p:nvPr/>
        </p:nvSpPr>
        <p:spPr>
          <a:xfrm>
            <a:off x="4035979" y="4836477"/>
            <a:ext cx="802721" cy="9398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2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097792" y="5187478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097793" y="5437245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795733" y="4837944"/>
            <a:ext cx="802721" cy="939843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POLICY 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853388" y="5188945"/>
            <a:ext cx="685801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S1 value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853389" y="5438712"/>
            <a:ext cx="685800" cy="2286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S2 value 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848205" y="1024795"/>
            <a:ext cx="1631447" cy="467783"/>
          </a:xfrm>
          <a:prstGeom prst="roundRect">
            <a:avLst/>
          </a:prstGeom>
          <a:gradFill>
            <a:gsLst>
              <a:gs pos="37928">
                <a:schemeClr val="accent2">
                  <a:lumMod val="60000"/>
                  <a:lumOff val="40000"/>
                </a:schemeClr>
              </a:gs>
              <a:gs pos="73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EMPLOYEE  IN COMPANY</a:t>
            </a:r>
          </a:p>
          <a:p>
            <a:pPr algn="ctr"/>
            <a:r>
              <a:rPr lang="hu-HU" sz="1050" dirty="0">
                <a:solidFill>
                  <a:schemeClr val="tx1"/>
                </a:solidFill>
              </a:rPr>
              <a:t>ADMIN ROLE</a:t>
            </a: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78463" y="717348"/>
            <a:ext cx="825103" cy="241701"/>
          </a:xfrm>
          <a:prstGeom prst="roundRect">
            <a:avLst/>
          </a:prstGeom>
          <a:gradFill flip="none" rotWithShape="1">
            <a:gsLst>
              <a:gs pos="18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GROUP 1</a:t>
            </a:r>
          </a:p>
        </p:txBody>
      </p:sp>
      <p:sp>
        <p:nvSpPr>
          <p:cNvPr id="69" name="Rounded Rectangle 68"/>
          <p:cNvSpPr/>
          <p:nvPr/>
        </p:nvSpPr>
        <p:spPr>
          <a:xfrm rot="5400000">
            <a:off x="6469210" y="419099"/>
            <a:ext cx="824910" cy="228600"/>
          </a:xfrm>
          <a:prstGeom prst="roundRect">
            <a:avLst/>
          </a:prstGeom>
          <a:gradFill flip="none" rotWithShape="1">
            <a:gsLst>
              <a:gs pos="18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GROUP 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67077" y="6481912"/>
            <a:ext cx="21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Company 1’s policies</a:t>
            </a:r>
            <a:endParaRPr lang="hu-HU" dirty="0"/>
          </a:p>
        </p:txBody>
      </p:sp>
      <p:sp>
        <p:nvSpPr>
          <p:cNvPr id="106" name="Left Brace 105"/>
          <p:cNvSpPr/>
          <p:nvPr/>
        </p:nvSpPr>
        <p:spPr>
          <a:xfrm rot="16200000">
            <a:off x="4785639" y="2892238"/>
            <a:ext cx="106124" cy="7239002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TextBox 108"/>
          <p:cNvSpPr txBox="1"/>
          <p:nvPr/>
        </p:nvSpPr>
        <p:spPr>
          <a:xfrm>
            <a:off x="152400" y="294667"/>
            <a:ext cx="1751698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EMPLOYEES and </a:t>
            </a:r>
            <a:br>
              <a:rPr lang="hu-HU" dirty="0" smtClean="0"/>
            </a:br>
            <a:r>
              <a:rPr lang="hu-HU" dirty="0" smtClean="0"/>
              <a:t>GROUPS</a:t>
            </a:r>
          </a:p>
          <a:p>
            <a:r>
              <a:rPr lang="hu-HU" sz="1050" dirty="0" smtClean="0"/>
              <a:t>Company 1’s Employees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4059203" y="1445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1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2" y="1958495"/>
            <a:ext cx="681038" cy="278091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89593" y="215566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for Business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8109" y="1893859"/>
            <a:ext cx="3619500" cy="1787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1102" y="2432666"/>
            <a:ext cx="141289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Apptacular</a:t>
            </a:r>
          </a:p>
          <a:p>
            <a:r>
              <a:rPr lang="hu-HU" dirty="0" smtClean="0"/>
              <a:t>UI</a:t>
            </a:r>
            <a:br>
              <a:rPr lang="hu-HU" dirty="0" smtClean="0"/>
            </a:br>
            <a:r>
              <a:rPr lang="hu-HU" sz="1050" dirty="0" smtClean="0"/>
              <a:t>Admin can assign poilcies to Employees or Groups.</a:t>
            </a:r>
          </a:p>
        </p:txBody>
      </p:sp>
      <p:sp>
        <p:nvSpPr>
          <p:cNvPr id="117" name="Snip Single Corner Rectangle 116"/>
          <p:cNvSpPr/>
          <p:nvPr/>
        </p:nvSpPr>
        <p:spPr>
          <a:xfrm>
            <a:off x="1820288" y="2366602"/>
            <a:ext cx="1685671" cy="838200"/>
          </a:xfrm>
          <a:prstGeom prst="snip1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USER INTERACTION</a:t>
            </a:r>
          </a:p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(EMPLOYEE – POLICY ASSIGNMENT)</a:t>
            </a:r>
          </a:p>
        </p:txBody>
      </p:sp>
      <p:cxnSp>
        <p:nvCxnSpPr>
          <p:cNvPr id="121" name="Straight Connector 120"/>
          <p:cNvCxnSpPr>
            <a:stCxn id="64" idx="2"/>
            <a:endCxn id="117" idx="3"/>
          </p:cNvCxnSpPr>
          <p:nvPr/>
        </p:nvCxnSpPr>
        <p:spPr>
          <a:xfrm flipH="1">
            <a:off x="2663124" y="1492578"/>
            <a:ext cx="805" cy="87402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4211603" y="2969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2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4364003" y="4493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3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516403" y="6017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4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4668803" y="7541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5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4821203" y="9065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6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4973603" y="10589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7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126003" y="1211392"/>
            <a:ext cx="1295400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8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5507003" y="449392"/>
            <a:ext cx="914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394372" y="144592"/>
            <a:ext cx="137299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5150697" y="2057759"/>
            <a:ext cx="1246011" cy="70850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238574" y="2157023"/>
            <a:ext cx="1070255" cy="236407"/>
          </a:xfrm>
          <a:prstGeom prst="roundRect">
            <a:avLst/>
          </a:prstGeom>
          <a:gradFill>
            <a:gsLst>
              <a:gs pos="500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EMPLOYEE 8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5241594" y="2440423"/>
            <a:ext cx="1067235" cy="2496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(Cb) POLICY 1</a:t>
            </a:r>
          </a:p>
        </p:txBody>
      </p:sp>
      <p:cxnSp>
        <p:nvCxnSpPr>
          <p:cNvPr id="145" name="Straight Arrow Connector 144"/>
          <p:cNvCxnSpPr>
            <a:stCxn id="50" idx="0"/>
            <a:endCxn id="141" idx="1"/>
          </p:cNvCxnSpPr>
          <p:nvPr/>
        </p:nvCxnSpPr>
        <p:spPr>
          <a:xfrm flipV="1">
            <a:off x="4437340" y="2565244"/>
            <a:ext cx="804254" cy="2271233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29" idx="2"/>
            <a:endCxn id="140" idx="0"/>
          </p:cNvCxnSpPr>
          <p:nvPr/>
        </p:nvCxnSpPr>
        <p:spPr>
          <a:xfrm flipH="1">
            <a:off x="5773702" y="1447799"/>
            <a:ext cx="1" cy="709224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525214" y="2859254"/>
            <a:ext cx="1221554" cy="70850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5609839" y="2952926"/>
            <a:ext cx="1070255" cy="236407"/>
          </a:xfrm>
          <a:prstGeom prst="roundRect">
            <a:avLst/>
          </a:prstGeom>
          <a:gradFill flip="none" rotWithShape="1">
            <a:gsLst>
              <a:gs pos="18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GROUP 2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5613781" y="3221489"/>
            <a:ext cx="1066313" cy="236407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50" dirty="0" smtClean="0">
                <a:solidFill>
                  <a:schemeClr val="tx1"/>
                </a:solidFill>
              </a:rPr>
              <a:t>(JM) POLICY 2</a:t>
            </a:r>
          </a:p>
        </p:txBody>
      </p:sp>
      <p:cxnSp>
        <p:nvCxnSpPr>
          <p:cNvPr id="159" name="Straight Arrow Connector 158"/>
          <p:cNvCxnSpPr>
            <a:endCxn id="139" idx="1"/>
          </p:cNvCxnSpPr>
          <p:nvPr/>
        </p:nvCxnSpPr>
        <p:spPr>
          <a:xfrm flipV="1">
            <a:off x="3505959" y="2412012"/>
            <a:ext cx="1644738" cy="278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17" idx="0"/>
            <a:endCxn id="151" idx="1"/>
          </p:cNvCxnSpPr>
          <p:nvPr/>
        </p:nvCxnSpPr>
        <p:spPr>
          <a:xfrm>
            <a:off x="3505959" y="2785702"/>
            <a:ext cx="2019255" cy="4278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3"/>
          </p:cNvCxnSpPr>
          <p:nvPr/>
        </p:nvCxnSpPr>
        <p:spPr>
          <a:xfrm flipH="1">
            <a:off x="6539189" y="945854"/>
            <a:ext cx="342476" cy="2007072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3" idx="0"/>
            <a:endCxn id="157" idx="2"/>
          </p:cNvCxnSpPr>
          <p:nvPr/>
        </p:nvCxnSpPr>
        <p:spPr>
          <a:xfrm flipH="1" flipV="1">
            <a:off x="6146938" y="3457896"/>
            <a:ext cx="50156" cy="1380048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023638" y="2381420"/>
            <a:ext cx="19383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EMPLOYEE </a:t>
            </a:r>
            <a:br>
              <a:rPr lang="hu-HU" dirty="0" smtClean="0"/>
            </a:br>
            <a:r>
              <a:rPr lang="hu-HU" dirty="0" smtClean="0"/>
              <a:t>PERMISSION SETS</a:t>
            </a:r>
          </a:p>
          <a:p>
            <a:r>
              <a:rPr lang="hu-HU" sz="1050" dirty="0" smtClean="0"/>
              <a:t>These sets must be in sync with </a:t>
            </a:r>
            <a:br>
              <a:rPr lang="hu-HU" sz="1050" dirty="0" smtClean="0"/>
            </a:br>
            <a:r>
              <a:rPr lang="hu-HU" sz="1050" dirty="0" smtClean="0"/>
              <a:t>APPS. (via APP APIs)</a:t>
            </a:r>
          </a:p>
        </p:txBody>
      </p:sp>
    </p:spTree>
    <p:extLst>
      <p:ext uri="{BB962C8B-B14F-4D97-AF65-F5344CB8AC3E}">
        <p14:creationId xmlns:p14="http://schemas.microsoft.com/office/powerpoint/2010/main" val="34544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7133" y="381000"/>
            <a:ext cx="472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000" dirty="0" smtClean="0"/>
          </a:p>
          <a:p>
            <a:endParaRPr lang="hu-HU" sz="1000" dirty="0"/>
          </a:p>
          <a:p>
            <a:r>
              <a:rPr lang="hu-HU" sz="1000" dirty="0" smtClean="0"/>
              <a:t>Creating a </a:t>
            </a:r>
            <a:r>
              <a:rPr lang="hu-HU" sz="1000" b="1" dirty="0" smtClean="0"/>
              <a:t>SETTING INSTANCE</a:t>
            </a:r>
            <a:r>
              <a:rPr lang="hu-HU" sz="1000" dirty="0" smtClean="0"/>
              <a:t>: </a:t>
            </a:r>
          </a:p>
          <a:p>
            <a:r>
              <a:rPr lang="hu-HU" sz="1000" dirty="0" smtClean="0"/>
              <a:t>Initializer: 	UI</a:t>
            </a:r>
            <a:r>
              <a:rPr lang="hu-HU" sz="1000" dirty="0"/>
              <a:t>, Policy </a:t>
            </a:r>
            <a:r>
              <a:rPr lang="hu-HU" sz="1000" dirty="0" smtClean="0"/>
              <a:t>Sheet </a:t>
            </a:r>
          </a:p>
          <a:p>
            <a:r>
              <a:rPr lang="hu-HU" sz="1000" dirty="0" smtClean="0"/>
              <a:t>Context: 	APP,  POLICY(new or under edit)</a:t>
            </a:r>
          </a:p>
          <a:p>
            <a:endParaRPr lang="hu-HU" sz="1000" dirty="0" smtClean="0"/>
          </a:p>
          <a:p>
            <a:pPr marL="171450" indent="-171450">
              <a:buFontTx/>
              <a:buChar char="-"/>
            </a:pPr>
            <a:r>
              <a:rPr lang="hu-HU" sz="1000" dirty="0" smtClean="0"/>
              <a:t>Query APP for APP’s </a:t>
            </a:r>
            <a:r>
              <a:rPr lang="hu-HU" sz="1000" b="1" dirty="0" smtClean="0"/>
              <a:t>SETTING DESCRIPTOR </a:t>
            </a:r>
            <a:r>
              <a:rPr lang="hu-HU" sz="1000" dirty="0" smtClean="0"/>
              <a:t>list</a:t>
            </a:r>
          </a:p>
          <a:p>
            <a:pPr marL="171450" indent="-171450">
              <a:buFontTx/>
              <a:buChar char="-"/>
            </a:pPr>
            <a:r>
              <a:rPr lang="hu-HU" sz="1000" dirty="0" smtClean="0"/>
              <a:t>Render input on UI from setting descriptors</a:t>
            </a:r>
          </a:p>
          <a:p>
            <a:pPr marL="171450" indent="-171450">
              <a:buFontTx/>
              <a:buChar char="-"/>
            </a:pPr>
            <a:r>
              <a:rPr lang="hu-HU" sz="1000" dirty="0" smtClean="0"/>
              <a:t>On save, validate  inputs, create </a:t>
            </a:r>
            <a:r>
              <a:rPr lang="hu-HU" sz="1000" b="1" dirty="0" smtClean="0"/>
              <a:t>SETTING INSTANCE(s)</a:t>
            </a:r>
          </a:p>
          <a:p>
            <a:pPr marL="171450" indent="-171450">
              <a:buFontTx/>
              <a:buChar char="-"/>
            </a:pPr>
            <a:r>
              <a:rPr lang="hu-HU" sz="1000" dirty="0" smtClean="0"/>
              <a:t>Bind setting instance(s) to </a:t>
            </a:r>
            <a:r>
              <a:rPr lang="hu-HU" sz="1000" b="1" dirty="0" smtClean="0"/>
              <a:t>POLICY</a:t>
            </a:r>
          </a:p>
          <a:p>
            <a:pPr marL="171450" indent="-171450">
              <a:buFontTx/>
              <a:buChar char="-"/>
            </a:pPr>
            <a:endParaRPr lang="hu-HU" sz="1000" b="1" dirty="0"/>
          </a:p>
          <a:p>
            <a:pPr marL="171450" indent="-171450">
              <a:buFontTx/>
              <a:buChar char="-"/>
            </a:pPr>
            <a:endParaRPr lang="hu-HU" sz="1000" b="1" dirty="0" smtClean="0"/>
          </a:p>
          <a:p>
            <a:pPr marL="171450" indent="-171450">
              <a:buFontTx/>
              <a:buChar char="-"/>
            </a:pPr>
            <a:endParaRPr lang="hu-HU" sz="1000" b="1" dirty="0" smtClean="0"/>
          </a:p>
          <a:p>
            <a:r>
              <a:rPr lang="hu-HU" sz="1000" dirty="0" smtClean="0"/>
              <a:t>Deleting a </a:t>
            </a:r>
            <a:r>
              <a:rPr lang="hu-HU" sz="1000" b="1" dirty="0" smtClean="0"/>
              <a:t>SETTING INSTANCE:</a:t>
            </a:r>
          </a:p>
          <a:p>
            <a:r>
              <a:rPr lang="hu-HU" sz="1000" dirty="0" smtClean="0"/>
              <a:t>Initializer: UI Policy Sheet, or Policy delete</a:t>
            </a:r>
          </a:p>
          <a:p>
            <a:r>
              <a:rPr lang="hu-HU" sz="1000" dirty="0" smtClean="0"/>
              <a:t>Context: APP, POLICY, (SETTING INSTANCE)</a:t>
            </a:r>
          </a:p>
          <a:p>
            <a:endParaRPr lang="hu-HU" sz="1000" b="1" dirty="0" smtClean="0"/>
          </a:p>
          <a:p>
            <a:pPr marL="171450" indent="-171450">
              <a:buFontTx/>
              <a:buChar char="-"/>
            </a:pPr>
            <a:r>
              <a:rPr lang="hu-HU" sz="1000" b="1" dirty="0" smtClean="0"/>
              <a:t>A SETTING INSTANCE always binded  to a policy</a:t>
            </a:r>
          </a:p>
          <a:p>
            <a:pPr marL="171450" indent="-171450">
              <a:buFontTx/>
              <a:buChar char="-"/>
            </a:pPr>
            <a:r>
              <a:rPr lang="hu-HU" sz="1000" dirty="0" smtClean="0"/>
              <a:t>On POLICY deletion  SETTING INSTANCE(s) cascade</a:t>
            </a:r>
            <a:endParaRPr lang="hu-HU" sz="1000" dirty="0"/>
          </a:p>
          <a:p>
            <a:endParaRPr lang="hu-HU" sz="1000" b="1" dirty="0" smtClean="0"/>
          </a:p>
          <a:p>
            <a:endParaRPr lang="hu-HU" sz="1000" b="1" dirty="0" smtClean="0"/>
          </a:p>
          <a:p>
            <a:endParaRPr lang="hu-HU" sz="1000" b="1" dirty="0"/>
          </a:p>
          <a:p>
            <a:endParaRPr lang="hu-HU" sz="1000" b="1" dirty="0"/>
          </a:p>
          <a:p>
            <a:endParaRPr lang="hu-HU" sz="1000" b="1" dirty="0"/>
          </a:p>
          <a:p>
            <a:pPr marL="171450" indent="-171450">
              <a:buFontTx/>
              <a:buChar char="-"/>
            </a:pPr>
            <a:endParaRPr lang="hu-HU" sz="1000" b="1" dirty="0" smtClean="0"/>
          </a:p>
          <a:p>
            <a:pPr marL="171450" indent="-171450">
              <a:buFontTx/>
              <a:buChar char="-"/>
            </a:pPr>
            <a:endParaRPr lang="hu-HU" sz="1000" b="1" dirty="0"/>
          </a:p>
          <a:p>
            <a:pPr marL="171450" indent="-171450">
              <a:buFontTx/>
              <a:buChar char="-"/>
            </a:pPr>
            <a:endParaRPr lang="hu-HU" sz="1000" b="1" dirty="0" smtClean="0"/>
          </a:p>
          <a:p>
            <a:endParaRPr lang="hu-HU" sz="1000" b="1" dirty="0"/>
          </a:p>
          <a:p>
            <a:endParaRPr lang="hu-HU" sz="1000" b="1" dirty="0" smtClean="0"/>
          </a:p>
          <a:p>
            <a:r>
              <a:rPr lang="hu-HU" sz="1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180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304800"/>
            <a:ext cx="24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CRC of SETTING entities</a:t>
            </a:r>
            <a:endParaRPr lang="hu-HU" dirty="0"/>
          </a:p>
        </p:txBody>
      </p:sp>
      <p:sp>
        <p:nvSpPr>
          <p:cNvPr id="14" name="Rectangle 13"/>
          <p:cNvSpPr/>
          <p:nvPr/>
        </p:nvSpPr>
        <p:spPr>
          <a:xfrm>
            <a:off x="1371600" y="1659466"/>
            <a:ext cx="5410200" cy="381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b="1" dirty="0" smtClean="0">
                <a:solidFill>
                  <a:schemeClr val="tx1"/>
                </a:solidFill>
              </a:rPr>
              <a:t>SETTING DESCRIPTOR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1600" y="2040466"/>
            <a:ext cx="3124200" cy="91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KNOWS  </a:t>
            </a:r>
            <a:r>
              <a:rPr lang="hu-HU" sz="1050" b="1" dirty="0" smtClean="0">
                <a:solidFill>
                  <a:schemeClr val="tx1"/>
                </a:solidFill>
              </a:rPr>
              <a:t>APPLICATION</a:t>
            </a:r>
          </a:p>
          <a:p>
            <a:r>
              <a:rPr lang="hu-HU" sz="1050" dirty="0" smtClean="0">
                <a:solidFill>
                  <a:schemeClr val="tx1"/>
                </a:solidFill>
              </a:rPr>
              <a:t>KNOWS </a:t>
            </a:r>
            <a:r>
              <a:rPr lang="hu-HU" sz="1050" b="1" dirty="0" smtClean="0">
                <a:solidFill>
                  <a:schemeClr val="tx1"/>
                </a:solidFill>
              </a:rPr>
              <a:t>SETTING TYPE </a:t>
            </a:r>
            <a:r>
              <a:rPr lang="hu-HU" sz="1050" dirty="0" smtClean="0">
                <a:solidFill>
                  <a:schemeClr val="tx1"/>
                </a:solidFill>
              </a:rPr>
              <a:t>( SETTING STRUCTURE)</a:t>
            </a:r>
          </a:p>
          <a:p>
            <a:r>
              <a:rPr lang="hu-HU" sz="1050" dirty="0" smtClean="0">
                <a:solidFill>
                  <a:schemeClr val="tx1"/>
                </a:solidFill>
              </a:rPr>
              <a:t>CREATES </a:t>
            </a:r>
            <a:r>
              <a:rPr lang="hu-HU" sz="1050" b="1" dirty="0" smtClean="0">
                <a:solidFill>
                  <a:schemeClr val="tx1"/>
                </a:solidFill>
              </a:rPr>
              <a:t>SETTING INSTANCE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2040466"/>
            <a:ext cx="2286000" cy="91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b="1" dirty="0" smtClean="0">
                <a:solidFill>
                  <a:schemeClr val="tx1"/>
                </a:solidFill>
              </a:rPr>
              <a:t>APPLICATION</a:t>
            </a:r>
          </a:p>
          <a:p>
            <a:r>
              <a:rPr lang="hu-HU" sz="1050" b="1" dirty="0" smtClean="0">
                <a:solidFill>
                  <a:schemeClr val="tx1"/>
                </a:solidFill>
              </a:rPr>
              <a:t>SETTING INSTANCE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1600" y="3107266"/>
            <a:ext cx="5410200" cy="381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b="1" dirty="0" smtClean="0">
                <a:solidFill>
                  <a:schemeClr val="tx1"/>
                </a:solidFill>
              </a:rPr>
              <a:t>SETTING INSTANCE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71600" y="3488266"/>
            <a:ext cx="3124200" cy="91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KNOWS  </a:t>
            </a:r>
            <a:r>
              <a:rPr lang="hu-HU" sz="1050" b="1" dirty="0" smtClean="0">
                <a:solidFill>
                  <a:schemeClr val="tx1"/>
                </a:solidFill>
              </a:rPr>
              <a:t>SETTING DESCRIPTOR</a:t>
            </a:r>
          </a:p>
          <a:p>
            <a:r>
              <a:rPr lang="hu-HU" sz="1050" dirty="0" smtClean="0">
                <a:solidFill>
                  <a:schemeClr val="tx1"/>
                </a:solidFill>
              </a:rPr>
              <a:t>KNOWS </a:t>
            </a:r>
            <a:r>
              <a:rPr lang="hu-HU" sz="1050" b="1" dirty="0" smtClean="0">
                <a:solidFill>
                  <a:schemeClr val="tx1"/>
                </a:solidFill>
              </a:rPr>
              <a:t>SETTING TYPE</a:t>
            </a:r>
            <a:r>
              <a:rPr lang="hu-HU" sz="1050" dirty="0" smtClean="0">
                <a:solidFill>
                  <a:schemeClr val="tx1"/>
                </a:solidFill>
              </a:rPr>
              <a:t> ( SETTING STRUCTURE)</a:t>
            </a:r>
          </a:p>
          <a:p>
            <a:endParaRPr lang="hu-HU" sz="105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3488266"/>
            <a:ext cx="2286000" cy="91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b="1" dirty="0" smtClean="0">
                <a:solidFill>
                  <a:schemeClr val="tx1"/>
                </a:solidFill>
              </a:rPr>
              <a:t>APPLICATION</a:t>
            </a:r>
          </a:p>
          <a:p>
            <a:r>
              <a:rPr lang="hu-HU" sz="1050" b="1" dirty="0" smtClean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1600" y="691065"/>
            <a:ext cx="5410200" cy="381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b="1" dirty="0" smtClean="0">
                <a:solidFill>
                  <a:schemeClr val="tx1"/>
                </a:solidFill>
              </a:rPr>
              <a:t>SETTING TYPE </a:t>
            </a:r>
            <a:r>
              <a:rPr lang="hu-HU" sz="1050" dirty="0">
                <a:solidFill>
                  <a:schemeClr val="tx1"/>
                </a:solidFill>
              </a:rPr>
              <a:t>( SETTING STRUCTURE</a:t>
            </a:r>
            <a:r>
              <a:rPr lang="hu-HU" sz="1050" dirty="0" smtClean="0">
                <a:solidFill>
                  <a:schemeClr val="tx1"/>
                </a:solidFill>
              </a:rPr>
              <a:t>)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1072065"/>
            <a:ext cx="3124200" cy="45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>
                <a:solidFill>
                  <a:schemeClr val="tx1"/>
                </a:solidFill>
              </a:rPr>
              <a:t>KNOWS </a:t>
            </a:r>
            <a:r>
              <a:rPr lang="hu-HU" sz="1050" dirty="0" smtClean="0">
                <a:solidFill>
                  <a:schemeClr val="tx1"/>
                </a:solidFill>
              </a:rPr>
              <a:t>OWN INNER TYPE (INT, BOOL)</a:t>
            </a:r>
            <a:endParaRPr lang="hu-HU" sz="1050" b="1" dirty="0">
              <a:solidFill>
                <a:schemeClr val="tx1"/>
              </a:solidFill>
            </a:endParaRPr>
          </a:p>
          <a:p>
            <a:r>
              <a:rPr lang="hu-HU" sz="1050" dirty="0">
                <a:solidFill>
                  <a:schemeClr val="tx1"/>
                </a:solidFill>
              </a:rPr>
              <a:t>KNOWS </a:t>
            </a:r>
            <a:r>
              <a:rPr lang="hu-HU" sz="1050" dirty="0" smtClean="0">
                <a:solidFill>
                  <a:schemeClr val="tx1"/>
                </a:solidFill>
              </a:rPr>
              <a:t>OWN VALUE (RANGE OR VALUE)</a:t>
            </a:r>
            <a:endParaRPr lang="hu-HU" sz="1050" b="1" dirty="0">
              <a:solidFill>
                <a:schemeClr val="tx1"/>
              </a:solidFill>
            </a:endParaRPr>
          </a:p>
          <a:p>
            <a:endParaRPr lang="hu-HU" sz="1050" b="1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1072065"/>
            <a:ext cx="2286000" cy="45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hu-HU" sz="105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304800"/>
            <a:ext cx="309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Specification of POLICY entities</a:t>
            </a:r>
            <a:endParaRPr lang="hu-HU" dirty="0"/>
          </a:p>
        </p:txBody>
      </p:sp>
      <p:sp>
        <p:nvSpPr>
          <p:cNvPr id="20" name="Rectangle 19"/>
          <p:cNvSpPr/>
          <p:nvPr/>
        </p:nvSpPr>
        <p:spPr>
          <a:xfrm>
            <a:off x="1704961" y="1393799"/>
            <a:ext cx="5410200" cy="381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b="1" dirty="0" smtClean="0">
                <a:solidFill>
                  <a:schemeClr val="tx1"/>
                </a:solidFill>
              </a:rPr>
              <a:t>POLICY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04961" y="1774799"/>
            <a:ext cx="3124200" cy="816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KNOWS</a:t>
            </a:r>
            <a:r>
              <a:rPr lang="hu-HU" sz="1050" b="1" dirty="0" smtClean="0">
                <a:solidFill>
                  <a:schemeClr val="tx1"/>
                </a:solidFill>
              </a:rPr>
              <a:t> SETTING INSTANCES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9161" y="1774798"/>
            <a:ext cx="2286000" cy="8160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hu-HU" sz="105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04961" y="2971800"/>
            <a:ext cx="5410200" cy="381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b="1" dirty="0" smtClean="0">
                <a:solidFill>
                  <a:schemeClr val="tx1"/>
                </a:solidFill>
              </a:rPr>
              <a:t>POLICY GROUP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4961" y="3352800"/>
            <a:ext cx="3124200" cy="816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1050" dirty="0" smtClean="0">
                <a:solidFill>
                  <a:schemeClr val="tx1"/>
                </a:solidFill>
              </a:rPr>
              <a:t>KNOWS</a:t>
            </a:r>
            <a:r>
              <a:rPr lang="hu-HU" sz="1050" b="1" dirty="0" smtClean="0">
                <a:solidFill>
                  <a:schemeClr val="tx1"/>
                </a:solidFill>
              </a:rPr>
              <a:t> POLICIES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29161" y="3352799"/>
            <a:ext cx="2286000" cy="8160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hu-HU" sz="105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0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05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614</Words>
  <Application>Microsoft Office PowerPoint</Application>
  <PresentationFormat>On-screen Show (4:3)</PresentationFormat>
  <Paragraphs>296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Marlok</dc:creator>
  <cp:lastModifiedBy>Tamas Marlok</cp:lastModifiedBy>
  <cp:revision>65</cp:revision>
  <cp:lastPrinted>2012-10-04T11:56:06Z</cp:lastPrinted>
  <dcterms:created xsi:type="dcterms:W3CDTF">2012-10-02T08:56:03Z</dcterms:created>
  <dcterms:modified xsi:type="dcterms:W3CDTF">2012-10-04T14:14:47Z</dcterms:modified>
</cp:coreProperties>
</file>