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6" r:id="rId6"/>
    <p:sldId id="262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6"/>
    <p:restoredTop sz="94686"/>
  </p:normalViewPr>
  <p:slideViewPr>
    <p:cSldViewPr snapToGrid="0" snapToObjects="1">
      <p:cViewPr>
        <p:scale>
          <a:sx n="75" d="100"/>
          <a:sy n="75" d="100"/>
        </p:scale>
        <p:origin x="13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E2AE5-7AAD-B64F-AA57-913AF560CD9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2EB7-5F12-1E4F-8460-A26957FC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32EB7-5F12-1E4F-8460-A26957FC5D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8492-4E13-C242-B44F-983AEA3977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2A30-ACEB-6A42-8414-0F790DC6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0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8492-4E13-C242-B44F-983AEA3977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2A30-ACEB-6A42-8414-0F790DC6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8492-4E13-C242-B44F-983AEA3977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2A30-ACEB-6A42-8414-0F790DC6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1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8492-4E13-C242-B44F-983AEA3977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2A30-ACEB-6A42-8414-0F790DC6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8492-4E13-C242-B44F-983AEA3977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2A30-ACEB-6A42-8414-0F790DC6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3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8492-4E13-C242-B44F-983AEA3977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2A30-ACEB-6A42-8414-0F790DC6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8492-4E13-C242-B44F-983AEA3977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2A30-ACEB-6A42-8414-0F790DC6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0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8492-4E13-C242-B44F-983AEA3977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2A30-ACEB-6A42-8414-0F790DC6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0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8492-4E13-C242-B44F-983AEA3977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2A30-ACEB-6A42-8414-0F790DC6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7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8492-4E13-C242-B44F-983AEA3977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2A30-ACEB-6A42-8414-0F790DC6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8492-4E13-C242-B44F-983AEA3977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2A30-ACEB-6A42-8414-0F790DC6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8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58492-4E13-C242-B44F-983AEA3977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2A30-ACEB-6A42-8414-0F790DC6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grid anomaly detection with dynamic graphs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8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02" y="2971306"/>
            <a:ext cx="1486102" cy="54350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Sensor 1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75331" y="1547632"/>
            <a:ext cx="905690" cy="1015040"/>
            <a:chOff x="1435727" y="2254633"/>
            <a:chExt cx="3818209" cy="3515491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1572887" y="2398843"/>
              <a:ext cx="1752993" cy="13618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2149246" y="2391793"/>
              <a:ext cx="1176634" cy="3319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2149246" y="3760644"/>
              <a:ext cx="2967530" cy="187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3318485" y="2398843"/>
              <a:ext cx="1184029" cy="3234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502514" y="3760643"/>
              <a:ext cx="614262" cy="187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188720" y="2254633"/>
              <a:ext cx="274320" cy="2743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762" y="5495804"/>
              <a:ext cx="274320" cy="2743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79616" y="3623484"/>
              <a:ext cx="274320" cy="2743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 flipV="1">
              <a:off x="1543401" y="3760643"/>
              <a:ext cx="593423" cy="18669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435727" y="3623484"/>
              <a:ext cx="274320" cy="2743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020503" y="5495804"/>
              <a:ext cx="274320" cy="2743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19076" y="1506487"/>
            <a:ext cx="905690" cy="1015040"/>
            <a:chOff x="1435727" y="2254633"/>
            <a:chExt cx="3818209" cy="351549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1572887" y="2398843"/>
              <a:ext cx="1752993" cy="13618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149246" y="3760644"/>
              <a:ext cx="2967530" cy="187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3318485" y="2398843"/>
              <a:ext cx="1184029" cy="3234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502514" y="3760643"/>
              <a:ext cx="614262" cy="187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188720" y="2254633"/>
              <a:ext cx="274320" cy="2743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52762" y="5495804"/>
              <a:ext cx="274320" cy="2743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79616" y="3623484"/>
              <a:ext cx="274320" cy="2743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 flipV="1">
              <a:off x="1543401" y="3760643"/>
              <a:ext cx="593423" cy="18669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435727" y="3623484"/>
              <a:ext cx="274320" cy="2743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020503" y="5495804"/>
              <a:ext cx="274320" cy="2743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099536" y="1585692"/>
            <a:ext cx="905690" cy="1015040"/>
            <a:chOff x="1435727" y="2254633"/>
            <a:chExt cx="3818209" cy="3515491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1572887" y="2398843"/>
              <a:ext cx="1752993" cy="13618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149246" y="3760644"/>
              <a:ext cx="2967530" cy="187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3318485" y="2398843"/>
              <a:ext cx="1184029" cy="3234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88720" y="2254633"/>
              <a:ext cx="274320" cy="2743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352762" y="5495804"/>
              <a:ext cx="274320" cy="2743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979616" y="3623484"/>
              <a:ext cx="274320" cy="2743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1543401" y="3760643"/>
              <a:ext cx="593423" cy="18669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435727" y="3623484"/>
              <a:ext cx="274320" cy="2743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020503" y="5495804"/>
              <a:ext cx="274320" cy="2743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939826" y="30093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37255" y="31601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28644" y="303603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73053" y="277442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84235" y="277442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13385" y="28985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1632" y="30553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19061" y="320609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10450" y="30819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54859" y="282037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66041" y="282037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95191" y="294448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62765" y="308216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260194" y="323291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51583" y="31088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895992" y="284719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807174" y="284719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836324" y="297130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60" name="Freeform 59"/>
          <p:cNvSpPr/>
          <p:nvPr/>
        </p:nvSpPr>
        <p:spPr>
          <a:xfrm>
            <a:off x="2102270" y="3056816"/>
            <a:ext cx="8923866" cy="474133"/>
          </a:xfrm>
          <a:custGeom>
            <a:avLst/>
            <a:gdLst>
              <a:gd name="connsiteX0" fmla="*/ 0 w 8923866"/>
              <a:gd name="connsiteY0" fmla="*/ 237067 h 474133"/>
              <a:gd name="connsiteX1" fmla="*/ 558800 w 8923866"/>
              <a:gd name="connsiteY1" fmla="*/ 0 h 474133"/>
              <a:gd name="connsiteX2" fmla="*/ 1134533 w 8923866"/>
              <a:gd name="connsiteY2" fmla="*/ 270933 h 474133"/>
              <a:gd name="connsiteX3" fmla="*/ 1625600 w 8923866"/>
              <a:gd name="connsiteY3" fmla="*/ 0 h 474133"/>
              <a:gd name="connsiteX4" fmla="*/ 2032000 w 8923866"/>
              <a:gd name="connsiteY4" fmla="*/ 423333 h 474133"/>
              <a:gd name="connsiteX5" fmla="*/ 2590800 w 8923866"/>
              <a:gd name="connsiteY5" fmla="*/ 118533 h 474133"/>
              <a:gd name="connsiteX6" fmla="*/ 3234266 w 8923866"/>
              <a:gd name="connsiteY6" fmla="*/ 304800 h 474133"/>
              <a:gd name="connsiteX7" fmla="*/ 3742266 w 8923866"/>
              <a:gd name="connsiteY7" fmla="*/ 50800 h 474133"/>
              <a:gd name="connsiteX8" fmla="*/ 4318000 w 8923866"/>
              <a:gd name="connsiteY8" fmla="*/ 338667 h 474133"/>
              <a:gd name="connsiteX9" fmla="*/ 4826000 w 8923866"/>
              <a:gd name="connsiteY9" fmla="*/ 84667 h 474133"/>
              <a:gd name="connsiteX10" fmla="*/ 5232400 w 8923866"/>
              <a:gd name="connsiteY10" fmla="*/ 457200 h 474133"/>
              <a:gd name="connsiteX11" fmla="*/ 5791200 w 8923866"/>
              <a:gd name="connsiteY11" fmla="*/ 186267 h 474133"/>
              <a:gd name="connsiteX12" fmla="*/ 6350000 w 8923866"/>
              <a:gd name="connsiteY12" fmla="*/ 304800 h 474133"/>
              <a:gd name="connsiteX13" fmla="*/ 6891866 w 8923866"/>
              <a:gd name="connsiteY13" fmla="*/ 101600 h 474133"/>
              <a:gd name="connsiteX14" fmla="*/ 7450666 w 8923866"/>
              <a:gd name="connsiteY14" fmla="*/ 355600 h 474133"/>
              <a:gd name="connsiteX15" fmla="*/ 7975600 w 8923866"/>
              <a:gd name="connsiteY15" fmla="*/ 67733 h 474133"/>
              <a:gd name="connsiteX16" fmla="*/ 8365066 w 8923866"/>
              <a:gd name="connsiteY16" fmla="*/ 474133 h 474133"/>
              <a:gd name="connsiteX17" fmla="*/ 8923866 w 8923866"/>
              <a:gd name="connsiteY17" fmla="*/ 203200 h 47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923866" h="474133">
                <a:moveTo>
                  <a:pt x="0" y="237067"/>
                </a:moveTo>
                <a:lnTo>
                  <a:pt x="558800" y="0"/>
                </a:lnTo>
                <a:lnTo>
                  <a:pt x="1134533" y="270933"/>
                </a:lnTo>
                <a:lnTo>
                  <a:pt x="1625600" y="0"/>
                </a:lnTo>
                <a:lnTo>
                  <a:pt x="2032000" y="423333"/>
                </a:lnTo>
                <a:lnTo>
                  <a:pt x="2590800" y="118533"/>
                </a:lnTo>
                <a:lnTo>
                  <a:pt x="3234266" y="304800"/>
                </a:lnTo>
                <a:lnTo>
                  <a:pt x="3742266" y="50800"/>
                </a:lnTo>
                <a:lnTo>
                  <a:pt x="4318000" y="338667"/>
                </a:lnTo>
                <a:lnTo>
                  <a:pt x="4826000" y="84667"/>
                </a:lnTo>
                <a:lnTo>
                  <a:pt x="5232400" y="457200"/>
                </a:lnTo>
                <a:lnTo>
                  <a:pt x="5791200" y="186267"/>
                </a:lnTo>
                <a:lnTo>
                  <a:pt x="6350000" y="304800"/>
                </a:lnTo>
                <a:lnTo>
                  <a:pt x="6891866" y="101600"/>
                </a:lnTo>
                <a:lnTo>
                  <a:pt x="7450666" y="355600"/>
                </a:lnTo>
                <a:lnTo>
                  <a:pt x="7975600" y="67733"/>
                </a:lnTo>
                <a:lnTo>
                  <a:pt x="8365066" y="474133"/>
                </a:lnTo>
                <a:lnTo>
                  <a:pt x="8923866" y="203200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0800000">
            <a:off x="10840800" y="364380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62" name="TextBox 61"/>
          <p:cNvSpPr txBox="1"/>
          <p:nvPr/>
        </p:nvSpPr>
        <p:spPr>
          <a:xfrm rot="10800000">
            <a:off x="8843371" y="349305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63" name="TextBox 62"/>
          <p:cNvSpPr txBox="1"/>
          <p:nvPr/>
        </p:nvSpPr>
        <p:spPr>
          <a:xfrm rot="10800000">
            <a:off x="9751982" y="36171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64" name="TextBox 63"/>
          <p:cNvSpPr txBox="1"/>
          <p:nvPr/>
        </p:nvSpPr>
        <p:spPr>
          <a:xfrm rot="10800000">
            <a:off x="9207573" y="387877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65" name="TextBox 64"/>
          <p:cNvSpPr txBox="1"/>
          <p:nvPr/>
        </p:nvSpPr>
        <p:spPr>
          <a:xfrm rot="10800000">
            <a:off x="10296391" y="387877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66" name="TextBox 65"/>
          <p:cNvSpPr txBox="1"/>
          <p:nvPr/>
        </p:nvSpPr>
        <p:spPr>
          <a:xfrm rot="10800000">
            <a:off x="8267241" y="375466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67" name="TextBox 66"/>
          <p:cNvSpPr txBox="1"/>
          <p:nvPr/>
        </p:nvSpPr>
        <p:spPr>
          <a:xfrm rot="10800000">
            <a:off x="7658994" y="35978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68" name="TextBox 67"/>
          <p:cNvSpPr txBox="1"/>
          <p:nvPr/>
        </p:nvSpPr>
        <p:spPr>
          <a:xfrm rot="10800000">
            <a:off x="5661565" y="344710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69" name="TextBox 68"/>
          <p:cNvSpPr txBox="1"/>
          <p:nvPr/>
        </p:nvSpPr>
        <p:spPr>
          <a:xfrm rot="10800000">
            <a:off x="6570176" y="357121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70" name="TextBox 69"/>
          <p:cNvSpPr txBox="1"/>
          <p:nvPr/>
        </p:nvSpPr>
        <p:spPr>
          <a:xfrm rot="10800000">
            <a:off x="6025767" y="38328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71" name="TextBox 70"/>
          <p:cNvSpPr txBox="1"/>
          <p:nvPr/>
        </p:nvSpPr>
        <p:spPr>
          <a:xfrm rot="10800000">
            <a:off x="7114585" y="38328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72" name="TextBox 71"/>
          <p:cNvSpPr txBox="1"/>
          <p:nvPr/>
        </p:nvSpPr>
        <p:spPr>
          <a:xfrm rot="10800000">
            <a:off x="5085435" y="370871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73" name="TextBox 72"/>
          <p:cNvSpPr txBox="1"/>
          <p:nvPr/>
        </p:nvSpPr>
        <p:spPr>
          <a:xfrm rot="10800000">
            <a:off x="4517861" y="35710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74" name="TextBox 73"/>
          <p:cNvSpPr txBox="1"/>
          <p:nvPr/>
        </p:nvSpPr>
        <p:spPr>
          <a:xfrm rot="10800000">
            <a:off x="2520432" y="34202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75" name="TextBox 74"/>
          <p:cNvSpPr txBox="1"/>
          <p:nvPr/>
        </p:nvSpPr>
        <p:spPr>
          <a:xfrm rot="10800000">
            <a:off x="3429043" y="354439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76" name="TextBox 75"/>
          <p:cNvSpPr txBox="1"/>
          <p:nvPr/>
        </p:nvSpPr>
        <p:spPr>
          <a:xfrm rot="10800000">
            <a:off x="2884634" y="380600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77" name="TextBox 76"/>
          <p:cNvSpPr txBox="1"/>
          <p:nvPr/>
        </p:nvSpPr>
        <p:spPr>
          <a:xfrm rot="10800000">
            <a:off x="3973452" y="380600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78" name="TextBox 77"/>
          <p:cNvSpPr txBox="1"/>
          <p:nvPr/>
        </p:nvSpPr>
        <p:spPr>
          <a:xfrm rot="10800000">
            <a:off x="1944302" y="368189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79" name="Freeform 78"/>
          <p:cNvSpPr/>
          <p:nvPr/>
        </p:nvSpPr>
        <p:spPr>
          <a:xfrm rot="10800000">
            <a:off x="2118692" y="3645473"/>
            <a:ext cx="8923866" cy="474133"/>
          </a:xfrm>
          <a:custGeom>
            <a:avLst/>
            <a:gdLst>
              <a:gd name="connsiteX0" fmla="*/ 0 w 8923866"/>
              <a:gd name="connsiteY0" fmla="*/ 237067 h 474133"/>
              <a:gd name="connsiteX1" fmla="*/ 558800 w 8923866"/>
              <a:gd name="connsiteY1" fmla="*/ 0 h 474133"/>
              <a:gd name="connsiteX2" fmla="*/ 1134533 w 8923866"/>
              <a:gd name="connsiteY2" fmla="*/ 270933 h 474133"/>
              <a:gd name="connsiteX3" fmla="*/ 1625600 w 8923866"/>
              <a:gd name="connsiteY3" fmla="*/ 0 h 474133"/>
              <a:gd name="connsiteX4" fmla="*/ 2032000 w 8923866"/>
              <a:gd name="connsiteY4" fmla="*/ 423333 h 474133"/>
              <a:gd name="connsiteX5" fmla="*/ 2590800 w 8923866"/>
              <a:gd name="connsiteY5" fmla="*/ 118533 h 474133"/>
              <a:gd name="connsiteX6" fmla="*/ 3234266 w 8923866"/>
              <a:gd name="connsiteY6" fmla="*/ 304800 h 474133"/>
              <a:gd name="connsiteX7" fmla="*/ 3742266 w 8923866"/>
              <a:gd name="connsiteY7" fmla="*/ 50800 h 474133"/>
              <a:gd name="connsiteX8" fmla="*/ 4318000 w 8923866"/>
              <a:gd name="connsiteY8" fmla="*/ 338667 h 474133"/>
              <a:gd name="connsiteX9" fmla="*/ 4826000 w 8923866"/>
              <a:gd name="connsiteY9" fmla="*/ 84667 h 474133"/>
              <a:gd name="connsiteX10" fmla="*/ 5232400 w 8923866"/>
              <a:gd name="connsiteY10" fmla="*/ 457200 h 474133"/>
              <a:gd name="connsiteX11" fmla="*/ 5791200 w 8923866"/>
              <a:gd name="connsiteY11" fmla="*/ 186267 h 474133"/>
              <a:gd name="connsiteX12" fmla="*/ 6350000 w 8923866"/>
              <a:gd name="connsiteY12" fmla="*/ 304800 h 474133"/>
              <a:gd name="connsiteX13" fmla="*/ 6891866 w 8923866"/>
              <a:gd name="connsiteY13" fmla="*/ 101600 h 474133"/>
              <a:gd name="connsiteX14" fmla="*/ 7450666 w 8923866"/>
              <a:gd name="connsiteY14" fmla="*/ 355600 h 474133"/>
              <a:gd name="connsiteX15" fmla="*/ 7975600 w 8923866"/>
              <a:gd name="connsiteY15" fmla="*/ 67733 h 474133"/>
              <a:gd name="connsiteX16" fmla="*/ 8365066 w 8923866"/>
              <a:gd name="connsiteY16" fmla="*/ 474133 h 474133"/>
              <a:gd name="connsiteX17" fmla="*/ 8923866 w 8923866"/>
              <a:gd name="connsiteY17" fmla="*/ 203200 h 47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923866" h="474133">
                <a:moveTo>
                  <a:pt x="0" y="237067"/>
                </a:moveTo>
                <a:lnTo>
                  <a:pt x="558800" y="0"/>
                </a:lnTo>
                <a:lnTo>
                  <a:pt x="1134533" y="270933"/>
                </a:lnTo>
                <a:lnTo>
                  <a:pt x="1625600" y="0"/>
                </a:lnTo>
                <a:lnTo>
                  <a:pt x="2032000" y="423333"/>
                </a:lnTo>
                <a:lnTo>
                  <a:pt x="2590800" y="118533"/>
                </a:lnTo>
                <a:lnTo>
                  <a:pt x="3234266" y="304800"/>
                </a:lnTo>
                <a:lnTo>
                  <a:pt x="3742266" y="50800"/>
                </a:lnTo>
                <a:lnTo>
                  <a:pt x="4318000" y="338667"/>
                </a:lnTo>
                <a:lnTo>
                  <a:pt x="4826000" y="84667"/>
                </a:lnTo>
                <a:lnTo>
                  <a:pt x="5232400" y="457200"/>
                </a:lnTo>
                <a:lnTo>
                  <a:pt x="5791200" y="186267"/>
                </a:lnTo>
                <a:lnTo>
                  <a:pt x="6350000" y="304800"/>
                </a:lnTo>
                <a:lnTo>
                  <a:pt x="6891866" y="101600"/>
                </a:lnTo>
                <a:lnTo>
                  <a:pt x="7450666" y="355600"/>
                </a:lnTo>
                <a:lnTo>
                  <a:pt x="7975600" y="67733"/>
                </a:lnTo>
                <a:lnTo>
                  <a:pt x="8365066" y="474133"/>
                </a:lnTo>
                <a:lnTo>
                  <a:pt x="8923866" y="203200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362697" y="4887844"/>
            <a:ext cx="1492818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Find:</a:t>
            </a:r>
            <a:endParaRPr lang="en-US" b="1" dirty="0"/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368578" y="3597567"/>
            <a:ext cx="1486102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mtClean="0"/>
              <a:t>Sensor 2</a:t>
            </a:r>
            <a:endParaRPr lang="en-US" dirty="0"/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421749" y="4016279"/>
            <a:ext cx="1486102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1836416" y="2632601"/>
            <a:ext cx="915316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t=1</a:t>
            </a:r>
            <a:endParaRPr lang="en-US" sz="2000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2395147" y="2632601"/>
            <a:ext cx="915316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/>
              <a:t>t=2</a:t>
            </a:r>
            <a:endParaRPr lang="en-US" sz="2000" dirty="0"/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3009431" y="2601300"/>
            <a:ext cx="915316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2000" dirty="0" smtClean="0"/>
              <a:t>…</a:t>
            </a:r>
            <a:endParaRPr lang="en-US" sz="2000" dirty="0"/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5578402" y="2616350"/>
            <a:ext cx="915316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t=8</a:t>
            </a:r>
            <a:endParaRPr lang="en-US" sz="2000" dirty="0"/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9258127" y="2633383"/>
            <a:ext cx="915316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t=15</a:t>
            </a:r>
            <a:endParaRPr lang="en-US" sz="2000" dirty="0"/>
          </a:p>
        </p:txBody>
      </p:sp>
      <p:sp>
        <p:nvSpPr>
          <p:cNvPr id="89" name="Content Placeholder 2"/>
          <p:cNvSpPr txBox="1">
            <a:spLocks/>
          </p:cNvSpPr>
          <p:nvPr/>
        </p:nvSpPr>
        <p:spPr>
          <a:xfrm>
            <a:off x="6174535" y="2568749"/>
            <a:ext cx="915316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2000" smtClean="0"/>
              <a:t>…</a:t>
            </a:r>
            <a:endParaRPr lang="en-US" sz="2000" dirty="0"/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9897237" y="2587402"/>
            <a:ext cx="915316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2000" smtClean="0"/>
              <a:t>…</a:t>
            </a:r>
            <a:endParaRPr lang="en-US" sz="2000" dirty="0"/>
          </a:p>
        </p:txBody>
      </p:sp>
      <p:sp>
        <p:nvSpPr>
          <p:cNvPr id="91" name="Content Placeholder 2"/>
          <p:cNvSpPr txBox="1">
            <a:spLocks/>
          </p:cNvSpPr>
          <p:nvPr/>
        </p:nvSpPr>
        <p:spPr>
          <a:xfrm>
            <a:off x="10860546" y="2207115"/>
            <a:ext cx="1317581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Anomaly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269562" y="24861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269562" y="40162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×</a:t>
            </a: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1018425" y="2774424"/>
            <a:ext cx="433238" cy="4584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1018425" y="3860567"/>
            <a:ext cx="425872" cy="4574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ontent Placeholder 2"/>
          <p:cNvSpPr txBox="1">
            <a:spLocks/>
          </p:cNvSpPr>
          <p:nvPr/>
        </p:nvSpPr>
        <p:spPr>
          <a:xfrm>
            <a:off x="11276684" y="2870241"/>
            <a:ext cx="915316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t=20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7" name="Content Placeholder 2"/>
          <p:cNvSpPr txBox="1">
            <a:spLocks/>
          </p:cNvSpPr>
          <p:nvPr/>
        </p:nvSpPr>
        <p:spPr>
          <a:xfrm>
            <a:off x="245042" y="1671847"/>
            <a:ext cx="1492818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Given:</a:t>
            </a:r>
            <a:endParaRPr lang="en-US" b="1" dirty="0"/>
          </a:p>
        </p:txBody>
      </p:sp>
      <p:sp>
        <p:nvSpPr>
          <p:cNvPr id="98" name="Content Placeholder 2"/>
          <p:cNvSpPr txBox="1">
            <a:spLocks/>
          </p:cNvSpPr>
          <p:nvPr/>
        </p:nvSpPr>
        <p:spPr>
          <a:xfrm>
            <a:off x="6618287" y="4066238"/>
            <a:ext cx="1486102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598327" y="5578152"/>
            <a:ext cx="11255005" cy="1110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b="1" dirty="0" smtClean="0"/>
              <a:t>graphs</a:t>
            </a:r>
            <a:r>
              <a:rPr lang="en-US" dirty="0" smtClean="0"/>
              <a:t> are unusual?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 on the graphs, which </a:t>
            </a:r>
            <a:r>
              <a:rPr lang="en-US" b="1" dirty="0" smtClean="0"/>
              <a:t>time steps </a:t>
            </a:r>
            <a:r>
              <a:rPr lang="en-US" dirty="0" smtClean="0"/>
              <a:t>are unusual?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9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1" y="485010"/>
            <a:ext cx="3905296" cy="2649008"/>
          </a:xfrm>
        </p:spPr>
        <p:txBody>
          <a:bodyPr/>
          <a:lstStyle/>
          <a:p>
            <a:r>
              <a:rPr lang="en-US" dirty="0" smtClean="0"/>
              <a:t>Approach: Graph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5" y="3505198"/>
            <a:ext cx="11768666" cy="3352801"/>
          </a:xfrm>
        </p:spPr>
        <p:txBody>
          <a:bodyPr>
            <a:normAutofit/>
          </a:bodyPr>
          <a:lstStyle/>
          <a:p>
            <a:r>
              <a:rPr lang="en-US" b="1" dirty="0" smtClean="0"/>
              <a:t>Graph Similarity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Measure similarity between current graph and previous graphs</a:t>
            </a:r>
          </a:p>
          <a:p>
            <a:pPr lvl="1"/>
            <a:r>
              <a:rPr lang="en-US" dirty="0" smtClean="0"/>
              <a:t>Then, the unusual graphs are those that are very different from others</a:t>
            </a:r>
            <a:endParaRPr lang="en-US" dirty="0" smtClean="0"/>
          </a:p>
        </p:txBody>
      </p:sp>
      <p:pic>
        <p:nvPicPr>
          <p:cNvPr id="4" name="Content Placeholder 1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51" y="1200425"/>
            <a:ext cx="7063050" cy="2255308"/>
          </a:xfrm>
          <a:prstGeom prst="rect">
            <a:avLst/>
          </a:prstGeom>
        </p:spPr>
      </p:pic>
      <p:sp>
        <p:nvSpPr>
          <p:cNvPr id="6" name="Left Bracket 5"/>
          <p:cNvSpPr/>
          <p:nvPr/>
        </p:nvSpPr>
        <p:spPr>
          <a:xfrm rot="5400000">
            <a:off x="7763612" y="-1420608"/>
            <a:ext cx="873376" cy="4325808"/>
          </a:xfrm>
          <a:prstGeom prst="leftBracket">
            <a:avLst/>
          </a:prstGeom>
          <a:ln w="381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 rot="5400000">
            <a:off x="9084108" y="-87134"/>
            <a:ext cx="395287" cy="2162904"/>
          </a:xfrm>
          <a:prstGeom prst="leftBracket">
            <a:avLst/>
          </a:prstGeom>
          <a:ln w="381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53011" y="809652"/>
            <a:ext cx="85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Diff = 1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71559" y="300344"/>
            <a:ext cx="85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9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unusual time points?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graph </a:t>
            </a:r>
            <a:r>
              <a:rPr lang="en-US" dirty="0" smtClean="0"/>
              <a:t>similarities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weights to each time tick (higher graph similarity = higher weight)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probability distribution of each sensor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whether an anomaly occurred using a threshold</a:t>
            </a:r>
          </a:p>
          <a:p>
            <a:endParaRPr lang="en-US" dirty="0"/>
          </a:p>
        </p:txBody>
      </p:sp>
      <p:pic>
        <p:nvPicPr>
          <p:cNvPr id="7" name="Content Placeholder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18" y="4891892"/>
            <a:ext cx="7063050" cy="2255308"/>
          </a:xfrm>
          <a:prstGeom prst="rect">
            <a:avLst/>
          </a:prstGeom>
        </p:spPr>
      </p:pic>
      <p:sp>
        <p:nvSpPr>
          <p:cNvPr id="8" name="Left Bracket 7"/>
          <p:cNvSpPr/>
          <p:nvPr/>
        </p:nvSpPr>
        <p:spPr>
          <a:xfrm rot="5400000">
            <a:off x="4292279" y="2270859"/>
            <a:ext cx="873376" cy="4325808"/>
          </a:xfrm>
          <a:prstGeom prst="leftBracket">
            <a:avLst/>
          </a:prstGeom>
          <a:ln w="381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>
          <a:xfrm rot="5400000">
            <a:off x="5612775" y="3604333"/>
            <a:ext cx="395287" cy="2162904"/>
          </a:xfrm>
          <a:prstGeom prst="leftBracket">
            <a:avLst/>
          </a:prstGeom>
          <a:ln w="381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81678" y="4501119"/>
            <a:ext cx="85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Diff = 1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00226" y="3991811"/>
            <a:ext cx="85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2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5599" y="1548825"/>
            <a:ext cx="1759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case2383</a:t>
            </a:r>
            <a:endParaRPr lang="en-US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1" t="56267" r="53315" b="11733"/>
          <a:stretch/>
        </p:blipFill>
        <p:spPr>
          <a:xfrm>
            <a:off x="9642983" y="2946398"/>
            <a:ext cx="2065867" cy="2032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" y="2118275"/>
            <a:ext cx="4596850" cy="459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2133599"/>
            <a:ext cx="4581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73" y="241553"/>
            <a:ext cx="10515600" cy="1325563"/>
          </a:xfrm>
        </p:spPr>
        <p:txBody>
          <a:bodyPr/>
          <a:lstStyle/>
          <a:p>
            <a:r>
              <a:rPr lang="en-US" dirty="0" smtClean="0"/>
              <a:t>Location-sensitive</a:t>
            </a:r>
            <a:br>
              <a:rPr lang="en-US" dirty="0" smtClean="0"/>
            </a:br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0649"/>
            <a:ext cx="10710333" cy="2636314"/>
          </a:xfrm>
        </p:spPr>
        <p:txBody>
          <a:bodyPr/>
          <a:lstStyle/>
          <a:p>
            <a:r>
              <a:rPr lang="en-US" dirty="0" smtClean="0"/>
              <a:t>Even if 2 graphs are different, they may be similar in a certain area of the graph</a:t>
            </a:r>
          </a:p>
          <a:p>
            <a:r>
              <a:rPr lang="en-US" dirty="0" smtClean="0"/>
              <a:t>For a given sensor we could weight based on graph distances in the locality of the sensor, rather than overall graph distance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61216" y="385260"/>
            <a:ext cx="7063050" cy="3155389"/>
            <a:chOff x="5366017" y="385260"/>
            <a:chExt cx="7063050" cy="3155389"/>
          </a:xfrm>
        </p:grpSpPr>
        <p:pic>
          <p:nvPicPr>
            <p:cNvPr id="13" name="Content Placeholder 17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6017" y="1285341"/>
              <a:ext cx="7063050" cy="2255308"/>
            </a:xfrm>
            <a:prstGeom prst="rect">
              <a:avLst/>
            </a:prstGeom>
          </p:spPr>
        </p:pic>
        <p:sp>
          <p:nvSpPr>
            <p:cNvPr id="14" name="Left Bracket 13"/>
            <p:cNvSpPr/>
            <p:nvPr/>
          </p:nvSpPr>
          <p:spPr>
            <a:xfrm rot="5400000">
              <a:off x="8203878" y="-1335692"/>
              <a:ext cx="873376" cy="4325808"/>
            </a:xfrm>
            <a:prstGeom prst="leftBracket">
              <a:avLst/>
            </a:prstGeom>
            <a:ln w="381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 rot="5400000">
              <a:off x="9524374" y="-2218"/>
              <a:ext cx="395287" cy="2162904"/>
            </a:xfrm>
            <a:prstGeom prst="leftBracket">
              <a:avLst/>
            </a:prstGeom>
            <a:ln w="381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93277" y="894568"/>
              <a:ext cx="857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Diff = 1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11825" y="385260"/>
              <a:ext cx="857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 =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35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73" y="241553"/>
            <a:ext cx="10515600" cy="1325563"/>
          </a:xfrm>
        </p:spPr>
        <p:txBody>
          <a:bodyPr/>
          <a:lstStyle/>
          <a:p>
            <a:r>
              <a:rPr lang="en-US" dirty="0" smtClean="0"/>
              <a:t>Location-sensitive</a:t>
            </a:r>
            <a:br>
              <a:rPr lang="en-US" dirty="0" smtClean="0"/>
            </a:br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0649"/>
            <a:ext cx="10710333" cy="2636314"/>
          </a:xfrm>
        </p:spPr>
        <p:txBody>
          <a:bodyPr/>
          <a:lstStyle/>
          <a:p>
            <a:r>
              <a:rPr lang="en-US" b="1" dirty="0" smtClean="0"/>
              <a:t>Idea</a:t>
            </a:r>
            <a:r>
              <a:rPr lang="en-US" dirty="0" smtClean="0"/>
              <a:t>: 2 graphs G</a:t>
            </a:r>
            <a:r>
              <a:rPr lang="en-US" baseline="-25000" dirty="0" smtClean="0"/>
              <a:t>1</a:t>
            </a:r>
            <a:r>
              <a:rPr lang="en-US" dirty="0" smtClean="0"/>
              <a:t> and G</a:t>
            </a:r>
            <a:r>
              <a:rPr lang="en-US" baseline="-25000" dirty="0" smtClean="0"/>
              <a:t>2</a:t>
            </a:r>
            <a:r>
              <a:rPr lang="en-US" dirty="0" smtClean="0"/>
              <a:t> are very different </a:t>
            </a:r>
            <a:r>
              <a:rPr lang="en-US" dirty="0" err="1" smtClean="0"/>
              <a:t>w.r.t</a:t>
            </a:r>
            <a:r>
              <a:rPr lang="en-US" dirty="0" smtClean="0"/>
              <a:t>. sensor s if:</a:t>
            </a:r>
          </a:p>
          <a:p>
            <a:pPr lvl="1"/>
            <a:r>
              <a:rPr lang="en-US" dirty="0" smtClean="0"/>
              <a:t> G</a:t>
            </a:r>
            <a:r>
              <a:rPr lang="en-US" baseline="-25000" dirty="0" smtClean="0"/>
              <a:t>1</a:t>
            </a:r>
            <a:r>
              <a:rPr lang="en-US" dirty="0" smtClean="0"/>
              <a:t> and G</a:t>
            </a:r>
            <a:r>
              <a:rPr lang="en-US" baseline="-25000" dirty="0" smtClean="0"/>
              <a:t>2</a:t>
            </a:r>
            <a:r>
              <a:rPr lang="en-US" dirty="0" smtClean="0"/>
              <a:t> differ in edges of high “importance”, which also have high “affinity” to sensor s</a:t>
            </a:r>
          </a:p>
          <a:p>
            <a:r>
              <a:rPr lang="en-US" dirty="0" smtClean="0"/>
              <a:t>We measure </a:t>
            </a:r>
            <a:r>
              <a:rPr lang="en-US" b="1" dirty="0" smtClean="0"/>
              <a:t>importance</a:t>
            </a:r>
            <a:r>
              <a:rPr lang="en-US" dirty="0" smtClean="0"/>
              <a:t> by the conductance of an edge</a:t>
            </a:r>
          </a:p>
          <a:p>
            <a:r>
              <a:rPr lang="en-US" dirty="0" smtClean="0"/>
              <a:t>We measure </a:t>
            </a:r>
            <a:r>
              <a:rPr lang="en-US" b="1" dirty="0" smtClean="0"/>
              <a:t>affinity</a:t>
            </a:r>
            <a:r>
              <a:rPr lang="en-US" dirty="0" smtClean="0"/>
              <a:t> by effective resistance (since nodes that are close together have low effective resistance)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5061216" y="385260"/>
            <a:ext cx="7063050" cy="3155389"/>
            <a:chOff x="5366017" y="385260"/>
            <a:chExt cx="7063050" cy="3155389"/>
          </a:xfrm>
        </p:grpSpPr>
        <p:pic>
          <p:nvPicPr>
            <p:cNvPr id="13" name="Content Placeholder 17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6017" y="1285341"/>
              <a:ext cx="7063050" cy="2255308"/>
            </a:xfrm>
            <a:prstGeom prst="rect">
              <a:avLst/>
            </a:prstGeom>
          </p:spPr>
        </p:pic>
        <p:sp>
          <p:nvSpPr>
            <p:cNvPr id="14" name="Left Bracket 13"/>
            <p:cNvSpPr/>
            <p:nvPr/>
          </p:nvSpPr>
          <p:spPr>
            <a:xfrm rot="5400000">
              <a:off x="8203878" y="-1335692"/>
              <a:ext cx="873376" cy="4325808"/>
            </a:xfrm>
            <a:prstGeom prst="leftBracket">
              <a:avLst/>
            </a:prstGeom>
            <a:ln w="381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 rot="5400000">
              <a:off x="9524374" y="-2218"/>
              <a:ext cx="395287" cy="2162904"/>
            </a:xfrm>
            <a:prstGeom prst="leftBracket">
              <a:avLst/>
            </a:prstGeom>
            <a:ln w="381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93277" y="894568"/>
              <a:ext cx="857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Diff = 1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11825" y="385260"/>
              <a:ext cx="857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 =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6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73" y="241553"/>
            <a:ext cx="10515600" cy="1325563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0649"/>
            <a:ext cx="10710333" cy="2636314"/>
          </a:xfrm>
        </p:spPr>
        <p:txBody>
          <a:bodyPr/>
          <a:lstStyle/>
          <a:p>
            <a:r>
              <a:rPr lang="en-US" dirty="0" smtClean="0"/>
              <a:t>Evaluation for detection of unusual graphs? 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61216" y="385260"/>
            <a:ext cx="7063050" cy="3155389"/>
            <a:chOff x="5366017" y="385260"/>
            <a:chExt cx="7063050" cy="3155389"/>
          </a:xfrm>
        </p:grpSpPr>
        <p:pic>
          <p:nvPicPr>
            <p:cNvPr id="13" name="Content Placeholder 17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6017" y="1285341"/>
              <a:ext cx="7063050" cy="2255308"/>
            </a:xfrm>
            <a:prstGeom prst="rect">
              <a:avLst/>
            </a:prstGeom>
          </p:spPr>
        </p:pic>
        <p:sp>
          <p:nvSpPr>
            <p:cNvPr id="14" name="Left Bracket 13"/>
            <p:cNvSpPr/>
            <p:nvPr/>
          </p:nvSpPr>
          <p:spPr>
            <a:xfrm rot="5400000">
              <a:off x="8203878" y="-1335692"/>
              <a:ext cx="873376" cy="4325808"/>
            </a:xfrm>
            <a:prstGeom prst="leftBracket">
              <a:avLst/>
            </a:prstGeom>
            <a:ln w="381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 rot="5400000">
              <a:off x="9524374" y="-2218"/>
              <a:ext cx="395287" cy="2162904"/>
            </a:xfrm>
            <a:prstGeom prst="leftBracket">
              <a:avLst/>
            </a:prstGeom>
            <a:ln w="381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93277" y="894568"/>
              <a:ext cx="857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Diff = 1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11825" y="385260"/>
              <a:ext cx="857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 =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79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8231</TotalTime>
  <Words>299</Words>
  <Application>Microsoft Macintosh PowerPoint</Application>
  <PresentationFormat>Widescreen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 grid anomaly detection with dynamic graphs</vt:lpstr>
      <vt:lpstr>Problem Definition</vt:lpstr>
      <vt:lpstr>Approach: Graph Similarity</vt:lpstr>
      <vt:lpstr>How to find unusual time points?</vt:lpstr>
      <vt:lpstr>Preliminary Results</vt:lpstr>
      <vt:lpstr>Location-sensitive weights</vt:lpstr>
      <vt:lpstr>Location-sensitive weights</vt:lpstr>
      <vt:lpstr>Next Steps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grid anomaly detection with dynamic graphs</dc:title>
  <dc:creator>bhooi</dc:creator>
  <cp:lastModifiedBy>bhooi</cp:lastModifiedBy>
  <cp:revision>99</cp:revision>
  <dcterms:created xsi:type="dcterms:W3CDTF">2018-08-14T20:31:05Z</dcterms:created>
  <dcterms:modified xsi:type="dcterms:W3CDTF">2018-12-07T18:03:48Z</dcterms:modified>
</cp:coreProperties>
</file>