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T Hoves Bold" charset="1" panose="02000003020000060003"/>
      <p:regular r:id="rId15"/>
    </p:embeddedFont>
    <p:embeddedFont>
      <p:font typeface="TT Firs Neue Bold" charset="1" panose="02000803030000020004"/>
      <p:regular r:id="rId16"/>
    </p:embeddedFont>
    <p:embeddedFont>
      <p:font typeface="TT Firs Neue" charset="1" panose="02000503030000020004"/>
      <p:regular r:id="rId17"/>
    </p:embeddedFont>
    <p:embeddedFont>
      <p:font typeface="TT Hoves" charset="1" panose="020000030200000600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0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0321" y="1181262"/>
            <a:ext cx="6668979" cy="7924476"/>
          </a:xfrm>
          <a:custGeom>
            <a:avLst/>
            <a:gdLst/>
            <a:ahLst/>
            <a:cxnLst/>
            <a:rect r="r" b="b" t="t" l="l"/>
            <a:pathLst>
              <a:path h="7924476" w="6668979">
                <a:moveTo>
                  <a:pt x="0" y="0"/>
                </a:moveTo>
                <a:lnTo>
                  <a:pt x="6668979" y="0"/>
                </a:lnTo>
                <a:lnTo>
                  <a:pt x="6668979" y="7924476"/>
                </a:lnTo>
                <a:lnTo>
                  <a:pt x="0" y="7924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94805" y="1622669"/>
            <a:ext cx="2436514" cy="2639556"/>
          </a:xfrm>
          <a:custGeom>
            <a:avLst/>
            <a:gdLst/>
            <a:ahLst/>
            <a:cxnLst/>
            <a:rect r="r" b="b" t="t" l="l"/>
            <a:pathLst>
              <a:path h="2639556" w="2436514">
                <a:moveTo>
                  <a:pt x="0" y="0"/>
                </a:moveTo>
                <a:lnTo>
                  <a:pt x="2436514" y="0"/>
                </a:lnTo>
                <a:lnTo>
                  <a:pt x="2436514" y="2639556"/>
                </a:lnTo>
                <a:lnTo>
                  <a:pt x="0" y="2639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69399" y="5849433"/>
            <a:ext cx="3266551" cy="3256305"/>
          </a:xfrm>
          <a:custGeom>
            <a:avLst/>
            <a:gdLst/>
            <a:ahLst/>
            <a:cxnLst/>
            <a:rect r="r" b="b" t="t" l="l"/>
            <a:pathLst>
              <a:path h="3256305" w="3266551">
                <a:moveTo>
                  <a:pt x="0" y="0"/>
                </a:moveTo>
                <a:lnTo>
                  <a:pt x="3266551" y="0"/>
                </a:lnTo>
                <a:lnTo>
                  <a:pt x="3266551" y="3256305"/>
                </a:lnTo>
                <a:lnTo>
                  <a:pt x="0" y="32563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313984"/>
            <a:ext cx="5394482" cy="94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1"/>
              </a:lnSpc>
            </a:pPr>
            <a:r>
              <a:rPr lang="en-US" sz="55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ABOUT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169423"/>
            <a:ext cx="776155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VECTORSHIFT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763273"/>
            <a:ext cx="7248914" cy="207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97"/>
              </a:lnSpc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Title:  Enhancing VectorShift's Platform Efficiency</a:t>
            </a:r>
          </a:p>
          <a:p>
            <a:pPr algn="just">
              <a:lnSpc>
                <a:spcPts val="2397"/>
              </a:lnSpc>
            </a:pPr>
          </a:p>
          <a:p>
            <a:pPr algn="just" marL="0" indent="0" lvl="0">
              <a:lnSpc>
                <a:spcPts val="2397"/>
              </a:lnSpc>
              <a:spcBef>
                <a:spcPct val="0"/>
              </a:spcBef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VectorShift's platform faces challenges in scalability, user experience, and seamless integration between frontend and backend components. This presentation outlines solutions to address code redundancy, improve styling, enhance functionality, and optimize frontend-backend communication.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56661" y="6544309"/>
            <a:ext cx="10855284" cy="10855284"/>
          </a:xfrm>
          <a:custGeom>
            <a:avLst/>
            <a:gdLst/>
            <a:ahLst/>
            <a:cxnLst/>
            <a:rect r="r" b="b" t="t" l="l"/>
            <a:pathLst>
              <a:path h="10855284" w="10855284">
                <a:moveTo>
                  <a:pt x="0" y="0"/>
                </a:moveTo>
                <a:lnTo>
                  <a:pt x="10855284" y="0"/>
                </a:lnTo>
                <a:lnTo>
                  <a:pt x="10855284" y="10855284"/>
                </a:lnTo>
                <a:lnTo>
                  <a:pt x="0" y="10855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419957" y="1766157"/>
            <a:ext cx="6023979" cy="3076366"/>
            <a:chOff x="0" y="0"/>
            <a:chExt cx="1586562" cy="8102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86562" cy="810236"/>
            </a:xfrm>
            <a:custGeom>
              <a:avLst/>
              <a:gdLst/>
              <a:ahLst/>
              <a:cxnLst/>
              <a:rect r="r" b="b" t="t" l="l"/>
              <a:pathLst>
                <a:path h="810236" w="1586562">
                  <a:moveTo>
                    <a:pt x="30844" y="0"/>
                  </a:moveTo>
                  <a:lnTo>
                    <a:pt x="1555718" y="0"/>
                  </a:lnTo>
                  <a:cubicBezTo>
                    <a:pt x="1572753" y="0"/>
                    <a:pt x="1586562" y="13810"/>
                    <a:pt x="1586562" y="30844"/>
                  </a:cubicBezTo>
                  <a:lnTo>
                    <a:pt x="1586562" y="779392"/>
                  </a:lnTo>
                  <a:cubicBezTo>
                    <a:pt x="1586562" y="787572"/>
                    <a:pt x="1583313" y="795418"/>
                    <a:pt x="1577528" y="801202"/>
                  </a:cubicBezTo>
                  <a:cubicBezTo>
                    <a:pt x="1571744" y="806987"/>
                    <a:pt x="1563898" y="810236"/>
                    <a:pt x="1555718" y="810236"/>
                  </a:cubicBezTo>
                  <a:lnTo>
                    <a:pt x="30844" y="810236"/>
                  </a:lnTo>
                  <a:cubicBezTo>
                    <a:pt x="13810" y="810236"/>
                    <a:pt x="0" y="796427"/>
                    <a:pt x="0" y="779392"/>
                  </a:cubicBezTo>
                  <a:lnTo>
                    <a:pt x="0" y="30844"/>
                  </a:lnTo>
                  <a:cubicBezTo>
                    <a:pt x="0" y="13810"/>
                    <a:pt x="13810" y="0"/>
                    <a:pt x="308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586562" cy="876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43057" y="5323514"/>
            <a:ext cx="6000879" cy="3076366"/>
            <a:chOff x="0" y="0"/>
            <a:chExt cx="1580478" cy="8102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80478" cy="810236"/>
            </a:xfrm>
            <a:custGeom>
              <a:avLst/>
              <a:gdLst/>
              <a:ahLst/>
              <a:cxnLst/>
              <a:rect r="r" b="b" t="t" l="l"/>
              <a:pathLst>
                <a:path h="810236" w="1580478">
                  <a:moveTo>
                    <a:pt x="30963" y="0"/>
                  </a:moveTo>
                  <a:lnTo>
                    <a:pt x="1549515" y="0"/>
                  </a:lnTo>
                  <a:cubicBezTo>
                    <a:pt x="1557727" y="0"/>
                    <a:pt x="1565603" y="3262"/>
                    <a:pt x="1571410" y="9069"/>
                  </a:cubicBezTo>
                  <a:cubicBezTo>
                    <a:pt x="1577216" y="14876"/>
                    <a:pt x="1580478" y="22751"/>
                    <a:pt x="1580478" y="30963"/>
                  </a:cubicBezTo>
                  <a:lnTo>
                    <a:pt x="1580478" y="779273"/>
                  </a:lnTo>
                  <a:cubicBezTo>
                    <a:pt x="1580478" y="787485"/>
                    <a:pt x="1577216" y="795361"/>
                    <a:pt x="1571410" y="801167"/>
                  </a:cubicBezTo>
                  <a:cubicBezTo>
                    <a:pt x="1565603" y="806974"/>
                    <a:pt x="1557727" y="810236"/>
                    <a:pt x="1549515" y="810236"/>
                  </a:cubicBezTo>
                  <a:lnTo>
                    <a:pt x="30963" y="810236"/>
                  </a:lnTo>
                  <a:cubicBezTo>
                    <a:pt x="22751" y="810236"/>
                    <a:pt x="14876" y="806974"/>
                    <a:pt x="9069" y="801167"/>
                  </a:cubicBezTo>
                  <a:cubicBezTo>
                    <a:pt x="3262" y="795361"/>
                    <a:pt x="0" y="787485"/>
                    <a:pt x="0" y="779273"/>
                  </a:cubicBezTo>
                  <a:lnTo>
                    <a:pt x="0" y="30963"/>
                  </a:lnTo>
                  <a:cubicBezTo>
                    <a:pt x="0" y="22751"/>
                    <a:pt x="3262" y="14876"/>
                    <a:pt x="9069" y="9069"/>
                  </a:cubicBezTo>
                  <a:cubicBezTo>
                    <a:pt x="14876" y="3262"/>
                    <a:pt x="22751" y="0"/>
                    <a:pt x="309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580478" cy="886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096464" y="4406791"/>
            <a:ext cx="3048393" cy="4275037"/>
          </a:xfrm>
          <a:custGeom>
            <a:avLst/>
            <a:gdLst/>
            <a:ahLst/>
            <a:cxnLst/>
            <a:rect r="r" b="b" t="t" l="l"/>
            <a:pathLst>
              <a:path h="4275037" w="3048393">
                <a:moveTo>
                  <a:pt x="0" y="0"/>
                </a:moveTo>
                <a:lnTo>
                  <a:pt x="3048393" y="0"/>
                </a:lnTo>
                <a:lnTo>
                  <a:pt x="3048393" y="4275036"/>
                </a:lnTo>
                <a:lnTo>
                  <a:pt x="0" y="42750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21399" y="6729107"/>
            <a:ext cx="4099262" cy="4099262"/>
          </a:xfrm>
          <a:custGeom>
            <a:avLst/>
            <a:gdLst/>
            <a:ahLst/>
            <a:cxnLst/>
            <a:rect r="r" b="b" t="t" l="l"/>
            <a:pathLst>
              <a:path h="4099262" w="4099262">
                <a:moveTo>
                  <a:pt x="0" y="0"/>
                </a:moveTo>
                <a:lnTo>
                  <a:pt x="4099262" y="0"/>
                </a:lnTo>
                <a:lnTo>
                  <a:pt x="4099262" y="4099262"/>
                </a:lnTo>
                <a:lnTo>
                  <a:pt x="0" y="40992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2762744"/>
            <a:ext cx="5394482" cy="94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1"/>
              </a:lnSpc>
            </a:pPr>
            <a:r>
              <a:rPr lang="en-US" sz="55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CURRENT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430200"/>
            <a:ext cx="776155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CHALLENGES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87046" y="2434517"/>
            <a:ext cx="5089802" cy="174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process of creating nodes (inputs, outputs, LLMs, text, etc.) involves significant duplication of code, making the platform inefficient and harder to scale.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frontend components lack a unified, visually appealing design, which affects the overall user experience.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87046" y="2030880"/>
            <a:ext cx="4158078" cy="26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1"/>
              </a:lnSpc>
              <a:spcBef>
                <a:spcPct val="0"/>
              </a:spcBef>
            </a:pPr>
            <a:r>
              <a:rPr lang="en-US" b="true" sz="1799" spc="-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Redundancy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96352" y="5949915"/>
            <a:ext cx="5556890" cy="224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text input area in nodes does not dynamically resize based on user input, leading to usability issues.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There is no support for defining variables within the text nodes (e.g., {{variable_name}}), limiting flexibility for advanced user interactions.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frontend and backend of the system are not well integrated, making it difficult to process and validate pipeline data effectively.</a:t>
            </a:r>
          </a:p>
          <a:p>
            <a:pPr algn="just" marL="0" indent="0" lvl="0">
              <a:lnSpc>
                <a:spcPts val="1961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364458" y="5489140"/>
            <a:ext cx="4158078" cy="26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1"/>
              </a:lnSpc>
              <a:spcBef>
                <a:spcPct val="0"/>
              </a:spcBef>
            </a:pPr>
            <a:r>
              <a:rPr lang="en-US" b="true" sz="1799" spc="-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Text Node Limitations, Integration Gaps: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476205" y="4514251"/>
            <a:ext cx="5204178" cy="3280895"/>
          </a:xfrm>
          <a:custGeom>
            <a:avLst/>
            <a:gdLst/>
            <a:ahLst/>
            <a:cxnLst/>
            <a:rect r="r" b="b" t="t" l="l"/>
            <a:pathLst>
              <a:path h="3280895" w="5204178">
                <a:moveTo>
                  <a:pt x="5204178" y="0"/>
                </a:moveTo>
                <a:lnTo>
                  <a:pt x="0" y="0"/>
                </a:lnTo>
                <a:lnTo>
                  <a:pt x="0" y="3280894"/>
                </a:lnTo>
                <a:lnTo>
                  <a:pt x="5204178" y="3280894"/>
                </a:lnTo>
                <a:lnTo>
                  <a:pt x="5204178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05832" y="3420142"/>
            <a:ext cx="3349103" cy="3628195"/>
          </a:xfrm>
          <a:custGeom>
            <a:avLst/>
            <a:gdLst/>
            <a:ahLst/>
            <a:cxnLst/>
            <a:rect r="r" b="b" t="t" l="l"/>
            <a:pathLst>
              <a:path h="3628195" w="3349103">
                <a:moveTo>
                  <a:pt x="0" y="0"/>
                </a:moveTo>
                <a:lnTo>
                  <a:pt x="3349103" y="0"/>
                </a:lnTo>
                <a:lnTo>
                  <a:pt x="3349103" y="3628196"/>
                </a:lnTo>
                <a:lnTo>
                  <a:pt x="0" y="36281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883413"/>
            <a:ext cx="5394482" cy="94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1"/>
              </a:lnSpc>
            </a:pPr>
            <a:r>
              <a:rPr lang="en-US" sz="55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50870"/>
            <a:ext cx="776155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9904" y="4820869"/>
            <a:ext cx="8311501" cy="4868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88"/>
              </a:lnSpc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Key Improvements:</a:t>
            </a:r>
          </a:p>
          <a:p>
            <a:pPr algn="just" marL="453387" indent="-226693" lvl="1">
              <a:lnSpc>
                <a:spcPts val="2288"/>
              </a:lnSpc>
              <a:buAutoNum type="arabicPeriod" startAt="1"/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Node Abstraction: Generalize and streamline node creation.</a:t>
            </a:r>
          </a:p>
          <a:p>
            <a:pPr algn="just" marL="453387" indent="-226693" lvl="1">
              <a:lnSpc>
                <a:spcPts val="2288"/>
              </a:lnSpc>
              <a:buAutoNum type="arabicPeriod" startAt="1"/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Styling Enhancements: Modern, cohesive design for better user experience.</a:t>
            </a:r>
          </a:p>
          <a:p>
            <a:pPr algn="just" marL="453387" indent="-226693" lvl="1">
              <a:lnSpc>
                <a:spcPts val="2288"/>
              </a:lnSpc>
              <a:buAutoNum type="arabicPeriod" startAt="1"/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Dynamic Text Node Logic: Add resizing and variable handling capabilities.</a:t>
            </a:r>
          </a:p>
          <a:p>
            <a:pPr algn="just" marL="453387" indent="-226693" lvl="1">
              <a:lnSpc>
                <a:spcPts val="2288"/>
              </a:lnSpc>
              <a:buAutoNum type="arabicPeriod" startAt="1"/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Seamless Integration: Robust frontend-backend communication for validating pipelines.</a:t>
            </a:r>
          </a:p>
          <a:p>
            <a:pPr algn="just" marL="453387" indent="-226693" lvl="1">
              <a:lnSpc>
                <a:spcPts val="2288"/>
              </a:lnSpc>
              <a:buFont typeface="Arial"/>
              <a:buChar char="•"/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Node Abstraction:</a:t>
            </a:r>
          </a:p>
          <a:p>
            <a:pPr algn="l">
              <a:lnSpc>
                <a:spcPts val="2288"/>
              </a:lnSpc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   </a:t>
            </a: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Reduces code duplication.</a:t>
            </a:r>
          </a:p>
          <a:p>
            <a:pPr algn="l">
              <a:lnSpc>
                <a:spcPts val="2288"/>
              </a:lnSpc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   </a:t>
            </a: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Simplifies scalability.</a:t>
            </a:r>
          </a:p>
          <a:p>
            <a:pPr algn="l">
              <a:lnSpc>
                <a:spcPts val="2288"/>
              </a:lnSpc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   </a:t>
            </a: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Adds five new node types as proof of concept.</a:t>
            </a:r>
          </a:p>
          <a:p>
            <a:pPr algn="l">
              <a:lnSpc>
                <a:spcPts val="2288"/>
              </a:lnSpc>
            </a:pPr>
          </a:p>
          <a:p>
            <a:pPr algn="just" marL="453387" indent="-226693" lvl="1">
              <a:lnSpc>
                <a:spcPts val="2288"/>
              </a:lnSpc>
              <a:buFont typeface="Arial"/>
              <a:buChar char="•"/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Styling:</a:t>
            </a:r>
          </a:p>
          <a:p>
            <a:pPr algn="just">
              <a:lnSpc>
                <a:spcPts val="2288"/>
              </a:lnSpc>
            </a:pP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          </a:t>
            </a:r>
            <a:r>
              <a:rPr lang="en-US" sz="2099" spc="-8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Apply visually appealing and modern React-based designs.</a:t>
            </a:r>
          </a:p>
          <a:p>
            <a:pPr algn="just">
              <a:lnSpc>
                <a:spcPts val="2288"/>
              </a:lnSpc>
            </a:pPr>
          </a:p>
          <a:p>
            <a:pPr algn="just" marL="0" indent="0" lvl="0">
              <a:lnSpc>
                <a:spcPts val="228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84034" y="2837989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0" y="3133887"/>
            <a:ext cx="8605806" cy="94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1"/>
              </a:lnSpc>
            </a:pPr>
            <a:r>
              <a:rPr lang="en-US" sz="55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FRONTEND-BACKEND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75961" y="3926613"/>
            <a:ext cx="9437871" cy="114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87"/>
              </a:lnSpc>
            </a:pPr>
            <a:r>
              <a:rPr lang="en-US" sz="6705" spc="288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&amp; TEXT NODE LOGIC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162550"/>
            <a:ext cx="7248914" cy="2373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Text Node Enhancements:</a:t>
            </a:r>
          </a:p>
          <a:p>
            <a:pPr algn="just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Dynamic resizing improves usability.</a:t>
            </a:r>
          </a:p>
          <a:p>
            <a:pPr algn="just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Variable detection ({{variable}}) adds flexibility.</a:t>
            </a:r>
          </a:p>
          <a:p>
            <a:pPr algn="just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Integration Updates:</a:t>
            </a:r>
          </a:p>
          <a:p>
            <a:pPr algn="just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Frontend sends pipeline data to the backend.</a:t>
            </a:r>
          </a:p>
          <a:p>
            <a:pPr algn="just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Backend analyzes nodes, edges, and DAG validity.</a:t>
            </a:r>
          </a:p>
          <a:p>
            <a:pPr algn="just" marL="474976" indent="-237488" lvl="1">
              <a:lnSpc>
                <a:spcPts val="2397"/>
              </a:lnSpc>
              <a:buFont typeface="Arial"/>
              <a:buChar char="•"/>
            </a:pPr>
            <a:r>
              <a:rPr lang="en-US" sz="2199" spc="-85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Results displayed in a user-friendly popup.</a:t>
            </a:r>
          </a:p>
          <a:p>
            <a:pPr algn="just" marL="0" indent="0" lvl="0">
              <a:lnSpc>
                <a:spcPts val="2397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419957" y="1766157"/>
            <a:ext cx="6023979" cy="3076366"/>
            <a:chOff x="0" y="0"/>
            <a:chExt cx="1586562" cy="8102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86562" cy="810236"/>
            </a:xfrm>
            <a:custGeom>
              <a:avLst/>
              <a:gdLst/>
              <a:ahLst/>
              <a:cxnLst/>
              <a:rect r="r" b="b" t="t" l="l"/>
              <a:pathLst>
                <a:path h="810236" w="1586562">
                  <a:moveTo>
                    <a:pt x="30844" y="0"/>
                  </a:moveTo>
                  <a:lnTo>
                    <a:pt x="1555718" y="0"/>
                  </a:lnTo>
                  <a:cubicBezTo>
                    <a:pt x="1572753" y="0"/>
                    <a:pt x="1586562" y="13810"/>
                    <a:pt x="1586562" y="30844"/>
                  </a:cubicBezTo>
                  <a:lnTo>
                    <a:pt x="1586562" y="779392"/>
                  </a:lnTo>
                  <a:cubicBezTo>
                    <a:pt x="1586562" y="787572"/>
                    <a:pt x="1583313" y="795418"/>
                    <a:pt x="1577528" y="801202"/>
                  </a:cubicBezTo>
                  <a:cubicBezTo>
                    <a:pt x="1571744" y="806987"/>
                    <a:pt x="1563898" y="810236"/>
                    <a:pt x="1555718" y="810236"/>
                  </a:cubicBezTo>
                  <a:lnTo>
                    <a:pt x="30844" y="810236"/>
                  </a:lnTo>
                  <a:cubicBezTo>
                    <a:pt x="13810" y="810236"/>
                    <a:pt x="0" y="796427"/>
                    <a:pt x="0" y="779392"/>
                  </a:cubicBezTo>
                  <a:lnTo>
                    <a:pt x="0" y="30844"/>
                  </a:lnTo>
                  <a:cubicBezTo>
                    <a:pt x="0" y="13810"/>
                    <a:pt x="13810" y="0"/>
                    <a:pt x="308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586562" cy="876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887046" y="2434517"/>
            <a:ext cx="5089802" cy="174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process of creating nodes (inputs, outputs, LLMs, text, etc.) involves significant duplication of code, making the platform inefficient and harder to scale.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frontend components lack a unified, visually appealing design, which affects the overall user experience.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87046" y="2030880"/>
            <a:ext cx="4158078" cy="26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1"/>
              </a:lnSpc>
              <a:spcBef>
                <a:spcPct val="0"/>
              </a:spcBef>
            </a:pPr>
            <a:r>
              <a:rPr lang="en-US" b="true" sz="1799" spc="-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Redundancy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618557" y="5799310"/>
            <a:ext cx="6023979" cy="3076366"/>
            <a:chOff x="0" y="0"/>
            <a:chExt cx="1586562" cy="8102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86562" cy="810236"/>
            </a:xfrm>
            <a:custGeom>
              <a:avLst/>
              <a:gdLst/>
              <a:ahLst/>
              <a:cxnLst/>
              <a:rect r="r" b="b" t="t" l="l"/>
              <a:pathLst>
                <a:path h="810236" w="1586562">
                  <a:moveTo>
                    <a:pt x="30844" y="0"/>
                  </a:moveTo>
                  <a:lnTo>
                    <a:pt x="1555718" y="0"/>
                  </a:lnTo>
                  <a:cubicBezTo>
                    <a:pt x="1572753" y="0"/>
                    <a:pt x="1586562" y="13810"/>
                    <a:pt x="1586562" y="30844"/>
                  </a:cubicBezTo>
                  <a:lnTo>
                    <a:pt x="1586562" y="779392"/>
                  </a:lnTo>
                  <a:cubicBezTo>
                    <a:pt x="1586562" y="787572"/>
                    <a:pt x="1583313" y="795418"/>
                    <a:pt x="1577528" y="801202"/>
                  </a:cubicBezTo>
                  <a:cubicBezTo>
                    <a:pt x="1571744" y="806987"/>
                    <a:pt x="1563898" y="810236"/>
                    <a:pt x="1555718" y="810236"/>
                  </a:cubicBezTo>
                  <a:lnTo>
                    <a:pt x="30844" y="810236"/>
                  </a:lnTo>
                  <a:cubicBezTo>
                    <a:pt x="13810" y="810236"/>
                    <a:pt x="0" y="796427"/>
                    <a:pt x="0" y="779392"/>
                  </a:cubicBezTo>
                  <a:lnTo>
                    <a:pt x="0" y="30844"/>
                  </a:lnTo>
                  <a:cubicBezTo>
                    <a:pt x="0" y="13810"/>
                    <a:pt x="13810" y="0"/>
                    <a:pt x="308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586562" cy="876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2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085645" y="6467670"/>
            <a:ext cx="5089802" cy="174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process of creating nodes (inputs, outputs, LLMs, text, etc.) involves significant duplication of code, making the platform inefficient and harder to scale.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frontend components lack a unified, visually appealing design, which affects the overall user experience.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85645" y="6064033"/>
            <a:ext cx="4158078" cy="26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1"/>
              </a:lnSpc>
              <a:spcBef>
                <a:spcPct val="0"/>
              </a:spcBef>
            </a:pPr>
            <a:r>
              <a:rPr lang="en-US" b="true" sz="1799" spc="-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Redundancy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88808" y="2041673"/>
            <a:ext cx="32408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Flow of website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5233" y="3436211"/>
            <a:ext cx="13477895" cy="685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2"/>
              </a:lnSpc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Here are the instructions for running the code for my project:</a:t>
            </a:r>
          </a:p>
          <a:p>
            <a:pPr algn="l">
              <a:lnSpc>
                <a:spcPts val="3022"/>
              </a:lnSpc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1. Prerequisites</a:t>
            </a:r>
          </a:p>
          <a:p>
            <a:pPr algn="l">
              <a:lnSpc>
                <a:spcPts val="3022"/>
              </a:lnSpc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Before starting, ensure the following are installed on your system:</a:t>
            </a:r>
          </a:p>
          <a:p>
            <a:pPr algn="l" marL="466109" indent="-233055" lvl="1">
              <a:lnSpc>
                <a:spcPts val="3022"/>
              </a:lnSpc>
              <a:buFont typeface="Arial"/>
              <a:buChar char="•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Node.js (for running the frontend).</a:t>
            </a:r>
          </a:p>
          <a:p>
            <a:pPr algn="l" marL="466109" indent="-233055" lvl="1">
              <a:lnSpc>
                <a:spcPts val="3022"/>
              </a:lnSpc>
              <a:buFont typeface="Arial"/>
              <a:buChar char="•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Python 3.x with FastAPI (for running the backend).</a:t>
            </a:r>
          </a:p>
          <a:p>
            <a:pPr algn="l" marL="466109" indent="-233055" lvl="1">
              <a:lnSpc>
                <a:spcPts val="3022"/>
              </a:lnSpc>
              <a:buFont typeface="Arial"/>
              <a:buChar char="•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npm (Node Package Manager) for managing dependencies.</a:t>
            </a:r>
          </a:p>
          <a:p>
            <a:pPr algn="l" marL="466109" indent="-233055" lvl="1">
              <a:lnSpc>
                <a:spcPts val="3022"/>
              </a:lnSpc>
              <a:buFont typeface="Arial"/>
              <a:buChar char="•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Uvicorn (ASGI server for FastAPI applications).</a:t>
            </a:r>
          </a:p>
          <a:p>
            <a:pPr algn="l">
              <a:lnSpc>
                <a:spcPts val="3022"/>
              </a:lnSpc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2. Setting Up the Frontend</a:t>
            </a:r>
          </a:p>
          <a:p>
            <a:pPr algn="l" marL="466109" indent="-233055" lvl="1">
              <a:lnSpc>
                <a:spcPts val="3022"/>
              </a:lnSpc>
              <a:buAutoNum type="arabicPeriod" startAt="1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Navigate to the frontend directory:</a:t>
            </a:r>
          </a:p>
          <a:p>
            <a:pPr algn="l" marL="466109" indent="-233055" lvl="1">
              <a:lnSpc>
                <a:spcPts val="3022"/>
              </a:lnSpc>
              <a:buAutoNum type="arabicPeriod" startAt="1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cd /frontend</a:t>
            </a:r>
          </a:p>
          <a:p>
            <a:pPr algn="l" marL="466109" indent="-233055" lvl="1">
              <a:lnSpc>
                <a:spcPts val="3022"/>
              </a:lnSpc>
              <a:buAutoNum type="arabicPeriod" startAt="1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Install the required dependencies:</a:t>
            </a:r>
          </a:p>
          <a:p>
            <a:pPr algn="l" marL="466109" indent="-233055" lvl="1">
              <a:lnSpc>
                <a:spcPts val="3022"/>
              </a:lnSpc>
              <a:buAutoNum type="arabicPeriod" startAt="1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npm install</a:t>
            </a:r>
          </a:p>
          <a:p>
            <a:pPr algn="l" marL="466109" indent="-233055" lvl="1">
              <a:lnSpc>
                <a:spcPts val="3022"/>
              </a:lnSpc>
              <a:buAutoNum type="arabicPeriod" startAt="1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Start the frontend server:</a:t>
            </a:r>
          </a:p>
          <a:p>
            <a:pPr algn="l" marL="466109" indent="-233055" lvl="1">
              <a:lnSpc>
                <a:spcPts val="3022"/>
              </a:lnSpc>
              <a:buAutoNum type="arabicPeriod" startAt="1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npm start</a:t>
            </a:r>
          </a:p>
          <a:p>
            <a:pPr algn="l" marL="466109" indent="-233055" lvl="1">
              <a:lnSpc>
                <a:spcPts val="3022"/>
              </a:lnSpc>
              <a:buAutoNum type="arabicPeriod" startAt="1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Access the frontend in your browser at:</a:t>
            </a:r>
          </a:p>
          <a:p>
            <a:pPr algn="l" marL="466109" indent="-233055" lvl="1">
              <a:lnSpc>
                <a:spcPts val="3022"/>
              </a:lnSpc>
              <a:buAutoNum type="arabicPeriod" startAt="1"/>
            </a:pPr>
            <a:r>
              <a:rPr lang="en-US" sz="21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http://localhost:3000</a:t>
            </a: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27877" y="2092812"/>
            <a:ext cx="32408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Flow of website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27877" y="2804500"/>
            <a:ext cx="14690725" cy="686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2"/>
              </a:lnSpc>
            </a:pPr>
          </a:p>
          <a:p>
            <a:pPr algn="l">
              <a:lnSpc>
                <a:spcPts val="2882"/>
              </a:lnSpc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3. Setting Up the Backend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Navigate to the backend directory: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cd /backend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Install the required Python dependencies: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pip install -r requirements.txt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Start the backend server using Uvicorn: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uvicorn main:app --reload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backend will be available at: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http://localhost:8000</a:t>
            </a:r>
          </a:p>
          <a:p>
            <a:pPr algn="l">
              <a:lnSpc>
                <a:spcPts val="2882"/>
              </a:lnSpc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4. Running the Application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Open the frontend in your browser.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Build a pipeline using the node-based interface.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Click the Submit button to send the pipeline data to the backend.</a:t>
            </a:r>
          </a:p>
          <a:p>
            <a:pPr algn="l" marL="444521" indent="-222261" lvl="1">
              <a:lnSpc>
                <a:spcPts val="2882"/>
              </a:lnSpc>
              <a:buAutoNum type="arabicPeriod" startAt="1"/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View the results (node count, edge count, and DAG validation) in the alert popup.</a:t>
            </a:r>
          </a:p>
          <a:p>
            <a:pPr algn="l">
              <a:lnSpc>
                <a:spcPts val="2882"/>
              </a:lnSpc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5. Testing API Endpoints</a:t>
            </a:r>
          </a:p>
          <a:p>
            <a:pPr algn="l">
              <a:lnSpc>
                <a:spcPts val="2882"/>
              </a:lnSpc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You can test backend API endpoints using a tool like Postman or cURL. The main endpoint to test is:</a:t>
            </a:r>
          </a:p>
          <a:p>
            <a:pPr algn="l">
              <a:lnSpc>
                <a:spcPts val="2882"/>
              </a:lnSpc>
            </a:pPr>
            <a:r>
              <a:rPr lang="en-US" sz="2058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POST http://localhost:8000/pipelines/parse</a:t>
            </a:r>
          </a:p>
          <a:p>
            <a:pPr algn="ctr">
              <a:lnSpc>
                <a:spcPts val="288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06777" y="5604638"/>
            <a:ext cx="4577600" cy="3421773"/>
            <a:chOff x="0" y="0"/>
            <a:chExt cx="1205623" cy="9012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5623" cy="901208"/>
            </a:xfrm>
            <a:custGeom>
              <a:avLst/>
              <a:gdLst/>
              <a:ahLst/>
              <a:cxnLst/>
              <a:rect r="r" b="b" t="t" l="l"/>
              <a:pathLst>
                <a:path h="901208" w="1205623">
                  <a:moveTo>
                    <a:pt x="40590" y="0"/>
                  </a:moveTo>
                  <a:lnTo>
                    <a:pt x="1165033" y="0"/>
                  </a:lnTo>
                  <a:cubicBezTo>
                    <a:pt x="1175798" y="0"/>
                    <a:pt x="1186122" y="4276"/>
                    <a:pt x="1193735" y="11889"/>
                  </a:cubicBezTo>
                  <a:cubicBezTo>
                    <a:pt x="1201347" y="19501"/>
                    <a:pt x="1205623" y="29825"/>
                    <a:pt x="1205623" y="40590"/>
                  </a:cubicBezTo>
                  <a:lnTo>
                    <a:pt x="1205623" y="860617"/>
                  </a:lnTo>
                  <a:cubicBezTo>
                    <a:pt x="1205623" y="871383"/>
                    <a:pt x="1201347" y="881707"/>
                    <a:pt x="1193735" y="889319"/>
                  </a:cubicBezTo>
                  <a:cubicBezTo>
                    <a:pt x="1186122" y="896931"/>
                    <a:pt x="1175798" y="901208"/>
                    <a:pt x="1165033" y="901208"/>
                  </a:cubicBezTo>
                  <a:lnTo>
                    <a:pt x="40590" y="901208"/>
                  </a:lnTo>
                  <a:cubicBezTo>
                    <a:pt x="29825" y="901208"/>
                    <a:pt x="19501" y="896931"/>
                    <a:pt x="11889" y="889319"/>
                  </a:cubicBezTo>
                  <a:cubicBezTo>
                    <a:pt x="4276" y="881707"/>
                    <a:pt x="0" y="871383"/>
                    <a:pt x="0" y="860617"/>
                  </a:cubicBezTo>
                  <a:lnTo>
                    <a:pt x="0" y="40590"/>
                  </a:lnTo>
                  <a:cubicBezTo>
                    <a:pt x="0" y="29825"/>
                    <a:pt x="4276" y="19501"/>
                    <a:pt x="11889" y="11889"/>
                  </a:cubicBezTo>
                  <a:cubicBezTo>
                    <a:pt x="19501" y="4276"/>
                    <a:pt x="29825" y="0"/>
                    <a:pt x="405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205623" cy="977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55200" y="5604638"/>
            <a:ext cx="4577600" cy="3421773"/>
            <a:chOff x="0" y="0"/>
            <a:chExt cx="1205623" cy="9012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5623" cy="901208"/>
            </a:xfrm>
            <a:custGeom>
              <a:avLst/>
              <a:gdLst/>
              <a:ahLst/>
              <a:cxnLst/>
              <a:rect r="r" b="b" t="t" l="l"/>
              <a:pathLst>
                <a:path h="901208" w="1205623">
                  <a:moveTo>
                    <a:pt x="40590" y="0"/>
                  </a:moveTo>
                  <a:lnTo>
                    <a:pt x="1165033" y="0"/>
                  </a:lnTo>
                  <a:cubicBezTo>
                    <a:pt x="1175798" y="0"/>
                    <a:pt x="1186122" y="4276"/>
                    <a:pt x="1193735" y="11889"/>
                  </a:cubicBezTo>
                  <a:cubicBezTo>
                    <a:pt x="1201347" y="19501"/>
                    <a:pt x="1205623" y="29825"/>
                    <a:pt x="1205623" y="40590"/>
                  </a:cubicBezTo>
                  <a:lnTo>
                    <a:pt x="1205623" y="860617"/>
                  </a:lnTo>
                  <a:cubicBezTo>
                    <a:pt x="1205623" y="871383"/>
                    <a:pt x="1201347" y="881707"/>
                    <a:pt x="1193735" y="889319"/>
                  </a:cubicBezTo>
                  <a:cubicBezTo>
                    <a:pt x="1186122" y="896931"/>
                    <a:pt x="1175798" y="901208"/>
                    <a:pt x="1165033" y="901208"/>
                  </a:cubicBezTo>
                  <a:lnTo>
                    <a:pt x="40590" y="901208"/>
                  </a:lnTo>
                  <a:cubicBezTo>
                    <a:pt x="29825" y="901208"/>
                    <a:pt x="19501" y="896931"/>
                    <a:pt x="11889" y="889319"/>
                  </a:cubicBezTo>
                  <a:cubicBezTo>
                    <a:pt x="4276" y="881707"/>
                    <a:pt x="0" y="871383"/>
                    <a:pt x="0" y="860617"/>
                  </a:cubicBezTo>
                  <a:lnTo>
                    <a:pt x="0" y="40590"/>
                  </a:lnTo>
                  <a:cubicBezTo>
                    <a:pt x="0" y="29825"/>
                    <a:pt x="4276" y="19501"/>
                    <a:pt x="11889" y="11889"/>
                  </a:cubicBezTo>
                  <a:cubicBezTo>
                    <a:pt x="19501" y="4276"/>
                    <a:pt x="29825" y="0"/>
                    <a:pt x="405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205623" cy="977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903623" y="5604638"/>
            <a:ext cx="4577600" cy="3421773"/>
            <a:chOff x="0" y="0"/>
            <a:chExt cx="1205623" cy="9012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5623" cy="901208"/>
            </a:xfrm>
            <a:custGeom>
              <a:avLst/>
              <a:gdLst/>
              <a:ahLst/>
              <a:cxnLst/>
              <a:rect r="r" b="b" t="t" l="l"/>
              <a:pathLst>
                <a:path h="901208" w="1205623">
                  <a:moveTo>
                    <a:pt x="40590" y="0"/>
                  </a:moveTo>
                  <a:lnTo>
                    <a:pt x="1165033" y="0"/>
                  </a:lnTo>
                  <a:cubicBezTo>
                    <a:pt x="1175798" y="0"/>
                    <a:pt x="1186122" y="4276"/>
                    <a:pt x="1193735" y="11889"/>
                  </a:cubicBezTo>
                  <a:cubicBezTo>
                    <a:pt x="1201347" y="19501"/>
                    <a:pt x="1205623" y="29825"/>
                    <a:pt x="1205623" y="40590"/>
                  </a:cubicBezTo>
                  <a:lnTo>
                    <a:pt x="1205623" y="860617"/>
                  </a:lnTo>
                  <a:cubicBezTo>
                    <a:pt x="1205623" y="871383"/>
                    <a:pt x="1201347" y="881707"/>
                    <a:pt x="1193735" y="889319"/>
                  </a:cubicBezTo>
                  <a:cubicBezTo>
                    <a:pt x="1186122" y="896931"/>
                    <a:pt x="1175798" y="901208"/>
                    <a:pt x="1165033" y="901208"/>
                  </a:cubicBezTo>
                  <a:lnTo>
                    <a:pt x="40590" y="901208"/>
                  </a:lnTo>
                  <a:cubicBezTo>
                    <a:pt x="29825" y="901208"/>
                    <a:pt x="19501" y="896931"/>
                    <a:pt x="11889" y="889319"/>
                  </a:cubicBezTo>
                  <a:cubicBezTo>
                    <a:pt x="4276" y="881707"/>
                    <a:pt x="0" y="871383"/>
                    <a:pt x="0" y="860617"/>
                  </a:cubicBezTo>
                  <a:lnTo>
                    <a:pt x="0" y="40590"/>
                  </a:lnTo>
                  <a:cubicBezTo>
                    <a:pt x="0" y="29825"/>
                    <a:pt x="4276" y="19501"/>
                    <a:pt x="11889" y="11889"/>
                  </a:cubicBezTo>
                  <a:cubicBezTo>
                    <a:pt x="19501" y="4276"/>
                    <a:pt x="29825" y="0"/>
                    <a:pt x="405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205623" cy="977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033126" y="1028700"/>
            <a:ext cx="6183443" cy="4114800"/>
          </a:xfrm>
          <a:custGeom>
            <a:avLst/>
            <a:gdLst/>
            <a:ahLst/>
            <a:cxnLst/>
            <a:rect r="r" b="b" t="t" l="l"/>
            <a:pathLst>
              <a:path h="4114800" w="6183443">
                <a:moveTo>
                  <a:pt x="0" y="0"/>
                </a:moveTo>
                <a:lnTo>
                  <a:pt x="6183442" y="0"/>
                </a:lnTo>
                <a:lnTo>
                  <a:pt x="61834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119855" y="487308"/>
            <a:ext cx="2502216" cy="2751355"/>
          </a:xfrm>
          <a:custGeom>
            <a:avLst/>
            <a:gdLst/>
            <a:ahLst/>
            <a:cxnLst/>
            <a:rect r="r" b="b" t="t" l="l"/>
            <a:pathLst>
              <a:path h="2751355" w="2502216">
                <a:moveTo>
                  <a:pt x="0" y="0"/>
                </a:moveTo>
                <a:lnTo>
                  <a:pt x="2502216" y="0"/>
                </a:lnTo>
                <a:lnTo>
                  <a:pt x="2502216" y="2751354"/>
                </a:lnTo>
                <a:lnTo>
                  <a:pt x="0" y="27513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78846" y="5798437"/>
            <a:ext cx="595028" cy="564054"/>
          </a:xfrm>
          <a:custGeom>
            <a:avLst/>
            <a:gdLst/>
            <a:ahLst/>
            <a:cxnLst/>
            <a:rect r="r" b="b" t="t" l="l"/>
            <a:pathLst>
              <a:path h="564054" w="595028">
                <a:moveTo>
                  <a:pt x="0" y="0"/>
                </a:moveTo>
                <a:lnTo>
                  <a:pt x="595028" y="0"/>
                </a:lnTo>
                <a:lnTo>
                  <a:pt x="595028" y="564053"/>
                </a:lnTo>
                <a:lnTo>
                  <a:pt x="0" y="5640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917739" y="5798437"/>
            <a:ext cx="452522" cy="577609"/>
          </a:xfrm>
          <a:custGeom>
            <a:avLst/>
            <a:gdLst/>
            <a:ahLst/>
            <a:cxnLst/>
            <a:rect r="r" b="b" t="t" l="l"/>
            <a:pathLst>
              <a:path h="577609" w="452522">
                <a:moveTo>
                  <a:pt x="0" y="0"/>
                </a:moveTo>
                <a:lnTo>
                  <a:pt x="452522" y="0"/>
                </a:lnTo>
                <a:lnTo>
                  <a:pt x="452522" y="577609"/>
                </a:lnTo>
                <a:lnTo>
                  <a:pt x="0" y="5776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903000" y="5784881"/>
            <a:ext cx="578847" cy="577609"/>
          </a:xfrm>
          <a:custGeom>
            <a:avLst/>
            <a:gdLst/>
            <a:ahLst/>
            <a:cxnLst/>
            <a:rect r="r" b="b" t="t" l="l"/>
            <a:pathLst>
              <a:path h="577609" w="578847">
                <a:moveTo>
                  <a:pt x="0" y="0"/>
                </a:moveTo>
                <a:lnTo>
                  <a:pt x="578847" y="0"/>
                </a:lnTo>
                <a:lnTo>
                  <a:pt x="578847" y="577609"/>
                </a:lnTo>
                <a:lnTo>
                  <a:pt x="0" y="5776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06777" y="3433872"/>
            <a:ext cx="5394482" cy="94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1"/>
              </a:lnSpc>
            </a:pPr>
            <a:r>
              <a:rPr lang="en-US" sz="55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OUTCOME &amp;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06777" y="4101328"/>
            <a:ext cx="7761558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spc="70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BENEFITS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68913" y="7226615"/>
            <a:ext cx="4048291" cy="199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The platform will be more intuitive and responsive, making it easier for users to interact with the system.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Enhanced text nodes with dynamic resizing and variable handling will provide greater flexibility.</a:t>
            </a:r>
          </a:p>
          <a:p>
            <a:pPr algn="just">
              <a:lnSpc>
                <a:spcPts val="1961"/>
              </a:lnSpc>
            </a:pPr>
          </a:p>
          <a:p>
            <a:pPr algn="just" marL="0" indent="0" lvl="0">
              <a:lnSpc>
                <a:spcPts val="1961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016538" y="6515669"/>
            <a:ext cx="4158078" cy="51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1"/>
              </a:lnSpc>
              <a:spcBef>
                <a:spcPct val="0"/>
              </a:spcBef>
            </a:pPr>
            <a:r>
              <a:rPr lang="en-US" b="true" sz="1799" spc="-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IMPROVED USABILITY AND USER EXPERIENCE: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45911" y="7248665"/>
            <a:ext cx="4048291" cy="174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By reducing code redundancy through node abstraction, the platform becomes easier to scale as more node types are added.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Simplifies maintenance by streamlining the node creation process.</a:t>
            </a:r>
          </a:p>
          <a:p>
            <a:pPr algn="just" marL="0" indent="0" lvl="0">
              <a:lnSpc>
                <a:spcPts val="1961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7064961" y="6515669"/>
            <a:ext cx="4158078" cy="51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1"/>
              </a:lnSpc>
              <a:spcBef>
                <a:spcPct val="0"/>
              </a:spcBef>
            </a:pPr>
            <a:r>
              <a:rPr lang="en-US" b="true" sz="1799" spc="-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SCALABLE AND MAINTAINABLE NODE CREATION PROCESS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90025" y="7166067"/>
            <a:ext cx="4048291" cy="199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Frontend and backend will work seamlessly together, ensuring that data is properly validated and that pipeline structures (like DAGs) are correct.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  <a:r>
              <a:rPr lang="en-US" sz="1799" spc="-7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Real-time feedback will be provided to users, ensuring greater reliability and accuracy</a:t>
            </a:r>
          </a:p>
          <a:p>
            <a:pPr algn="just" marL="0" indent="0" lvl="0">
              <a:lnSpc>
                <a:spcPts val="1961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2113384" y="6515669"/>
            <a:ext cx="4158078" cy="51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1"/>
              </a:lnSpc>
              <a:spcBef>
                <a:spcPct val="0"/>
              </a:spcBef>
            </a:pPr>
            <a:r>
              <a:rPr lang="en-US" b="true" sz="1799" spc="-70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ROBUST DATA VALIDATION THROUGH SEAMLESS INTEGRATION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8042" y="3229030"/>
            <a:ext cx="14851916" cy="287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31"/>
              </a:lnSpc>
            </a:pPr>
            <a:r>
              <a:rPr lang="en-US" b="true" sz="16808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09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654205" y="6291223"/>
            <a:ext cx="442897" cy="442897"/>
          </a:xfrm>
          <a:custGeom>
            <a:avLst/>
            <a:gdLst/>
            <a:ahLst/>
            <a:cxnLst/>
            <a:rect r="r" b="b" t="t" l="l"/>
            <a:pathLst>
              <a:path h="442897" w="442897">
                <a:moveTo>
                  <a:pt x="0" y="0"/>
                </a:moveTo>
                <a:lnTo>
                  <a:pt x="442897" y="0"/>
                </a:lnTo>
                <a:lnTo>
                  <a:pt x="442897" y="442897"/>
                </a:lnTo>
                <a:lnTo>
                  <a:pt x="0" y="4428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684547" y="6291223"/>
            <a:ext cx="442897" cy="442897"/>
          </a:xfrm>
          <a:custGeom>
            <a:avLst/>
            <a:gdLst/>
            <a:ahLst/>
            <a:cxnLst/>
            <a:rect r="r" b="b" t="t" l="l"/>
            <a:pathLst>
              <a:path h="442897" w="442897">
                <a:moveTo>
                  <a:pt x="0" y="0"/>
                </a:moveTo>
                <a:lnTo>
                  <a:pt x="442897" y="0"/>
                </a:lnTo>
                <a:lnTo>
                  <a:pt x="442897" y="442897"/>
                </a:lnTo>
                <a:lnTo>
                  <a:pt x="0" y="4428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955421" y="6291223"/>
            <a:ext cx="442897" cy="442897"/>
          </a:xfrm>
          <a:custGeom>
            <a:avLst/>
            <a:gdLst/>
            <a:ahLst/>
            <a:cxnLst/>
            <a:rect r="r" b="b" t="t" l="l"/>
            <a:pathLst>
              <a:path h="442897" w="442897">
                <a:moveTo>
                  <a:pt x="0" y="0"/>
                </a:moveTo>
                <a:lnTo>
                  <a:pt x="442897" y="0"/>
                </a:lnTo>
                <a:lnTo>
                  <a:pt x="442897" y="442897"/>
                </a:lnTo>
                <a:lnTo>
                  <a:pt x="0" y="442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3097102" y="6298678"/>
            <a:ext cx="2393621" cy="38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291"/>
              </a:lnSpc>
              <a:spcBef>
                <a:spcPct val="0"/>
              </a:spcBef>
            </a:pPr>
            <a:r>
              <a:rPr lang="en-US" sz="2351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+91-9340188162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27444" y="6299645"/>
            <a:ext cx="4663102" cy="38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291"/>
              </a:lnSpc>
              <a:spcBef>
                <a:spcPct val="0"/>
              </a:spcBef>
            </a:pPr>
            <a:r>
              <a:rPr lang="en-US" sz="235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BHOOLINAGAR123@GMAIL.COM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54754" y="6298678"/>
            <a:ext cx="4617836" cy="38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291"/>
              </a:lnSpc>
              <a:spcBef>
                <a:spcPct val="0"/>
              </a:spcBef>
            </a:pPr>
            <a:r>
              <a:rPr lang="en-US" sz="2351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DISTRCIT RAJGARH</a:t>
            </a:r>
            <a:r>
              <a:rPr lang="en-US" sz="2351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, MP, 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DAGYmFkf48E</dc:identifier>
  <dcterms:modified xsi:type="dcterms:W3CDTF">2011-08-01T06:04:30Z</dcterms:modified>
  <cp:revision>1</cp:revision>
  <dc:title>Blue and Purple Modern Computer Presentation</dc:title>
</cp:coreProperties>
</file>