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E3760-9D85-4D47-BF74-FDB97442BCC0}" v="2" dt="2025-08-03T18:25:16.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 urf falguni" userId="8ad61759e66c395a" providerId="LiveId" clId="{A4FE3760-9D85-4D47-BF74-FDB97442BCC0}"/>
    <pc:docChg chg="custSel delSld modSld">
      <pc:chgData name="Bhoomi urf falguni" userId="8ad61759e66c395a" providerId="LiveId" clId="{A4FE3760-9D85-4D47-BF74-FDB97442BCC0}" dt="2025-08-03T18:25:20.669" v="52" actId="14100"/>
      <pc:docMkLst>
        <pc:docMk/>
      </pc:docMkLst>
      <pc:sldChg chg="addSp modSp mod">
        <pc:chgData name="Bhoomi urf falguni" userId="8ad61759e66c395a" providerId="LiveId" clId="{A4FE3760-9D85-4D47-BF74-FDB97442BCC0}" dt="2025-08-03T18:25:20.669" v="52" actId="14100"/>
        <pc:sldMkLst>
          <pc:docMk/>
          <pc:sldMk cId="2230664768" sldId="2146847061"/>
        </pc:sldMkLst>
        <pc:spChg chg="add mod">
          <ac:chgData name="Bhoomi urf falguni" userId="8ad61759e66c395a" providerId="LiveId" clId="{A4FE3760-9D85-4D47-BF74-FDB97442BCC0}" dt="2025-08-03T18:25:20.669" v="52" actId="14100"/>
          <ac:spMkLst>
            <pc:docMk/>
            <pc:sldMk cId="2230664768" sldId="2146847061"/>
            <ac:spMk id="4" creationId="{00000000-0000-0000-0000-000000000000}"/>
          </ac:spMkLst>
        </pc:spChg>
      </pc:sldChg>
      <pc:sldChg chg="delSp del mod">
        <pc:chgData name="Bhoomi urf falguni" userId="8ad61759e66c395a" providerId="LiveId" clId="{A4FE3760-9D85-4D47-BF74-FDB97442BCC0}" dt="2025-08-03T17:26:24.128" v="1" actId="2696"/>
        <pc:sldMkLst>
          <pc:docMk/>
          <pc:sldMk cId="1098887119" sldId="2146847070"/>
        </pc:sldMkLst>
        <pc:spChg chg="del">
          <ac:chgData name="Bhoomi urf falguni" userId="8ad61759e66c395a" providerId="LiveId" clId="{A4FE3760-9D85-4D47-BF74-FDB97442BCC0}" dt="2025-08-03T17:26:18.117" v="0" actId="21"/>
          <ac:spMkLst>
            <pc:docMk/>
            <pc:sldMk cId="1098887119" sldId="214684707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bhoomika2403/DIGITAL-FINANCIAL-ADVISOR-AI-AGENT/blob/main/README.m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Bhoomika .</a:t>
            </a:r>
            <a:r>
              <a:rPr lang="en-US" sz="2000" b="1" dirty="0" err="1">
                <a:solidFill>
                  <a:schemeClr val="accent1">
                    <a:lumMod val="75000"/>
                  </a:schemeClr>
                </a:solidFill>
                <a:latin typeface="Arial" pitchFamily="34" charset="0"/>
                <a:cs typeface="Arial" pitchFamily="34" charset="0"/>
              </a:rPr>
              <a:t>Shrikant.Nadgir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a:solidFill>
                  <a:srgbClr val="1482AC"/>
                </a:solidFill>
                <a:latin typeface="Arial Bold"/>
                <a:ea typeface="Arial Bold"/>
                <a:cs typeface="Arial Bold"/>
                <a:sym typeface="Arial Bold"/>
              </a:rPr>
              <a:t>MIT Academy Of Engineering, Electronics &amp; Telecommunication</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4D40785-5C3E-0BEA-4BFD-F789E6A60658}"/>
              </a:ext>
            </a:extLst>
          </p:cNvPr>
          <p:cNvPicPr>
            <a:picLocks noChangeAspect="1"/>
          </p:cNvPicPr>
          <p:nvPr/>
        </p:nvPicPr>
        <p:blipFill>
          <a:blip r:embed="rId2"/>
          <a:stretch>
            <a:fillRect/>
          </a:stretch>
        </p:blipFill>
        <p:spPr>
          <a:xfrm>
            <a:off x="0" y="1303572"/>
            <a:ext cx="12192000" cy="495426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92595"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6A068CC8-210D-0E2F-A738-17A95C6EF31E}"/>
              </a:ext>
            </a:extLst>
          </p:cNvPr>
          <p:cNvPicPr>
            <a:picLocks noChangeAspect="1"/>
          </p:cNvPicPr>
          <p:nvPr/>
        </p:nvPicPr>
        <p:blipFill>
          <a:blip r:embed="rId2"/>
          <a:stretch>
            <a:fillRect/>
          </a:stretch>
        </p:blipFill>
        <p:spPr>
          <a:xfrm>
            <a:off x="274320" y="1762748"/>
            <a:ext cx="10192552" cy="498349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solidFill>
                  <a:srgbClr val="404040"/>
                </a:solidFill>
                <a:latin typeface="Calibri"/>
                <a:ea typeface="Calibri"/>
                <a:cs typeface="Calibri"/>
              </a:rPr>
              <a:t>The agent empowers users to make smarter financial decisions by providing trusted guidance on digital tools like UPI, interest rates, and budgeting.</a:t>
            </a:r>
          </a:p>
          <a:p>
            <a:pPr marL="305435" indent="-305435"/>
            <a:r>
              <a:rPr lang="en-US" sz="2800" dirty="0">
                <a:solidFill>
                  <a:srgbClr val="404040"/>
                </a:solidFill>
                <a:latin typeface="Calibri"/>
                <a:ea typeface="Calibri"/>
                <a:cs typeface="Calibri"/>
              </a:rPr>
              <a:t>It reduces reliance on unverified sources, prevents online scams, and supports inclusive financial literacy through multilingual, personalized interactions.</a:t>
            </a:r>
          </a:p>
          <a:p>
            <a:pPr marL="305435" indent="-305435"/>
            <a:r>
              <a:rPr lang="en-US" sz="2800" dirty="0">
                <a:solidFill>
                  <a:srgbClr val="404040"/>
                </a:solidFill>
                <a:latin typeface="Calibri"/>
                <a:ea typeface="Calibri"/>
                <a:cs typeface="Calibri"/>
              </a:rPr>
              <a:t>The Digital Financial Literacy Agent enhances everyday money management by offering safe, step-by-step advice in a conversational, user-friendly way.</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sz="2800" dirty="0">
                <a:latin typeface="Calibri"/>
                <a:ea typeface="+mn-lt"/>
                <a:cs typeface="+mn-lt"/>
              </a:rPr>
              <a:t>Voice-Based Interaction</a:t>
            </a:r>
          </a:p>
          <a:p>
            <a:pPr marL="305435" indent="-305435"/>
            <a:r>
              <a:rPr lang="en-US" sz="2800" dirty="0">
                <a:latin typeface="Calibri"/>
                <a:ea typeface="+mn-lt"/>
                <a:cs typeface="+mn-lt"/>
              </a:rPr>
              <a:t>Expanded Multilingual Support</a:t>
            </a:r>
          </a:p>
          <a:p>
            <a:pPr marL="305435" indent="-305435"/>
            <a:r>
              <a:rPr lang="en-US" sz="2800" dirty="0">
                <a:latin typeface="Calibri"/>
                <a:ea typeface="+mn-lt"/>
                <a:cs typeface="+mn-lt"/>
              </a:rPr>
              <a:t>Integration with Government Schemes</a:t>
            </a:r>
          </a:p>
          <a:p>
            <a:pPr marL="305435" indent="-305435"/>
            <a:r>
              <a:rPr lang="en-US" sz="2800" dirty="0">
                <a:latin typeface="Calibri"/>
                <a:ea typeface="+mn-lt"/>
                <a:cs typeface="+mn-lt"/>
              </a:rPr>
              <a:t>Gamified Learning Modules</a:t>
            </a:r>
          </a:p>
          <a:p>
            <a:pPr marL="305435" indent="-305435"/>
            <a:r>
              <a:rPr lang="en-US" sz="2800" dirty="0">
                <a:latin typeface="Calibri"/>
                <a:ea typeface="+mn-lt"/>
                <a:cs typeface="+mn-lt"/>
              </a:rPr>
              <a:t>Behavioral Personalization</a:t>
            </a:r>
          </a:p>
          <a:p>
            <a:pPr marL="305435" indent="-305435"/>
            <a:r>
              <a:rPr lang="en-US" sz="2800" dirty="0">
                <a:latin typeface="Calibri"/>
                <a:ea typeface="+mn-lt"/>
                <a:cs typeface="+mn-lt"/>
              </a:rPr>
              <a:t>Offline Functionality</a:t>
            </a:r>
          </a:p>
          <a:p>
            <a:pPr marL="305435" indent="-305435"/>
            <a:r>
              <a:rPr lang="en-US" sz="2800" dirty="0">
                <a:latin typeface="Calibri"/>
                <a:ea typeface="+mn-lt"/>
                <a:cs typeface="+mn-lt"/>
              </a:rPr>
              <a:t>Advanced Financial Planning Tools</a:t>
            </a:r>
          </a:p>
          <a:p>
            <a:pPr>
              <a:buFont typeface="Wingdings" panose="05000000000000000000" pitchFamily="2" charset="2"/>
              <a:buChar char="§"/>
            </a:pPr>
            <a:r>
              <a:rPr lang="en-US" sz="2800" dirty="0">
                <a:latin typeface="Calibri"/>
                <a:ea typeface="+mn-lt"/>
                <a:cs typeface="+mn-lt"/>
              </a:rPr>
              <a:t>Institutional Partnership</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pPr algn="just"/>
            <a:r>
              <a:rPr lang="en-IN" dirty="0"/>
              <a:t>Screenshot/ </a:t>
            </a:r>
            <a:r>
              <a:rPr lang="en-IN" dirty="0" err="1"/>
              <a:t>credly</a:t>
            </a:r>
            <a:r>
              <a:rPr lang="en-IN" dirty="0"/>
              <a:t> certificate( getting started with AI)</a:t>
            </a:r>
          </a:p>
          <a:p>
            <a:pPr marL="0" indent="0">
              <a:buNone/>
            </a:pPr>
            <a:endParaRPr lang="en-IN" dirty="0"/>
          </a:p>
        </p:txBody>
      </p:sp>
      <p:pic>
        <p:nvPicPr>
          <p:cNvPr id="5" name="Picture 4">
            <a:extLst>
              <a:ext uri="{FF2B5EF4-FFF2-40B4-BE49-F238E27FC236}">
                <a16:creationId xmlns:a16="http://schemas.microsoft.com/office/drawing/2014/main" id="{F22F4DBE-5FE8-7380-A16A-885B29E9AED4}"/>
              </a:ext>
            </a:extLst>
          </p:cNvPr>
          <p:cNvPicPr>
            <a:picLocks noChangeAspect="1"/>
          </p:cNvPicPr>
          <p:nvPr/>
        </p:nvPicPr>
        <p:blipFill>
          <a:blip r:embed="rId2"/>
          <a:stretch>
            <a:fillRect/>
          </a:stretch>
        </p:blipFill>
        <p:spPr>
          <a:xfrm>
            <a:off x="2997200" y="1616901"/>
            <a:ext cx="7355840" cy="511917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207" y="72557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5EE97CE0-9541-92FD-D4F4-AF69A3996515}"/>
              </a:ext>
            </a:extLst>
          </p:cNvPr>
          <p:cNvPicPr>
            <a:picLocks noChangeAspect="1"/>
          </p:cNvPicPr>
          <p:nvPr/>
        </p:nvPicPr>
        <p:blipFill>
          <a:blip r:embed="rId2"/>
          <a:stretch>
            <a:fillRect/>
          </a:stretch>
        </p:blipFill>
        <p:spPr>
          <a:xfrm>
            <a:off x="630327" y="1094909"/>
            <a:ext cx="10319255" cy="528557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
        <p:nvSpPr>
          <p:cNvPr id="4" name="Rectangle 3"/>
          <p:cNvSpPr/>
          <p:nvPr/>
        </p:nvSpPr>
        <p:spPr>
          <a:xfrm>
            <a:off x="581193" y="1770016"/>
            <a:ext cx="11296176" cy="646331"/>
          </a:xfrm>
          <a:prstGeom prst="rect">
            <a:avLst/>
          </a:prstGeom>
        </p:spPr>
        <p:txBody>
          <a:bodyPr wrap="square">
            <a:spAutoFit/>
          </a:bodyPr>
          <a:lstStyle/>
          <a:p>
            <a:r>
              <a:rPr lang="en-IN" dirty="0"/>
              <a:t>Git hub </a:t>
            </a:r>
            <a:r>
              <a:rPr lang="en-IN" dirty="0" err="1"/>
              <a:t>lik</a:t>
            </a:r>
            <a:r>
              <a:rPr lang="en-IN" dirty="0"/>
              <a:t> : </a:t>
            </a:r>
            <a:r>
              <a:rPr lang="en-IN" dirty="0">
                <a:hlinkClick r:id="rId2"/>
              </a:rPr>
              <a:t>DIGITAL-FINANCIAL-ADVISOR-AI-AGENT/README.md at main · bhoomika2403/DIGITAL-FINANCIAL-ADVISOR-AI-AGENT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today’s digital world, many people struggle to understand and use financial tools like UPI, online banking, and budgeting apps. This leads to poor money management and vulnerability to scams. Our project proposes an AI-powered Digital Financial Literacy Agent using Retrieval-Augmented Generation (RAG) and built on IBM Cloud Lite with Granite Models. The agent will provide accurate, multilingual guidance on everyday financial topics, offer scam prevention tips, and adapt to user needs—making digital finance more accessible, safe, and inclusive.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IN" sz="2800" dirty="0">
                <a:solidFill>
                  <a:srgbClr val="0F0F0F"/>
                </a:solidFill>
                <a:latin typeface="Calibri"/>
                <a:ea typeface="+mn-lt"/>
                <a:cs typeface="+mn-lt"/>
              </a:rPr>
              <a:t> This  AI agent helps users confidently navigate digital finance by offering clear, multilingual, and personalized guidance. It reduces reliance on bank visits, prevents scams, and builds financial literacy for all—especially first-time users and underserved communities </a:t>
            </a:r>
          </a:p>
          <a:p>
            <a:pPr marL="0" indent="0">
              <a:buNone/>
            </a:pPr>
            <a:r>
              <a:rPr lang="en-IN" sz="2800" dirty="0">
                <a:solidFill>
                  <a:srgbClr val="0F0F0F"/>
                </a:solidFill>
                <a:latin typeface="Calibri"/>
                <a:ea typeface="+mn-lt"/>
                <a:cs typeface="+mn-lt"/>
              </a:rPr>
              <a:t>Unique  Features: </a:t>
            </a:r>
          </a:p>
          <a:p>
            <a:r>
              <a:rPr lang="en-IN" sz="2800" dirty="0">
                <a:solidFill>
                  <a:srgbClr val="0F0F0F"/>
                </a:solidFill>
                <a:latin typeface="Calibri"/>
                <a:ea typeface="+mn-lt"/>
                <a:cs typeface="+mn-lt"/>
              </a:rPr>
              <a:t>Trusted Financial Info Retrieval (RAG-based)</a:t>
            </a:r>
          </a:p>
          <a:p>
            <a:r>
              <a:rPr lang="en-IN" sz="2800" dirty="0">
                <a:solidFill>
                  <a:srgbClr val="0F0F0F"/>
                </a:solidFill>
                <a:latin typeface="Calibri"/>
                <a:ea typeface="+mn-lt"/>
                <a:cs typeface="+mn-lt"/>
              </a:rPr>
              <a:t>Conversational, Multilingual Support (e.g., Hindi, Marathi)</a:t>
            </a:r>
          </a:p>
          <a:p>
            <a:r>
              <a:rPr lang="en-IN" sz="2800" dirty="0">
                <a:solidFill>
                  <a:srgbClr val="0F0F0F"/>
                </a:solidFill>
                <a:latin typeface="Calibri"/>
                <a:ea typeface="+mn-lt"/>
                <a:cs typeface="+mn-lt"/>
              </a:rPr>
              <a:t>Real-time Fraud Detection &amp; Prevention Tips</a:t>
            </a:r>
          </a:p>
          <a:p>
            <a:r>
              <a:rPr lang="en-IN" sz="2800" dirty="0">
                <a:solidFill>
                  <a:srgbClr val="0F0F0F"/>
                </a:solidFill>
                <a:latin typeface="Calibri"/>
                <a:ea typeface="+mn-lt"/>
                <a:cs typeface="+mn-lt"/>
              </a:rPr>
              <a:t>Simple Guidance on UPI, EMIs, Budgeting</a:t>
            </a:r>
          </a:p>
          <a:p>
            <a:r>
              <a:rPr lang="en-IN" sz="2800" dirty="0">
                <a:solidFill>
                  <a:srgbClr val="0F0F0F"/>
                </a:solidFill>
                <a:latin typeface="Calibri"/>
                <a:ea typeface="+mn-lt"/>
                <a:cs typeface="+mn-lt"/>
              </a:rPr>
              <a:t>Personalized Advice Based on User Needs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r>
              <a:rPr lang="en-US" sz="2200" dirty="0">
                <a:latin typeface="Calibri"/>
                <a:ea typeface="+mn-lt"/>
                <a:cs typeface="+mn-lt"/>
              </a:rPr>
              <a:t>First-time digital banking users (e.g., rural populations, elderly users new to UPI or online payments)</a:t>
            </a:r>
          </a:p>
          <a:p>
            <a:pPr marL="305435" indent="-305435"/>
            <a:r>
              <a:rPr lang="en-US" sz="2200" dirty="0">
                <a:latin typeface="Calibri"/>
                <a:ea typeface="+mn-lt"/>
                <a:cs typeface="+mn-lt"/>
              </a:rPr>
              <a:t>Students and young adults ( Learning about budgeting, saving, and safe digital transactions)</a:t>
            </a:r>
          </a:p>
          <a:p>
            <a:pPr marL="305435" indent="-305435"/>
            <a:r>
              <a:rPr lang="en-US" sz="2200" dirty="0">
                <a:latin typeface="Calibri"/>
                <a:ea typeface="+mn-lt"/>
                <a:cs typeface="+mn-lt"/>
              </a:rPr>
              <a:t>Senior citizens (Needing simple, scam-aware guidance on digital finance)</a:t>
            </a:r>
          </a:p>
          <a:p>
            <a:pPr marL="305435" indent="-305435"/>
            <a:r>
              <a:rPr lang="en-US" sz="2200" dirty="0">
                <a:latin typeface="Calibri"/>
                <a:ea typeface="+mn-lt"/>
                <a:cs typeface="+mn-lt"/>
              </a:rPr>
              <a:t>Low-income or underserved communities  (Who benefit from multilingual, accessible financial education)</a:t>
            </a:r>
          </a:p>
          <a:p>
            <a:pPr marL="305435" indent="-305435"/>
            <a:r>
              <a:rPr lang="en-US" sz="2200" dirty="0">
                <a:latin typeface="Calibri"/>
                <a:ea typeface="+mn-lt"/>
                <a:cs typeface="+mn-lt"/>
              </a:rPr>
              <a:t>Non-tech-savvy individuals (Seeking easy-to-understand help with UPI, loans, and interest rates)</a:t>
            </a:r>
          </a:p>
          <a:p>
            <a:pPr marL="305435" indent="-305435"/>
            <a:r>
              <a:rPr lang="en-US" sz="2200" dirty="0">
                <a:latin typeface="Calibri"/>
                <a:ea typeface="+mn-lt"/>
                <a:cs typeface="+mn-lt"/>
              </a:rPr>
              <a:t>Self-employed or informal worker (Looking to manage personal finance without formal education)</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680720" y="1130853"/>
            <a:ext cx="11029616"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7" name="Content Placeholder 6">
            <a:extLst>
              <a:ext uri="{FF2B5EF4-FFF2-40B4-BE49-F238E27FC236}">
                <a16:creationId xmlns:a16="http://schemas.microsoft.com/office/drawing/2014/main" id="{BB0492CB-CF1A-78EA-E653-768D772BAAC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F37E8CC-9494-25FE-E5A6-F7FB04F4B872}"/>
              </a:ext>
            </a:extLst>
          </p:cNvPr>
          <p:cNvPicPr>
            <a:picLocks noChangeAspect="1"/>
          </p:cNvPicPr>
          <p:nvPr/>
        </p:nvPicPr>
        <p:blipFill>
          <a:blip r:embed="rId2"/>
          <a:stretch>
            <a:fillRect/>
          </a:stretch>
        </p:blipFill>
        <p:spPr>
          <a:xfrm>
            <a:off x="581192" y="1232452"/>
            <a:ext cx="109504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1421</TotalTime>
  <Words>508</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Bold</vt:lpstr>
      <vt:lpstr>Calibri</vt:lpstr>
      <vt:lpstr>Calibri Light</vt:lpstr>
      <vt:lpstr>Franklin Gothic Book</vt:lpstr>
      <vt:lpstr>Franklin Gothic Demi</vt:lpstr>
      <vt:lpstr>Wingdings</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bhoomi</dc:creator>
  <cp:lastModifiedBy>Bhoomi urf falguni</cp:lastModifiedBy>
  <cp:revision>147</cp:revision>
  <dcterms:created xsi:type="dcterms:W3CDTF">2021-05-26T16:50:10Z</dcterms:created>
  <dcterms:modified xsi:type="dcterms:W3CDTF">2025-08-03T18:25:20Z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