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892"/>
            <a:ext cx="18288000" cy="63258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5822" y="1230833"/>
            <a:ext cx="3082696" cy="35260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9121" y="1626603"/>
            <a:ext cx="1375854" cy="31734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67317" y="1626603"/>
            <a:ext cx="1237589" cy="3949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296" y="1439126"/>
            <a:ext cx="15535783" cy="933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20110"/>
            <a:ext cx="7372984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235" y="3015996"/>
            <a:ext cx="13581380" cy="385826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algn="ctr" marL="12065" marR="5080" indent="635">
              <a:lnSpc>
                <a:spcPts val="10050"/>
              </a:lnSpc>
              <a:spcBef>
                <a:spcPts val="260"/>
              </a:spcBef>
            </a:pPr>
            <a:r>
              <a:rPr dirty="0" sz="8400"/>
              <a:t>Unmasking</a:t>
            </a:r>
            <a:r>
              <a:rPr dirty="0" sz="8400" spc="-509"/>
              <a:t> </a:t>
            </a:r>
            <a:r>
              <a:rPr dirty="0" sz="8400" spc="-10"/>
              <a:t>Cyberbullies: </a:t>
            </a:r>
            <a:r>
              <a:rPr dirty="0" sz="8400" spc="105"/>
              <a:t>Strategies</a:t>
            </a:r>
            <a:r>
              <a:rPr dirty="0" sz="8400" spc="-480"/>
              <a:t> </a:t>
            </a:r>
            <a:r>
              <a:rPr dirty="0" sz="8400" spc="65"/>
              <a:t>for</a:t>
            </a:r>
            <a:r>
              <a:rPr dirty="0" sz="8400" spc="-480"/>
              <a:t> </a:t>
            </a:r>
            <a:r>
              <a:rPr dirty="0" sz="8400" spc="70"/>
              <a:t>Identifying</a:t>
            </a:r>
            <a:r>
              <a:rPr dirty="0" sz="8400" spc="-480"/>
              <a:t> </a:t>
            </a:r>
            <a:r>
              <a:rPr dirty="0" sz="8400" spc="295"/>
              <a:t>and </a:t>
            </a:r>
            <a:r>
              <a:rPr dirty="0" sz="8400" spc="70"/>
              <a:t>Combating</a:t>
            </a:r>
            <a:r>
              <a:rPr dirty="0" sz="8400" spc="-484"/>
              <a:t> </a:t>
            </a:r>
            <a:r>
              <a:rPr dirty="0" sz="8400" spc="110"/>
              <a:t>Online</a:t>
            </a:r>
            <a:r>
              <a:rPr dirty="0" sz="8400" spc="-484"/>
              <a:t> </a:t>
            </a:r>
            <a:r>
              <a:rPr dirty="0" sz="8400" spc="160"/>
              <a:t>Harassment</a:t>
            </a:r>
            <a:endParaRPr sz="840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9255" y="3503231"/>
            <a:ext cx="2205202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35857" y="4350956"/>
            <a:ext cx="2046897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02466" y="5208206"/>
            <a:ext cx="1225753" cy="3420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05253" y="3414751"/>
            <a:ext cx="7473950" cy="2998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663315" algn="l"/>
                <a:tab pos="4608830" algn="l"/>
                <a:tab pos="5511165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Cyberbullying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	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affecting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many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individuals,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especially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youth.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It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involves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digital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platforms,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leading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emotional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distress.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its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recognizing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combating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this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growing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problem.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804659">
              <a:lnSpc>
                <a:spcPct val="100000"/>
              </a:lnSpc>
              <a:spcBef>
                <a:spcPts val="125"/>
              </a:spcBef>
            </a:pPr>
            <a:r>
              <a:rPr dirty="0" sz="4700" spc="130"/>
              <a:t>Introduction</a:t>
            </a:r>
            <a:r>
              <a:rPr dirty="0" sz="4700" spc="-250"/>
              <a:t> </a:t>
            </a:r>
            <a:r>
              <a:rPr dirty="0" sz="4700" spc="120"/>
              <a:t>to</a:t>
            </a:r>
            <a:r>
              <a:rPr dirty="0" sz="4700" spc="-250"/>
              <a:t> </a:t>
            </a:r>
            <a:r>
              <a:rPr dirty="0" sz="4700" spc="45"/>
              <a:t>Cyberbullying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8287" y="3518230"/>
            <a:ext cx="1822234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0131" y="3982148"/>
            <a:ext cx="1440332" cy="30679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12747" y="3429749"/>
            <a:ext cx="252095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Recognizing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11371" y="3429749"/>
            <a:ext cx="120586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3889" y="5223205"/>
            <a:ext cx="3871480" cy="34380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4675" y="5642305"/>
            <a:ext cx="1877491" cy="343801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612747" y="3858374"/>
            <a:ext cx="7501255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  <a:tabLst>
                <a:tab pos="533527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challenging.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Look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aggressive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behavior,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repeated insults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threats.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Pay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attention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changes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12747" y="5134724"/>
            <a:ext cx="35623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83080" y="5134724"/>
            <a:ext cx="474408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427605">
              <a:lnSpc>
                <a:spcPct val="100000"/>
              </a:lnSpc>
              <a:spcBef>
                <a:spcPts val="105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often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perpetrators.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900" spc="65"/>
              <a:t>Identifying</a:t>
            </a:r>
            <a:r>
              <a:rPr dirty="0" sz="5900" spc="-310"/>
              <a:t> </a:t>
            </a:r>
            <a:r>
              <a:rPr dirty="0" sz="5900" spc="65"/>
              <a:t>Cyberbullies</a:t>
            </a:r>
            <a:endParaRPr sz="5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773" rIns="0" bIns="0" rtlCol="0" vert="horz">
            <a:spAutoFit/>
          </a:bodyPr>
          <a:lstStyle/>
          <a:p>
            <a:pPr marL="8037195">
              <a:lnSpc>
                <a:spcPct val="100000"/>
              </a:lnSpc>
              <a:spcBef>
                <a:spcPts val="125"/>
              </a:spcBef>
            </a:pPr>
            <a:r>
              <a:rPr dirty="0" sz="5150"/>
              <a:t>Signs</a:t>
            </a:r>
            <a:r>
              <a:rPr dirty="0" sz="5150" spc="-270"/>
              <a:t> </a:t>
            </a:r>
            <a:r>
              <a:rPr dirty="0" sz="5150" spc="-65"/>
              <a:t>of</a:t>
            </a:r>
            <a:r>
              <a:rPr dirty="0" sz="5150" spc="-270"/>
              <a:t> </a:t>
            </a:r>
            <a:r>
              <a:rPr dirty="0" sz="5150" spc="80"/>
              <a:t>Online</a:t>
            </a:r>
            <a:r>
              <a:rPr dirty="0" sz="5150" spc="-270"/>
              <a:t> </a:t>
            </a:r>
            <a:r>
              <a:rPr dirty="0" sz="5150" spc="100"/>
              <a:t>Harassment</a:t>
            </a:r>
            <a:endParaRPr sz="51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7057" y="3937215"/>
            <a:ext cx="1262380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9218" y="5213565"/>
            <a:ext cx="1252588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56896" y="3937215"/>
            <a:ext cx="1927098" cy="27586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46056" y="4784940"/>
            <a:ext cx="3206724" cy="27586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28827" y="4784940"/>
            <a:ext cx="2980309" cy="275869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118110">
              <a:lnSpc>
                <a:spcPct val="101099"/>
              </a:lnSpc>
              <a:spcBef>
                <a:spcPts val="70"/>
              </a:spcBef>
              <a:tabLst>
                <a:tab pos="2973705" algn="l"/>
                <a:tab pos="5086350" algn="l"/>
              </a:tabLst>
            </a:pPr>
            <a:r>
              <a:rPr dirty="0"/>
              <a:t>Victims</a:t>
            </a:r>
            <a:r>
              <a:rPr dirty="0" spc="-145"/>
              <a:t> </a:t>
            </a:r>
            <a:r>
              <a:rPr dirty="0"/>
              <a:t>of</a:t>
            </a:r>
            <a:r>
              <a:rPr dirty="0" spc="-145"/>
              <a:t> </a:t>
            </a:r>
            <a:r>
              <a:rPr dirty="0"/>
              <a:t>online</a:t>
            </a:r>
            <a:r>
              <a:rPr dirty="0" spc="-145"/>
              <a:t> </a:t>
            </a:r>
            <a:r>
              <a:rPr dirty="0"/>
              <a:t>harassment</a:t>
            </a:r>
            <a:r>
              <a:rPr dirty="0" spc="-145"/>
              <a:t> </a:t>
            </a:r>
            <a:r>
              <a:rPr dirty="0"/>
              <a:t>may</a:t>
            </a:r>
            <a:r>
              <a:rPr dirty="0" spc="-145"/>
              <a:t> </a:t>
            </a:r>
            <a:r>
              <a:rPr dirty="0" spc="-10"/>
              <a:t>exhibit </a:t>
            </a:r>
            <a:r>
              <a:rPr dirty="0"/>
              <a:t>signs</a:t>
            </a:r>
            <a:r>
              <a:rPr dirty="0" spc="-195"/>
              <a:t> </a:t>
            </a:r>
            <a:r>
              <a:rPr dirty="0" spc="-20"/>
              <a:t>like</a:t>
            </a:r>
            <a:r>
              <a:rPr dirty="0"/>
              <a:t>	</a:t>
            </a:r>
            <a:r>
              <a:rPr dirty="0" spc="-470"/>
              <a:t>,</a:t>
            </a:r>
            <a:r>
              <a:rPr dirty="0"/>
              <a:t>	</a:t>
            </a:r>
            <a:r>
              <a:rPr dirty="0" spc="-420"/>
              <a:t>,</a:t>
            </a:r>
            <a:r>
              <a:rPr dirty="0" spc="-245"/>
              <a:t> </a:t>
            </a:r>
            <a:r>
              <a:rPr dirty="0" spc="-20"/>
              <a:t>or</a:t>
            </a:r>
            <a:r>
              <a:rPr dirty="0" spc="-245"/>
              <a:t> </a:t>
            </a:r>
            <a:r>
              <a:rPr dirty="0" spc="60"/>
              <a:t>sudden </a:t>
            </a:r>
            <a:r>
              <a:rPr dirty="0" spc="45"/>
              <a:t>changes</a:t>
            </a:r>
            <a:r>
              <a:rPr dirty="0" spc="-220"/>
              <a:t> </a:t>
            </a:r>
            <a:r>
              <a:rPr dirty="0" spc="50"/>
              <a:t>in</a:t>
            </a:r>
            <a:r>
              <a:rPr dirty="0" spc="-220"/>
              <a:t> </a:t>
            </a:r>
            <a:r>
              <a:rPr dirty="0" spc="-55"/>
              <a:t>behavior.</a:t>
            </a:r>
            <a:r>
              <a:rPr dirty="0" spc="-220"/>
              <a:t> </a:t>
            </a:r>
            <a:r>
              <a:rPr dirty="0" spc="100"/>
              <a:t>Be</a:t>
            </a:r>
            <a:r>
              <a:rPr dirty="0" spc="-220"/>
              <a:t> </a:t>
            </a:r>
            <a:r>
              <a:rPr dirty="0"/>
              <a:t>vigilant</a:t>
            </a:r>
            <a:r>
              <a:rPr dirty="0" spc="-220"/>
              <a:t> </a:t>
            </a:r>
            <a:r>
              <a:rPr dirty="0" spc="-25"/>
              <a:t>for</a:t>
            </a:r>
          </a:p>
          <a:p>
            <a:pPr marL="3322954">
              <a:lnSpc>
                <a:spcPct val="100000"/>
              </a:lnSpc>
              <a:spcBef>
                <a:spcPts val="75"/>
              </a:spcBef>
            </a:pPr>
            <a:r>
              <a:rPr dirty="0" spc="50"/>
              <a:t>and</a:t>
            </a:r>
          </a:p>
          <a:p>
            <a:pPr marL="12700" marR="5080" indent="1253490">
              <a:lnSpc>
                <a:spcPct val="100000"/>
              </a:lnSpc>
              <a:spcBef>
                <a:spcPts val="75"/>
              </a:spcBef>
            </a:pPr>
            <a:r>
              <a:rPr dirty="0" spc="-420"/>
              <a:t>,</a:t>
            </a:r>
            <a:r>
              <a:rPr dirty="0" spc="-195"/>
              <a:t> </a:t>
            </a:r>
            <a:r>
              <a:rPr dirty="0" spc="85"/>
              <a:t>which</a:t>
            </a:r>
            <a:r>
              <a:rPr dirty="0" spc="-195"/>
              <a:t> </a:t>
            </a:r>
            <a:r>
              <a:rPr dirty="0" spc="55"/>
              <a:t>can</a:t>
            </a:r>
            <a:r>
              <a:rPr dirty="0" spc="-195"/>
              <a:t> </a:t>
            </a:r>
            <a:r>
              <a:rPr dirty="0"/>
              <a:t>indicate</a:t>
            </a:r>
            <a:r>
              <a:rPr dirty="0" spc="-195"/>
              <a:t> </a:t>
            </a:r>
            <a:r>
              <a:rPr dirty="0" spc="-10"/>
              <a:t>they</a:t>
            </a:r>
            <a:r>
              <a:rPr dirty="0" spc="-195"/>
              <a:t> </a:t>
            </a:r>
            <a:r>
              <a:rPr dirty="0" spc="-50"/>
              <a:t>are</a:t>
            </a:r>
            <a:r>
              <a:rPr dirty="0" spc="-195"/>
              <a:t> </a:t>
            </a:r>
            <a:r>
              <a:rPr dirty="0" spc="75"/>
              <a:t>being </a:t>
            </a:r>
            <a:r>
              <a:rPr dirty="0" spc="-10"/>
              <a:t>targeted.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5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4006" y="3931856"/>
            <a:ext cx="2782963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1254" y="3931856"/>
            <a:ext cx="940054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2637" y="4386249"/>
            <a:ext cx="1062291" cy="30679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66663" y="5206415"/>
            <a:ext cx="2217966" cy="34559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47168" y="4350956"/>
            <a:ext cx="2450642" cy="34380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405253" y="3414751"/>
            <a:ext cx="740918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combat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cyberbullying,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encourage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open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88270" y="3843375"/>
            <a:ext cx="464947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633855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Teach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victims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bullies.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Promote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058744" y="3843375"/>
            <a:ext cx="67754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92100">
              <a:lnSpc>
                <a:spcPct val="100000"/>
              </a:lnSpc>
              <a:spcBef>
                <a:spcPts val="105"/>
              </a:spcBef>
            </a:pP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or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05253" y="4691100"/>
            <a:ext cx="6958965" cy="87439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  <a:tabLst>
                <a:tab pos="6261100" algn="l"/>
              </a:tabLst>
            </a:pP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individuals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understand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rights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importance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dirty="0" sz="4800" spc="-80"/>
              <a:t>Effective</a:t>
            </a:r>
            <a:r>
              <a:rPr dirty="0" sz="4800" spc="-254"/>
              <a:t> </a:t>
            </a:r>
            <a:r>
              <a:rPr dirty="0" sz="4800" spc="60"/>
              <a:t>Strategies</a:t>
            </a:r>
            <a:r>
              <a:rPr dirty="0" sz="4800" spc="-254"/>
              <a:t> </a:t>
            </a:r>
            <a:r>
              <a:rPr dirty="0" sz="4800" spc="105"/>
              <a:t>to</a:t>
            </a:r>
            <a:r>
              <a:rPr dirty="0" sz="4800" spc="-254"/>
              <a:t> </a:t>
            </a:r>
            <a:r>
              <a:rPr dirty="0" sz="4800" spc="-10"/>
              <a:t>Combat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8799" y="1091190"/>
            <a:ext cx="16068675" cy="13817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6814820" algn="l"/>
                <a:tab pos="7901940" algn="l"/>
                <a:tab pos="9314815" algn="l"/>
              </a:tabLst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Creating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strong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7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1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victims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cyberbullying.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Encourage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10">
                <a:solidFill>
                  <a:srgbClr val="332C2C"/>
                </a:solidFill>
                <a:latin typeface="Verdana"/>
                <a:cs typeface="Verdana"/>
              </a:rPr>
              <a:t>them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reach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332C2C"/>
                </a:solidFill>
                <a:latin typeface="Verdana"/>
                <a:cs typeface="Verdana"/>
              </a:rPr>
              <a:t>out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3150" spc="-535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31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0">
                <a:solidFill>
                  <a:srgbClr val="332C2C"/>
                </a:solidFill>
                <a:latin typeface="Verdana"/>
                <a:cs typeface="Verdana"/>
              </a:rPr>
              <a:t>professionals</a:t>
            </a:r>
            <a:r>
              <a:rPr dirty="0" sz="31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20">
                <a:solidFill>
                  <a:srgbClr val="332C2C"/>
                </a:solidFill>
                <a:latin typeface="Verdana"/>
                <a:cs typeface="Verdana"/>
              </a:rPr>
              <a:t>who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31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provide </a:t>
            </a:r>
            <a:r>
              <a:rPr dirty="0" sz="3150" spc="75">
                <a:solidFill>
                  <a:srgbClr val="332C2C"/>
                </a:solidFill>
                <a:latin typeface="Verdana"/>
                <a:cs typeface="Verdana"/>
              </a:rPr>
              <a:t>guidance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emotional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support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332C2C"/>
                </a:solidFill>
                <a:latin typeface="Verdana"/>
                <a:cs typeface="Verdana"/>
              </a:rPr>
              <a:t>during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difﬁcult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times.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7164" y="4006113"/>
              <a:ext cx="1832292" cy="2017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8665" y="3931958"/>
              <a:ext cx="1060424" cy="27588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2633" y="6091313"/>
              <a:ext cx="1278534" cy="30680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615249" y="3414852"/>
            <a:ext cx="7125334" cy="299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Unmasking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cyberbullies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requires</a:t>
            </a:r>
            <a:endParaRPr sz="2750">
              <a:latin typeface="Verdana"/>
              <a:cs typeface="Verdana"/>
            </a:endParaRPr>
          </a:p>
          <a:p>
            <a:pPr marL="12700" marR="5080" indent="1939289">
              <a:lnSpc>
                <a:spcPct val="101099"/>
              </a:lnSpc>
              <a:spcBef>
                <a:spcPts val="40"/>
              </a:spcBef>
              <a:tabLst>
                <a:tab pos="3821429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identifying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signs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providing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support,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safer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online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environment.</a:t>
            </a:r>
            <a:endParaRPr sz="2750">
              <a:latin typeface="Verdana"/>
              <a:cs typeface="Verdana"/>
            </a:endParaRPr>
          </a:p>
          <a:p>
            <a:pPr marL="12700" marR="564515">
              <a:lnSpc>
                <a:spcPct val="100000"/>
              </a:lnSpc>
              <a:spcBef>
                <a:spcPts val="75"/>
              </a:spcBef>
            </a:pP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Together,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combat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online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harassment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promote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culture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  <a:p>
            <a:pPr marL="1320165">
              <a:lnSpc>
                <a:spcPct val="100000"/>
              </a:lnSpc>
              <a:spcBef>
                <a:spcPts val="7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/>
              <a:t>Conclusion:</a:t>
            </a:r>
            <a:r>
              <a:rPr dirty="0" spc="-254"/>
              <a:t> </a:t>
            </a:r>
            <a:r>
              <a:rPr dirty="0"/>
              <a:t>Taking</a:t>
            </a:r>
            <a:r>
              <a:rPr dirty="0" spc="-254"/>
              <a:t> </a:t>
            </a:r>
            <a:r>
              <a:rPr dirty="0" spc="-10"/>
              <a:t>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42480" y="3380099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10"/>
              <a:t>Thanks!</a:t>
            </a:r>
            <a:endParaRPr sz="9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2024-12-18T06:30:52Z</dcterms:created>
  <dcterms:modified xsi:type="dcterms:W3CDTF">2024-12-18T06:30:52Z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2024-12-18T00:00:00Z</vt:filetime>
  </property>
  <property fmtid="{D5CDD505-2E9C-101B-9397-08002B2CF9AE}" pid="5" name="Producer">
    <vt:lpwstr>GPL Ghostscript 10.04.0</vt:lpwstr>
  </property>
</Properties>
</file>