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F29B5-7048-1697-602D-48F9EEC58D98}" v="381" dt="2023-06-26T12:57:27.825"/>
    <p1510:client id="{58DE5BB9-13CE-9CB1-0C7D-2A3849441716}" v="10" dt="2023-06-26T08:37:01.423"/>
    <p1510:client id="{73558702-1DBA-8663-67D1-9542C80C79BD}" v="714" dt="2023-06-26T11:23:33.267"/>
    <p1510:client id="{9ECA5828-BEFA-4BB6-A843-B339AA73F816}" v="91" dt="2023-06-25T17:51:21.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97FB4-9458-44C9-93B4-EAB9967AA928}"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6D1CC360-2C5C-4960-BB98-8A2C6EB92238}">
      <dgm:prSet/>
      <dgm:spPr/>
      <dgm:t>
        <a:bodyPr/>
        <a:lstStyle/>
        <a:p>
          <a:pPr>
            <a:lnSpc>
              <a:spcPct val="100000"/>
            </a:lnSpc>
          </a:pPr>
          <a:r>
            <a:rPr lang="en-US" dirty="0"/>
            <a:t>Welcome to Book My Table, the online table booking service that is revolutionizing the restaurant industry. Our platform allows users to easily search for and book tables at their favorite restaurants, all from the comfort of their own home.</a:t>
          </a:r>
        </a:p>
      </dgm:t>
    </dgm:pt>
    <dgm:pt modelId="{9D5522E6-9807-4D1E-8024-A49357A440D4}" type="parTrans" cxnId="{5F866E05-C81A-4BAA-8A1C-3EBB799AF153}">
      <dgm:prSet/>
      <dgm:spPr/>
      <dgm:t>
        <a:bodyPr/>
        <a:lstStyle/>
        <a:p>
          <a:endParaRPr lang="en-US"/>
        </a:p>
      </dgm:t>
    </dgm:pt>
    <dgm:pt modelId="{2611C673-AF73-4E8C-81CC-8E6C87F27A8F}" type="sibTrans" cxnId="{5F866E05-C81A-4BAA-8A1C-3EBB799AF153}">
      <dgm:prSet/>
      <dgm:spPr/>
      <dgm:t>
        <a:bodyPr/>
        <a:lstStyle/>
        <a:p>
          <a:endParaRPr lang="en-US"/>
        </a:p>
      </dgm:t>
    </dgm:pt>
    <dgm:pt modelId="{5D2F1733-6A00-4341-8176-D0A2947D5EFD}">
      <dgm:prSet/>
      <dgm:spPr/>
      <dgm:t>
        <a:bodyPr/>
        <a:lstStyle/>
        <a:p>
          <a:pPr>
            <a:lnSpc>
              <a:spcPct val="100000"/>
            </a:lnSpc>
          </a:pPr>
          <a:r>
            <a:rPr lang="en-US" dirty="0"/>
            <a:t>At Book My Table, we understand the importance of a good meal shared with friends and loved ones. That's why we've made it our mission to make the dining experience as seamless and enjoyable as possible. With just a few clicks, users can reserve a table.</a:t>
          </a:r>
        </a:p>
      </dgm:t>
    </dgm:pt>
    <dgm:pt modelId="{F7471B2C-F254-4443-989B-D88A7C850092}" type="parTrans" cxnId="{FF0A1F26-3044-4251-B374-1858030B7EEF}">
      <dgm:prSet/>
      <dgm:spPr/>
      <dgm:t>
        <a:bodyPr/>
        <a:lstStyle/>
        <a:p>
          <a:endParaRPr lang="en-US"/>
        </a:p>
      </dgm:t>
    </dgm:pt>
    <dgm:pt modelId="{ADC26B91-7522-4BAA-A5DE-2B05C9E83083}" type="sibTrans" cxnId="{FF0A1F26-3044-4251-B374-1858030B7EEF}">
      <dgm:prSet/>
      <dgm:spPr/>
      <dgm:t>
        <a:bodyPr/>
        <a:lstStyle/>
        <a:p>
          <a:endParaRPr lang="en-US"/>
        </a:p>
      </dgm:t>
    </dgm:pt>
    <dgm:pt modelId="{4825E587-22B0-4D47-B25A-F63A5C3AC252}">
      <dgm:prSet/>
      <dgm:spPr/>
      <dgm:t>
        <a:bodyPr/>
        <a:lstStyle/>
        <a:p>
          <a:pPr>
            <a:lnSpc>
              <a:spcPct val="100000"/>
            </a:lnSpc>
          </a:pPr>
          <a:r>
            <a:rPr lang="en-US" dirty="0"/>
            <a:t>It's never been easier to dine out than with Book My Table.</a:t>
          </a:r>
        </a:p>
      </dgm:t>
    </dgm:pt>
    <dgm:pt modelId="{D4A6D414-5463-4994-9718-BBB8D1BA41FF}" type="parTrans" cxnId="{32D36965-C0B0-41BF-AD24-70E93143A091}">
      <dgm:prSet/>
      <dgm:spPr/>
      <dgm:t>
        <a:bodyPr/>
        <a:lstStyle/>
        <a:p>
          <a:endParaRPr lang="en-US"/>
        </a:p>
      </dgm:t>
    </dgm:pt>
    <dgm:pt modelId="{48F60875-5DE1-4473-801A-62D0C02EBFE0}" type="sibTrans" cxnId="{32D36965-C0B0-41BF-AD24-70E93143A091}">
      <dgm:prSet/>
      <dgm:spPr/>
      <dgm:t>
        <a:bodyPr/>
        <a:lstStyle/>
        <a:p>
          <a:endParaRPr lang="en-US"/>
        </a:p>
      </dgm:t>
    </dgm:pt>
    <dgm:pt modelId="{1BA1EDDD-6CED-46BC-B750-492A28F714EE}" type="pres">
      <dgm:prSet presAssocID="{7A797FB4-9458-44C9-93B4-EAB9967AA928}" presName="root" presStyleCnt="0">
        <dgm:presLayoutVars>
          <dgm:dir/>
          <dgm:resizeHandles val="exact"/>
        </dgm:presLayoutVars>
      </dgm:prSet>
      <dgm:spPr/>
    </dgm:pt>
    <dgm:pt modelId="{4D451147-D1F5-4E78-B2D7-DCF1E122E4AA}" type="pres">
      <dgm:prSet presAssocID="{6D1CC360-2C5C-4960-BB98-8A2C6EB92238}" presName="compNode" presStyleCnt="0"/>
      <dgm:spPr/>
    </dgm:pt>
    <dgm:pt modelId="{0F55D77D-C302-47AA-9E20-7E1EF4D6838B}" type="pres">
      <dgm:prSet presAssocID="{6D1CC360-2C5C-4960-BB98-8A2C6EB92238}" presName="bgRect" presStyleLbl="bgShp" presStyleIdx="0" presStyleCnt="3"/>
      <dgm:spPr/>
    </dgm:pt>
    <dgm:pt modelId="{52AC90EB-B282-4040-8ACF-D2951079183B}" type="pres">
      <dgm:prSet presAssocID="{6D1CC360-2C5C-4960-BB98-8A2C6EB922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Setting"/>
        </a:ext>
      </dgm:extLst>
    </dgm:pt>
    <dgm:pt modelId="{EC6FCAB0-AE59-46C3-9384-8BB20449B37E}" type="pres">
      <dgm:prSet presAssocID="{6D1CC360-2C5C-4960-BB98-8A2C6EB92238}" presName="spaceRect" presStyleCnt="0"/>
      <dgm:spPr/>
    </dgm:pt>
    <dgm:pt modelId="{777969E4-C96D-4227-B265-380A1A824E2F}" type="pres">
      <dgm:prSet presAssocID="{6D1CC360-2C5C-4960-BB98-8A2C6EB92238}" presName="parTx" presStyleLbl="revTx" presStyleIdx="0" presStyleCnt="3">
        <dgm:presLayoutVars>
          <dgm:chMax val="0"/>
          <dgm:chPref val="0"/>
        </dgm:presLayoutVars>
      </dgm:prSet>
      <dgm:spPr/>
    </dgm:pt>
    <dgm:pt modelId="{FC4194D5-A54D-48D7-B053-0060654219D0}" type="pres">
      <dgm:prSet presAssocID="{2611C673-AF73-4E8C-81CC-8E6C87F27A8F}" presName="sibTrans" presStyleCnt="0"/>
      <dgm:spPr/>
    </dgm:pt>
    <dgm:pt modelId="{43161710-A7F2-46DF-97C9-270C5D5798A4}" type="pres">
      <dgm:prSet presAssocID="{5D2F1733-6A00-4341-8176-D0A2947D5EFD}" presName="compNode" presStyleCnt="0"/>
      <dgm:spPr/>
    </dgm:pt>
    <dgm:pt modelId="{B3C99C3C-6B79-464C-8066-366424FDA69D}" type="pres">
      <dgm:prSet presAssocID="{5D2F1733-6A00-4341-8176-D0A2947D5EFD}" presName="bgRect" presStyleLbl="bgShp" presStyleIdx="1" presStyleCnt="3"/>
      <dgm:spPr/>
    </dgm:pt>
    <dgm:pt modelId="{FBB2DA2F-4060-4DF0-B76C-7E556BAF20EC}" type="pres">
      <dgm:prSet presAssocID="{5D2F1733-6A00-4341-8176-D0A2947D5E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k and knife"/>
        </a:ext>
      </dgm:extLst>
    </dgm:pt>
    <dgm:pt modelId="{E9808BFF-B7FE-48EE-B1E5-3065F9EFD248}" type="pres">
      <dgm:prSet presAssocID="{5D2F1733-6A00-4341-8176-D0A2947D5EFD}" presName="spaceRect" presStyleCnt="0"/>
      <dgm:spPr/>
    </dgm:pt>
    <dgm:pt modelId="{DE162EB6-5EC3-48CC-9959-F642496E684C}" type="pres">
      <dgm:prSet presAssocID="{5D2F1733-6A00-4341-8176-D0A2947D5EFD}" presName="parTx" presStyleLbl="revTx" presStyleIdx="1" presStyleCnt="3">
        <dgm:presLayoutVars>
          <dgm:chMax val="0"/>
          <dgm:chPref val="0"/>
        </dgm:presLayoutVars>
      </dgm:prSet>
      <dgm:spPr/>
    </dgm:pt>
    <dgm:pt modelId="{C875B68E-1871-4D21-8C68-D16411D08645}" type="pres">
      <dgm:prSet presAssocID="{ADC26B91-7522-4BAA-A5DE-2B05C9E83083}" presName="sibTrans" presStyleCnt="0"/>
      <dgm:spPr/>
    </dgm:pt>
    <dgm:pt modelId="{0AA54C0C-171B-4F68-81F1-750B20AF652E}" type="pres">
      <dgm:prSet presAssocID="{4825E587-22B0-4D47-B25A-F63A5C3AC252}" presName="compNode" presStyleCnt="0"/>
      <dgm:spPr/>
    </dgm:pt>
    <dgm:pt modelId="{C42375C1-17EB-4EE6-87F4-11B8C528D5E3}" type="pres">
      <dgm:prSet presAssocID="{4825E587-22B0-4D47-B25A-F63A5C3AC252}" presName="bgRect" presStyleLbl="bgShp" presStyleIdx="2" presStyleCnt="3"/>
      <dgm:spPr/>
    </dgm:pt>
    <dgm:pt modelId="{0BA18D2B-3590-4FF3-B479-36F3259ABA09}" type="pres">
      <dgm:prSet presAssocID="{4825E587-22B0-4D47-B25A-F63A5C3AC2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oked Turkey"/>
        </a:ext>
      </dgm:extLst>
    </dgm:pt>
    <dgm:pt modelId="{92949094-6CBA-4897-B328-4BEC6CD92A8B}" type="pres">
      <dgm:prSet presAssocID="{4825E587-22B0-4D47-B25A-F63A5C3AC252}" presName="spaceRect" presStyleCnt="0"/>
      <dgm:spPr/>
    </dgm:pt>
    <dgm:pt modelId="{8B5984A1-28FF-455E-8F22-847704DE7C72}" type="pres">
      <dgm:prSet presAssocID="{4825E587-22B0-4D47-B25A-F63A5C3AC252}" presName="parTx" presStyleLbl="revTx" presStyleIdx="2" presStyleCnt="3">
        <dgm:presLayoutVars>
          <dgm:chMax val="0"/>
          <dgm:chPref val="0"/>
        </dgm:presLayoutVars>
      </dgm:prSet>
      <dgm:spPr/>
    </dgm:pt>
  </dgm:ptLst>
  <dgm:cxnLst>
    <dgm:cxn modelId="{5F866E05-C81A-4BAA-8A1C-3EBB799AF153}" srcId="{7A797FB4-9458-44C9-93B4-EAB9967AA928}" destId="{6D1CC360-2C5C-4960-BB98-8A2C6EB92238}" srcOrd="0" destOrd="0" parTransId="{9D5522E6-9807-4D1E-8024-A49357A440D4}" sibTransId="{2611C673-AF73-4E8C-81CC-8E6C87F27A8F}"/>
    <dgm:cxn modelId="{FF0A1F26-3044-4251-B374-1858030B7EEF}" srcId="{7A797FB4-9458-44C9-93B4-EAB9967AA928}" destId="{5D2F1733-6A00-4341-8176-D0A2947D5EFD}" srcOrd="1" destOrd="0" parTransId="{F7471B2C-F254-4443-989B-D88A7C850092}" sibTransId="{ADC26B91-7522-4BAA-A5DE-2B05C9E83083}"/>
    <dgm:cxn modelId="{32D36965-C0B0-41BF-AD24-70E93143A091}" srcId="{7A797FB4-9458-44C9-93B4-EAB9967AA928}" destId="{4825E587-22B0-4D47-B25A-F63A5C3AC252}" srcOrd="2" destOrd="0" parTransId="{D4A6D414-5463-4994-9718-BBB8D1BA41FF}" sibTransId="{48F60875-5DE1-4473-801A-62D0C02EBFE0}"/>
    <dgm:cxn modelId="{20A8AB6C-E30A-48B1-AA4C-7C3F33376B5D}" type="presOf" srcId="{7A797FB4-9458-44C9-93B4-EAB9967AA928}" destId="{1BA1EDDD-6CED-46BC-B750-492A28F714EE}" srcOrd="0" destOrd="0" presId="urn:microsoft.com/office/officeart/2018/2/layout/IconVerticalSolidList"/>
    <dgm:cxn modelId="{E94CD9B0-F973-4DF8-9699-68DD154B10E3}" type="presOf" srcId="{5D2F1733-6A00-4341-8176-D0A2947D5EFD}" destId="{DE162EB6-5EC3-48CC-9959-F642496E684C}" srcOrd="0" destOrd="0" presId="urn:microsoft.com/office/officeart/2018/2/layout/IconVerticalSolidList"/>
    <dgm:cxn modelId="{451BAADF-E3B8-4705-9E07-1CF64751438E}" type="presOf" srcId="{4825E587-22B0-4D47-B25A-F63A5C3AC252}" destId="{8B5984A1-28FF-455E-8F22-847704DE7C72}" srcOrd="0" destOrd="0" presId="urn:microsoft.com/office/officeart/2018/2/layout/IconVerticalSolidList"/>
    <dgm:cxn modelId="{EFCD94E0-F5EA-4A86-AC2C-9FDEEDBF838C}" type="presOf" srcId="{6D1CC360-2C5C-4960-BB98-8A2C6EB92238}" destId="{777969E4-C96D-4227-B265-380A1A824E2F}" srcOrd="0" destOrd="0" presId="urn:microsoft.com/office/officeart/2018/2/layout/IconVerticalSolidList"/>
    <dgm:cxn modelId="{CAEE01D7-464D-42C8-B679-14335CE76BDA}" type="presParOf" srcId="{1BA1EDDD-6CED-46BC-B750-492A28F714EE}" destId="{4D451147-D1F5-4E78-B2D7-DCF1E122E4AA}" srcOrd="0" destOrd="0" presId="urn:microsoft.com/office/officeart/2018/2/layout/IconVerticalSolidList"/>
    <dgm:cxn modelId="{E2811D2E-864B-4AA0-8B33-ACD45427BDBD}" type="presParOf" srcId="{4D451147-D1F5-4E78-B2D7-DCF1E122E4AA}" destId="{0F55D77D-C302-47AA-9E20-7E1EF4D6838B}" srcOrd="0" destOrd="0" presId="urn:microsoft.com/office/officeart/2018/2/layout/IconVerticalSolidList"/>
    <dgm:cxn modelId="{02F660AB-1CFC-4C5C-BF51-D3D256BEED46}" type="presParOf" srcId="{4D451147-D1F5-4E78-B2D7-DCF1E122E4AA}" destId="{52AC90EB-B282-4040-8ACF-D2951079183B}" srcOrd="1" destOrd="0" presId="urn:microsoft.com/office/officeart/2018/2/layout/IconVerticalSolidList"/>
    <dgm:cxn modelId="{7B84CF6B-B827-4F7D-B9CB-051E77487B90}" type="presParOf" srcId="{4D451147-D1F5-4E78-B2D7-DCF1E122E4AA}" destId="{EC6FCAB0-AE59-46C3-9384-8BB20449B37E}" srcOrd="2" destOrd="0" presId="urn:microsoft.com/office/officeart/2018/2/layout/IconVerticalSolidList"/>
    <dgm:cxn modelId="{421F7CBA-6B67-4A5D-B969-59ABA256A98F}" type="presParOf" srcId="{4D451147-D1F5-4E78-B2D7-DCF1E122E4AA}" destId="{777969E4-C96D-4227-B265-380A1A824E2F}" srcOrd="3" destOrd="0" presId="urn:microsoft.com/office/officeart/2018/2/layout/IconVerticalSolidList"/>
    <dgm:cxn modelId="{327D1FDE-C814-4563-BC90-B6394CFF11E3}" type="presParOf" srcId="{1BA1EDDD-6CED-46BC-B750-492A28F714EE}" destId="{FC4194D5-A54D-48D7-B053-0060654219D0}" srcOrd="1" destOrd="0" presId="urn:microsoft.com/office/officeart/2018/2/layout/IconVerticalSolidList"/>
    <dgm:cxn modelId="{C75C5D94-03C9-4FCF-9547-A32F7E8C89A6}" type="presParOf" srcId="{1BA1EDDD-6CED-46BC-B750-492A28F714EE}" destId="{43161710-A7F2-46DF-97C9-270C5D5798A4}" srcOrd="2" destOrd="0" presId="urn:microsoft.com/office/officeart/2018/2/layout/IconVerticalSolidList"/>
    <dgm:cxn modelId="{6F0DABB7-41D0-49C0-9669-1808ACF90DCE}" type="presParOf" srcId="{43161710-A7F2-46DF-97C9-270C5D5798A4}" destId="{B3C99C3C-6B79-464C-8066-366424FDA69D}" srcOrd="0" destOrd="0" presId="urn:microsoft.com/office/officeart/2018/2/layout/IconVerticalSolidList"/>
    <dgm:cxn modelId="{98196F02-39AF-4E25-9AA2-9AD1C02FB9A2}" type="presParOf" srcId="{43161710-A7F2-46DF-97C9-270C5D5798A4}" destId="{FBB2DA2F-4060-4DF0-B76C-7E556BAF20EC}" srcOrd="1" destOrd="0" presId="urn:microsoft.com/office/officeart/2018/2/layout/IconVerticalSolidList"/>
    <dgm:cxn modelId="{78E18399-F5DF-4989-82FC-10F60D47B212}" type="presParOf" srcId="{43161710-A7F2-46DF-97C9-270C5D5798A4}" destId="{E9808BFF-B7FE-48EE-B1E5-3065F9EFD248}" srcOrd="2" destOrd="0" presId="urn:microsoft.com/office/officeart/2018/2/layout/IconVerticalSolidList"/>
    <dgm:cxn modelId="{B7CA3EDF-8C80-4DAD-BFDD-830294B7FF1B}" type="presParOf" srcId="{43161710-A7F2-46DF-97C9-270C5D5798A4}" destId="{DE162EB6-5EC3-48CC-9959-F642496E684C}" srcOrd="3" destOrd="0" presId="urn:microsoft.com/office/officeart/2018/2/layout/IconVerticalSolidList"/>
    <dgm:cxn modelId="{91390200-C02D-4D7C-838C-C9989320DEDF}" type="presParOf" srcId="{1BA1EDDD-6CED-46BC-B750-492A28F714EE}" destId="{C875B68E-1871-4D21-8C68-D16411D08645}" srcOrd="3" destOrd="0" presId="urn:microsoft.com/office/officeart/2018/2/layout/IconVerticalSolidList"/>
    <dgm:cxn modelId="{1B265983-7C64-4C85-AEE6-D75245F37B5B}" type="presParOf" srcId="{1BA1EDDD-6CED-46BC-B750-492A28F714EE}" destId="{0AA54C0C-171B-4F68-81F1-750B20AF652E}" srcOrd="4" destOrd="0" presId="urn:microsoft.com/office/officeart/2018/2/layout/IconVerticalSolidList"/>
    <dgm:cxn modelId="{93B507D5-688F-446D-B119-BF1C68AB317B}" type="presParOf" srcId="{0AA54C0C-171B-4F68-81F1-750B20AF652E}" destId="{C42375C1-17EB-4EE6-87F4-11B8C528D5E3}" srcOrd="0" destOrd="0" presId="urn:microsoft.com/office/officeart/2018/2/layout/IconVerticalSolidList"/>
    <dgm:cxn modelId="{C93973A4-1694-4D18-8004-057CA2077B74}" type="presParOf" srcId="{0AA54C0C-171B-4F68-81F1-750B20AF652E}" destId="{0BA18D2B-3590-4FF3-B479-36F3259ABA09}" srcOrd="1" destOrd="0" presId="urn:microsoft.com/office/officeart/2018/2/layout/IconVerticalSolidList"/>
    <dgm:cxn modelId="{664FE1D9-0BC3-457A-BE42-3BB20112C5EB}" type="presParOf" srcId="{0AA54C0C-171B-4F68-81F1-750B20AF652E}" destId="{92949094-6CBA-4897-B328-4BEC6CD92A8B}" srcOrd="2" destOrd="0" presId="urn:microsoft.com/office/officeart/2018/2/layout/IconVerticalSolidList"/>
    <dgm:cxn modelId="{5F651FA2-2334-45D5-B08B-AD0BE50C5A54}" type="presParOf" srcId="{0AA54C0C-171B-4F68-81F1-750B20AF652E}" destId="{8B5984A1-28FF-455E-8F22-847704DE7C7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5D77D-C302-47AA-9E20-7E1EF4D6838B}">
      <dsp:nvSpPr>
        <dsp:cNvPr id="0" name=""/>
        <dsp:cNvSpPr/>
      </dsp:nvSpPr>
      <dsp:spPr>
        <a:xfrm>
          <a:off x="0" y="699"/>
          <a:ext cx="9266763" cy="16360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C90EB-B282-4040-8ACF-D2951079183B}">
      <dsp:nvSpPr>
        <dsp:cNvPr id="0" name=""/>
        <dsp:cNvSpPr/>
      </dsp:nvSpPr>
      <dsp:spPr>
        <a:xfrm>
          <a:off x="494904" y="368810"/>
          <a:ext cx="899826" cy="899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969E4-C96D-4227-B265-380A1A824E2F}">
      <dsp:nvSpPr>
        <dsp:cNvPr id="0" name=""/>
        <dsp:cNvSpPr/>
      </dsp:nvSpPr>
      <dsp:spPr>
        <a:xfrm>
          <a:off x="1889635" y="699"/>
          <a:ext cx="7377127" cy="163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48" tIns="173148" rIns="173148" bIns="173148" numCol="1" spcCol="1270" anchor="ctr" anchorCtr="0">
          <a:noAutofit/>
        </a:bodyPr>
        <a:lstStyle/>
        <a:p>
          <a:pPr marL="0" lvl="0" indent="0" algn="l" defTabSz="800100">
            <a:lnSpc>
              <a:spcPct val="100000"/>
            </a:lnSpc>
            <a:spcBef>
              <a:spcPct val="0"/>
            </a:spcBef>
            <a:spcAft>
              <a:spcPct val="35000"/>
            </a:spcAft>
            <a:buNone/>
          </a:pPr>
          <a:r>
            <a:rPr lang="en-US" sz="1800" kern="1200" dirty="0"/>
            <a:t>Welcome to Book My Table, the online table booking service that is revolutionizing the restaurant industry. Our platform allows users to easily search for and book tables at their favorite restaurants, all from the comfort of their own home.</a:t>
          </a:r>
        </a:p>
      </dsp:txBody>
      <dsp:txXfrm>
        <a:off x="1889635" y="699"/>
        <a:ext cx="7377127" cy="1636048"/>
      </dsp:txXfrm>
    </dsp:sp>
    <dsp:sp modelId="{B3C99C3C-6B79-464C-8066-366424FDA69D}">
      <dsp:nvSpPr>
        <dsp:cNvPr id="0" name=""/>
        <dsp:cNvSpPr/>
      </dsp:nvSpPr>
      <dsp:spPr>
        <a:xfrm>
          <a:off x="0" y="2045759"/>
          <a:ext cx="9266763" cy="16360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DA2F-4060-4DF0-B76C-7E556BAF20EC}">
      <dsp:nvSpPr>
        <dsp:cNvPr id="0" name=""/>
        <dsp:cNvSpPr/>
      </dsp:nvSpPr>
      <dsp:spPr>
        <a:xfrm>
          <a:off x="494904" y="2413870"/>
          <a:ext cx="899826" cy="899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62EB6-5EC3-48CC-9959-F642496E684C}">
      <dsp:nvSpPr>
        <dsp:cNvPr id="0" name=""/>
        <dsp:cNvSpPr/>
      </dsp:nvSpPr>
      <dsp:spPr>
        <a:xfrm>
          <a:off x="1889635" y="2045759"/>
          <a:ext cx="7377127" cy="163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48" tIns="173148" rIns="173148" bIns="173148" numCol="1" spcCol="1270" anchor="ctr" anchorCtr="0">
          <a:noAutofit/>
        </a:bodyPr>
        <a:lstStyle/>
        <a:p>
          <a:pPr marL="0" lvl="0" indent="0" algn="l" defTabSz="800100">
            <a:lnSpc>
              <a:spcPct val="100000"/>
            </a:lnSpc>
            <a:spcBef>
              <a:spcPct val="0"/>
            </a:spcBef>
            <a:spcAft>
              <a:spcPct val="35000"/>
            </a:spcAft>
            <a:buNone/>
          </a:pPr>
          <a:r>
            <a:rPr lang="en-US" sz="1800" kern="1200" dirty="0"/>
            <a:t>At Book My Table, we understand the importance of a good meal shared with friends and loved ones. That's why we've made it our mission to make the dining experience as seamless and enjoyable as possible. With just a few clicks, users can reserve a table.</a:t>
          </a:r>
        </a:p>
      </dsp:txBody>
      <dsp:txXfrm>
        <a:off x="1889635" y="2045759"/>
        <a:ext cx="7377127" cy="1636048"/>
      </dsp:txXfrm>
    </dsp:sp>
    <dsp:sp modelId="{C42375C1-17EB-4EE6-87F4-11B8C528D5E3}">
      <dsp:nvSpPr>
        <dsp:cNvPr id="0" name=""/>
        <dsp:cNvSpPr/>
      </dsp:nvSpPr>
      <dsp:spPr>
        <a:xfrm>
          <a:off x="0" y="4090820"/>
          <a:ext cx="9266763" cy="16360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18D2B-3590-4FF3-B479-36F3259ABA09}">
      <dsp:nvSpPr>
        <dsp:cNvPr id="0" name=""/>
        <dsp:cNvSpPr/>
      </dsp:nvSpPr>
      <dsp:spPr>
        <a:xfrm>
          <a:off x="494904" y="4458931"/>
          <a:ext cx="899826" cy="899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984A1-28FF-455E-8F22-847704DE7C72}">
      <dsp:nvSpPr>
        <dsp:cNvPr id="0" name=""/>
        <dsp:cNvSpPr/>
      </dsp:nvSpPr>
      <dsp:spPr>
        <a:xfrm>
          <a:off x="1889635" y="4090820"/>
          <a:ext cx="7377127" cy="163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48" tIns="173148" rIns="173148" bIns="173148" numCol="1" spcCol="1270" anchor="ctr" anchorCtr="0">
          <a:noAutofit/>
        </a:bodyPr>
        <a:lstStyle/>
        <a:p>
          <a:pPr marL="0" lvl="0" indent="0" algn="l" defTabSz="800100">
            <a:lnSpc>
              <a:spcPct val="100000"/>
            </a:lnSpc>
            <a:spcBef>
              <a:spcPct val="0"/>
            </a:spcBef>
            <a:spcAft>
              <a:spcPct val="35000"/>
            </a:spcAft>
            <a:buNone/>
          </a:pPr>
          <a:r>
            <a:rPr lang="en-US" sz="1800" kern="1200" dirty="0"/>
            <a:t>It's never been easier to dine out than with Book My Table.</a:t>
          </a:r>
        </a:p>
      </dsp:txBody>
      <dsp:txXfrm>
        <a:off x="1889635" y="4090820"/>
        <a:ext cx="7377127" cy="16360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379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4525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82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730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297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665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553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1848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255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8068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834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6/26/2023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41812"/>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 name="Picture 3">
            <a:extLst>
              <a:ext uri="{FF2B5EF4-FFF2-40B4-BE49-F238E27FC236}">
                <a16:creationId xmlns:a16="http://schemas.microsoft.com/office/drawing/2014/main" id="{EF214EC0-F7B8-EAF4-4595-2246761C95F8}"/>
              </a:ext>
            </a:extLst>
          </p:cNvPr>
          <p:cNvPicPr>
            <a:picLocks noChangeAspect="1"/>
          </p:cNvPicPr>
          <p:nvPr/>
        </p:nvPicPr>
        <p:blipFill rotWithShape="1">
          <a:blip r:embed="rId4">
            <a:alphaModFix amt="35000"/>
          </a:blip>
          <a:srcRect t="8889" r="-1" b="6838"/>
          <a:stretch/>
        </p:blipFill>
        <p:spPr>
          <a:xfrm>
            <a:off x="53583" y="78438"/>
            <a:ext cx="12135667" cy="6846795"/>
          </a:xfrm>
          <a:prstGeom prst="rect">
            <a:avLst/>
          </a:prstGeom>
        </p:spPr>
      </p:pic>
      <p:pic>
        <p:nvPicPr>
          <p:cNvPr id="26" name="Picture 25">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BECB20FD-20F0-0E27-3EBF-2E9F5AB1CE58}"/>
              </a:ext>
            </a:extLst>
          </p:cNvPr>
          <p:cNvSpPr txBox="1"/>
          <p:nvPr/>
        </p:nvSpPr>
        <p:spPr>
          <a:xfrm>
            <a:off x="2829936" y="2554939"/>
            <a:ext cx="7171935" cy="15701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a:lnSpc>
                <a:spcPct val="90000"/>
              </a:lnSpc>
              <a:spcBef>
                <a:spcPct val="0"/>
              </a:spcBef>
              <a:spcAft>
                <a:spcPts val="600"/>
              </a:spcAft>
            </a:pPr>
            <a:r>
              <a:rPr lang="en-US" sz="6600" dirty="0">
                <a:latin typeface="+mj-lt"/>
                <a:ea typeface="+mj-ea"/>
                <a:cs typeface="+mj-cs"/>
              </a:rPr>
              <a:t>BOOK MY TABLE</a:t>
            </a:r>
          </a:p>
          <a:p>
            <a:pPr algn="r">
              <a:lnSpc>
                <a:spcPct val="90000"/>
              </a:lnSpc>
              <a:spcBef>
                <a:spcPct val="0"/>
              </a:spcBef>
              <a:spcAft>
                <a:spcPts val="600"/>
              </a:spcAft>
            </a:pPr>
            <a:endParaRPr lang="en-US" sz="6600">
              <a:latin typeface="+mj-lt"/>
              <a:ea typeface="+mj-ea"/>
              <a:cs typeface="+mj-cs"/>
            </a:endParaRPr>
          </a:p>
        </p:txBody>
      </p:sp>
      <p:sp>
        <p:nvSpPr>
          <p:cNvPr id="28" name="Rectangle 27">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46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ner restaurant">
            <a:extLst>
              <a:ext uri="{FF2B5EF4-FFF2-40B4-BE49-F238E27FC236}">
                <a16:creationId xmlns:a16="http://schemas.microsoft.com/office/drawing/2014/main" id="{85EEE85B-DE1A-1AA6-ACE9-EA296BBFDD65}"/>
              </a:ext>
            </a:extLst>
          </p:cNvPr>
          <p:cNvPicPr>
            <a:picLocks noChangeAspect="1"/>
          </p:cNvPicPr>
          <p:nvPr/>
        </p:nvPicPr>
        <p:blipFill rotWithShape="1">
          <a:blip r:embed="rId4">
            <a:duotone>
              <a:schemeClr val="bg2">
                <a:shade val="45000"/>
                <a:satMod val="135000"/>
              </a:schemeClr>
              <a:prstClr val="white"/>
            </a:duotone>
            <a:alphaModFix amt="25000"/>
          </a:blip>
          <a:srcRect t="1483" b="14119"/>
          <a:stretch/>
        </p:blipFill>
        <p:spPr>
          <a:xfrm>
            <a:off x="153" y="10"/>
            <a:ext cx="12191695" cy="6857990"/>
          </a:xfrm>
          <a:prstGeom prst="rect">
            <a:avLst/>
          </a:prstGeom>
        </p:spPr>
      </p:pic>
      <p:pic>
        <p:nvPicPr>
          <p:cNvPr id="26" name="Picture 2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8" name="Rectangle 2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C6072B-4A89-19A0-B243-86360796F2C7}"/>
              </a:ext>
            </a:extLst>
          </p:cNvPr>
          <p:cNvSpPr txBox="1"/>
          <p:nvPr/>
        </p:nvSpPr>
        <p:spPr>
          <a:xfrm>
            <a:off x="1321903" y="684999"/>
            <a:ext cx="10447265" cy="56338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110000"/>
              </a:lnSpc>
              <a:spcAft>
                <a:spcPts val="600"/>
              </a:spcAft>
              <a:buClr>
                <a:schemeClr val="accent6"/>
              </a:buClr>
              <a:buSzPct val="90000"/>
              <a:buFont typeface="Wingdings" panose="05000000000000000000" pitchFamily="2" charset="2"/>
              <a:buChar char="§"/>
            </a:pPr>
            <a:r>
              <a:rPr lang="en-US" dirty="0"/>
              <a:t>In today's fast-paced world, people are increasingly turning to the internet for their everyday needs. From shopping to entertainment, the internet has become an integral part of our lives. However, one area where the internet has yet to make a significant impact is in the restaurant industry. While many restaurants have websites, few offer the ability to book tables online. This is where Book My Table comes in.</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According to recent studies, over 80% of consumers research restaurants online before making a reservation. However, only 10% of those reservations are actually made online. This means that there is a huge untapped market for online table booking services. By offering a convenient and easy-to-use platform for booking tables, Book My Table aims to fill this gap in the market and provide a valuable service to both restaurants and customers alike.</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Book My Table offers a unique solution to the problem of restaurant booking. Our website allows customers to book tables online, saving them the hassle of calling restaurants and waiting on hold. But what sets us apart from our competitors is our intuitive interface and personalized recommendations. This not only makes the booking process more efficient but also enhances the overall dining experience.</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dirty="0">
              <a:cs typeface="Arial"/>
            </a:endParaRPr>
          </a:p>
        </p:txBody>
      </p:sp>
    </p:spTree>
    <p:extLst>
      <p:ext uri="{BB962C8B-B14F-4D97-AF65-F5344CB8AC3E}">
        <p14:creationId xmlns:p14="http://schemas.microsoft.com/office/powerpoint/2010/main" val="399056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B540-9292-0DEC-4B8B-7DF6C6D63D85}"/>
              </a:ext>
            </a:extLst>
          </p:cNvPr>
          <p:cNvSpPr txBox="1"/>
          <p:nvPr/>
        </p:nvSpPr>
        <p:spPr>
          <a:xfrm>
            <a:off x="2581140" y="268309"/>
            <a:ext cx="3125809" cy="2280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8DCD9CCB-4C19-9FA3-3484-DCFC6CA8AE16}"/>
              </a:ext>
            </a:extLst>
          </p:cNvPr>
          <p:cNvSpPr txBox="1"/>
          <p:nvPr/>
        </p:nvSpPr>
        <p:spPr>
          <a:xfrm>
            <a:off x="4818184" y="2787161"/>
            <a:ext cx="255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cs typeface="Arial"/>
              </a:rPr>
              <a:t>Features</a:t>
            </a:r>
          </a:p>
        </p:txBody>
      </p:sp>
    </p:spTree>
    <p:extLst>
      <p:ext uri="{BB962C8B-B14F-4D97-AF65-F5344CB8AC3E}">
        <p14:creationId xmlns:p14="http://schemas.microsoft.com/office/powerpoint/2010/main" val="13476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D0A08A6F-C28D-4C68-9627-9B83F062F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6DAD309-1212-498F-ABAD-388FFD322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TextBox 50">
            <a:extLst>
              <a:ext uri="{FF2B5EF4-FFF2-40B4-BE49-F238E27FC236}">
                <a16:creationId xmlns:a16="http://schemas.microsoft.com/office/drawing/2014/main" id="{8F297EF4-1A36-4B32-9046-62BAFD8D81A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3" name="Rectangle 52">
            <a:extLst>
              <a:ext uri="{FF2B5EF4-FFF2-40B4-BE49-F238E27FC236}">
                <a16:creationId xmlns:a16="http://schemas.microsoft.com/office/drawing/2014/main" id="{56009D28-60AB-4286-84F8-A812569BC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3D219F90-DB69-4512-B316-9EFEF58A20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48870E80-2F2E-4A9F-95CE-2562977A5E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52ED9517-E340-43FD-89D0-E63A8ACDA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9F6541-8315-4C61-9893-EBBFD4462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D00E0EF-4C8D-4D43-975B-5F6A7B76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D1F81C0-7F7C-9F1C-615E-38D11B05FFD5}"/>
              </a:ext>
            </a:extLst>
          </p:cNvPr>
          <p:cNvSpPr txBox="1"/>
          <p:nvPr/>
        </p:nvSpPr>
        <p:spPr>
          <a:xfrm>
            <a:off x="1723618" y="645347"/>
            <a:ext cx="5113069" cy="5369428"/>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US" sz="2000" dirty="0">
                <a:ea typeface="+mn-lt"/>
                <a:cs typeface="+mn-lt"/>
              </a:rPr>
              <a:t>Here are some of the features:</a:t>
            </a:r>
          </a:p>
          <a:p>
            <a:pPr marL="285750" indent="-285750">
              <a:lnSpc>
                <a:spcPct val="110000"/>
              </a:lnSpc>
              <a:spcAft>
                <a:spcPts val="600"/>
              </a:spcAft>
              <a:buClr>
                <a:schemeClr val="accent6"/>
              </a:buClr>
              <a:buSzPct val="90000"/>
              <a:buFont typeface="Wingdings" panose="05000000000000000000" pitchFamily="2" charset="2"/>
              <a:buChar char="§"/>
            </a:pPr>
            <a:r>
              <a:rPr lang="en-US" sz="1600" dirty="0"/>
              <a:t>User Registration: Users can create accounts on the web app, enabling them to save their preferences, manage their bookings, and receive personalized recommendations based on their dining preferences.</a:t>
            </a:r>
            <a:endParaRPr lang="en-US" sz="160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1600" dirty="0"/>
              <a:t>Vendor Dashboard: For vendors, the web app provides a dedicated dashboard where they can manage their restaurant profiles, update menus, view reservations, respond to customer reviews, and access analytics to track their performance.</a:t>
            </a:r>
            <a:endParaRPr lang="en-US" sz="160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1600" dirty="0">
                <a:ea typeface="+mn-lt"/>
                <a:cs typeface="+mn-lt"/>
              </a:rPr>
              <a:t>Search and Filter: The app allows users to search for restaurants based on various criteria such as location, cuisine type, price range, availability, and user ratings. Users can also apply filters to narrow down their search results and find the perfect dining option.</a:t>
            </a:r>
          </a:p>
          <a:p>
            <a:pPr>
              <a:lnSpc>
                <a:spcPct val="110000"/>
              </a:lnSpc>
              <a:spcAft>
                <a:spcPts val="600"/>
              </a:spcAft>
              <a:buClr>
                <a:schemeClr val="accent6"/>
              </a:buClr>
              <a:buSzPct val="90000"/>
              <a:buFont typeface="Wingdings" panose="05000000000000000000" pitchFamily="2" charset="2"/>
              <a:buChar char="§"/>
            </a:pPr>
            <a:endParaRPr lang="en-US" sz="1600" dirty="0">
              <a:cs typeface="Arial" panose="020B0604020202020204"/>
            </a:endParaRPr>
          </a:p>
        </p:txBody>
      </p:sp>
      <p:pic>
        <p:nvPicPr>
          <p:cNvPr id="4" name="Picture 4" descr="Graphical user interface, application&#10;&#10;Description automatically generated">
            <a:extLst>
              <a:ext uri="{FF2B5EF4-FFF2-40B4-BE49-F238E27FC236}">
                <a16:creationId xmlns:a16="http://schemas.microsoft.com/office/drawing/2014/main" id="{E02CBC5C-8AAC-EA2E-B82E-EE69654306D5}"/>
              </a:ext>
            </a:extLst>
          </p:cNvPr>
          <p:cNvPicPr>
            <a:picLocks noChangeAspect="1"/>
          </p:cNvPicPr>
          <p:nvPr/>
        </p:nvPicPr>
        <p:blipFill rotWithShape="1">
          <a:blip r:embed="rId5"/>
          <a:srcRect l="944" r="2642" b="1"/>
          <a:stretch/>
        </p:blipFill>
        <p:spPr>
          <a:xfrm>
            <a:off x="7206206" y="2754579"/>
            <a:ext cx="3669133" cy="214062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3" name="Picture 3" descr="Graphical user interface, application&#10;&#10;Description automatically generated">
            <a:extLst>
              <a:ext uri="{FF2B5EF4-FFF2-40B4-BE49-F238E27FC236}">
                <a16:creationId xmlns:a16="http://schemas.microsoft.com/office/drawing/2014/main" id="{8EBEC0D2-7B96-C803-9A65-DF7DF8644B95}"/>
              </a:ext>
            </a:extLst>
          </p:cNvPr>
          <p:cNvPicPr>
            <a:picLocks noChangeAspect="1"/>
          </p:cNvPicPr>
          <p:nvPr/>
        </p:nvPicPr>
        <p:blipFill rotWithShape="1">
          <a:blip r:embed="rId6"/>
          <a:srcRect l="17761" r="19264" b="2"/>
          <a:stretch/>
        </p:blipFill>
        <p:spPr>
          <a:xfrm>
            <a:off x="7206206" y="144104"/>
            <a:ext cx="3669133" cy="233943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5" name="Rectangle 64">
            <a:extLst>
              <a:ext uri="{FF2B5EF4-FFF2-40B4-BE49-F238E27FC236}">
                <a16:creationId xmlns:a16="http://schemas.microsoft.com/office/drawing/2014/main" id="{8016CBC2-5A8E-41E4-B729-A11771E2B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17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6F8CD-EEF4-BE13-5EA0-DF22931393AC}"/>
              </a:ext>
            </a:extLst>
          </p:cNvPr>
          <p:cNvSpPr txBox="1"/>
          <p:nvPr/>
        </p:nvSpPr>
        <p:spPr>
          <a:xfrm>
            <a:off x="3358661" y="2787160"/>
            <a:ext cx="54658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cs typeface="Arial"/>
              </a:rPr>
              <a:t>Advantages</a:t>
            </a:r>
            <a:endParaRPr lang="en-US" sz="3600" b="1" dirty="0"/>
          </a:p>
        </p:txBody>
      </p:sp>
    </p:spTree>
    <p:extLst>
      <p:ext uri="{BB962C8B-B14F-4D97-AF65-F5344CB8AC3E}">
        <p14:creationId xmlns:p14="http://schemas.microsoft.com/office/powerpoint/2010/main" val="258832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ner restaurant">
            <a:extLst>
              <a:ext uri="{FF2B5EF4-FFF2-40B4-BE49-F238E27FC236}">
                <a16:creationId xmlns:a16="http://schemas.microsoft.com/office/drawing/2014/main" id="{BA61A2D9-7A56-0C1C-4AC3-A8B881BFC96C}"/>
              </a:ext>
            </a:extLst>
          </p:cNvPr>
          <p:cNvPicPr>
            <a:picLocks noChangeAspect="1"/>
          </p:cNvPicPr>
          <p:nvPr/>
        </p:nvPicPr>
        <p:blipFill rotWithShape="1">
          <a:blip r:embed="rId4">
            <a:duotone>
              <a:schemeClr val="bg2">
                <a:shade val="45000"/>
                <a:satMod val="135000"/>
              </a:schemeClr>
              <a:prstClr val="white"/>
            </a:duotone>
            <a:alphaModFix amt="25000"/>
          </a:blip>
          <a:srcRect t="1483" b="14119"/>
          <a:stretch/>
        </p:blipFill>
        <p:spPr>
          <a:xfrm>
            <a:off x="153" y="10"/>
            <a:ext cx="12191695" cy="6857990"/>
          </a:xfrm>
          <a:prstGeom prst="rect">
            <a:avLst/>
          </a:prstGeom>
        </p:spPr>
      </p:pic>
      <p:pic>
        <p:nvPicPr>
          <p:cNvPr id="26" name="Picture 2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8" name="Rectangle 2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1E86F8-A42C-A293-F64E-523492367FDE}"/>
              </a:ext>
            </a:extLst>
          </p:cNvPr>
          <p:cNvSpPr txBox="1"/>
          <p:nvPr/>
        </p:nvSpPr>
        <p:spPr>
          <a:xfrm>
            <a:off x="1907195" y="1465963"/>
            <a:ext cx="8780175" cy="4583981"/>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nSpc>
                <a:spcPct val="110000"/>
              </a:lnSpc>
              <a:spcAft>
                <a:spcPts val="600"/>
              </a:spcAft>
              <a:buClr>
                <a:schemeClr val="accent6"/>
              </a:buClr>
              <a:buSzPct val="90000"/>
              <a:buFont typeface="Wingdings" panose="05000000000000000000" pitchFamily="2" charset="2"/>
              <a:buChar char="§"/>
            </a:pPr>
            <a:r>
              <a:rPr lang="en-US" dirty="0"/>
              <a:t>One of the main advantages of using an online booking platform such as Book My Table is that it allows customers to easily and quickly reserve a table at their desired restaurant without having to call and potentially wait on hold. This can save time and make the booking process more convenient for both the customer and the restaurant.</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Another advantage is that it can increase the efficiency and organization of the restaurant's reservations system. With an online platform, the restaurant can easily manage and track bookings, reducing the risk of double-bookings and overbooking. This can help to improve the overall customer experience and ensure that the restaurant runs smoothly.</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In addition, an online booking platform can also help to increase the visibility of the restaurant. By allowing customers to easily find and book a table through the platform, the restaurant can attract more customers and potentially increase its revenue.</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Overall, using an online booking platform like Book My Table can provide a range of benefits for both restaurants and customers, including convenience, efficiency, and increased visibility.</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dirty="0">
              <a:cs typeface="Arial"/>
            </a:endParaRPr>
          </a:p>
        </p:txBody>
      </p:sp>
    </p:spTree>
    <p:extLst>
      <p:ext uri="{BB962C8B-B14F-4D97-AF65-F5344CB8AC3E}">
        <p14:creationId xmlns:p14="http://schemas.microsoft.com/office/powerpoint/2010/main" val="381892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D68DF-FC6B-29B4-B93C-4B2167F32C25}"/>
              </a:ext>
            </a:extLst>
          </p:cNvPr>
          <p:cNvSpPr txBox="1"/>
          <p:nvPr/>
        </p:nvSpPr>
        <p:spPr>
          <a:xfrm>
            <a:off x="3760177" y="2787160"/>
            <a:ext cx="46745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cs typeface="Arial"/>
              </a:rPr>
              <a:t>Disadvantages</a:t>
            </a:r>
            <a:endParaRPr lang="en-US"/>
          </a:p>
        </p:txBody>
      </p:sp>
    </p:spTree>
    <p:extLst>
      <p:ext uri="{BB962C8B-B14F-4D97-AF65-F5344CB8AC3E}">
        <p14:creationId xmlns:p14="http://schemas.microsoft.com/office/powerpoint/2010/main" val="139444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FF2DBF1-223C-C607-8C13-59E414531827}"/>
              </a:ext>
            </a:extLst>
          </p:cNvPr>
          <p:cNvPicPr>
            <a:picLocks noChangeAspect="1"/>
          </p:cNvPicPr>
          <p:nvPr/>
        </p:nvPicPr>
        <p:blipFill rotWithShape="1">
          <a:blip r:embed="rId4">
            <a:duotone>
              <a:schemeClr val="bg2">
                <a:shade val="45000"/>
                <a:satMod val="135000"/>
              </a:schemeClr>
              <a:prstClr val="white"/>
            </a:duotone>
            <a:alphaModFix amt="25000"/>
          </a:blip>
          <a:srcRect t="8889" r="-1" b="6838"/>
          <a:stretch/>
        </p:blipFill>
        <p:spPr>
          <a:xfrm>
            <a:off x="153" y="10"/>
            <a:ext cx="12191695" cy="6857990"/>
          </a:xfrm>
          <a:prstGeom prst="rect">
            <a:avLst/>
          </a:prstGeom>
        </p:spPr>
      </p:pic>
      <p:pic>
        <p:nvPicPr>
          <p:cNvPr id="26" name="Picture 2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8" name="Rectangle 2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831CD0-DDF2-4268-CAC8-60CAFE51A4AD}"/>
              </a:ext>
            </a:extLst>
          </p:cNvPr>
          <p:cNvSpPr txBox="1"/>
          <p:nvPr/>
        </p:nvSpPr>
        <p:spPr>
          <a:xfrm>
            <a:off x="1707902" y="1125993"/>
            <a:ext cx="9084975" cy="4806720"/>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nSpc>
                <a:spcPct val="110000"/>
              </a:lnSpc>
              <a:spcAft>
                <a:spcPts val="600"/>
              </a:spcAft>
              <a:buClr>
                <a:schemeClr val="accent6"/>
              </a:buClr>
              <a:buSzPct val="90000"/>
              <a:buFont typeface="Wingdings" panose="05000000000000000000" pitchFamily="2" charset="2"/>
              <a:buChar char="§"/>
            </a:pPr>
            <a:r>
              <a:rPr lang="en-US" sz="1600" dirty="0"/>
              <a:t>One of the main disadvantages of using an online booking platform such as Book My Table is that it may not be accessible to everyone. Some customers may not have access to the internet or may not be comfortable using technology to make a reservation. In these cases, they may prefer to call the restaurant directly to make a booking.</a:t>
            </a:r>
            <a:endParaRPr lang="en-US" sz="1600"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1600" dirty="0"/>
              <a:t>Another potential disadvantage is that an online booking system can sometimes be less personal than speaking with a member of the restaurant's staff directly. This may be particularly important for customers with specific needs or requests, such as allergies or dietary restrictions, who may prefer to discuss these with a staff member in person.</a:t>
            </a:r>
            <a:endParaRPr lang="en-US" sz="1600"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1600" dirty="0"/>
              <a:t>In addition, there is always the risk of technical issues or errors when using an online platform. For example, if the platform experiences downtime or is not functioning properly, customers may not be able to make a booking. This can be frustrating for both the customer and the restaurant.</a:t>
            </a:r>
            <a:endParaRPr lang="en-US" sz="1600"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sz="1600" dirty="0"/>
              <a:t>Overall, while an online booking platform like Book My Table can offer many benefits, it is important to consider the potential disadvantages and ensure that it is the right solution for both the restaurant and its customers.</a:t>
            </a:r>
            <a:endParaRPr lang="en-US" sz="1600"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sz="1600"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sz="1600" dirty="0">
              <a:cs typeface="Arial"/>
            </a:endParaRPr>
          </a:p>
        </p:txBody>
      </p:sp>
    </p:spTree>
    <p:extLst>
      <p:ext uri="{BB962C8B-B14F-4D97-AF65-F5344CB8AC3E}">
        <p14:creationId xmlns:p14="http://schemas.microsoft.com/office/powerpoint/2010/main" val="88098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589D3-D697-89F7-7AAC-7C6E988CF745}"/>
              </a:ext>
            </a:extLst>
          </p:cNvPr>
          <p:cNvSpPr txBox="1"/>
          <p:nvPr/>
        </p:nvSpPr>
        <p:spPr>
          <a:xfrm>
            <a:off x="4724400" y="279009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Conclusion</a:t>
            </a:r>
            <a:endParaRPr lang="en-US" sz="3600" b="1">
              <a:cs typeface="Arial"/>
            </a:endParaRPr>
          </a:p>
        </p:txBody>
      </p:sp>
    </p:spTree>
    <p:extLst>
      <p:ext uri="{BB962C8B-B14F-4D97-AF65-F5344CB8AC3E}">
        <p14:creationId xmlns:p14="http://schemas.microsoft.com/office/powerpoint/2010/main" val="426889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5">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7">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9">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7" name="Rectangle 2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2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a16="http://schemas.microsoft.com/office/drawing/2014/main" id="{9CE26E4D-E2A5-EDCA-901A-7E2495FA4C13}"/>
              </a:ext>
            </a:extLst>
          </p:cNvPr>
          <p:cNvPicPr>
            <a:picLocks noChangeAspect="1"/>
          </p:cNvPicPr>
          <p:nvPr/>
        </p:nvPicPr>
        <p:blipFill rotWithShape="1">
          <a:blip r:embed="rId4">
            <a:duotone>
              <a:schemeClr val="bg2">
                <a:shade val="45000"/>
                <a:satMod val="135000"/>
              </a:schemeClr>
              <a:prstClr val="white"/>
            </a:duotone>
            <a:alphaModFix amt="25000"/>
          </a:blip>
          <a:srcRect t="8889" r="-1" b="6838"/>
          <a:stretch/>
        </p:blipFill>
        <p:spPr>
          <a:xfrm>
            <a:off x="153" y="10"/>
            <a:ext cx="12191695" cy="6857990"/>
          </a:xfrm>
          <a:prstGeom prst="rect">
            <a:avLst/>
          </a:prstGeom>
        </p:spPr>
      </p:pic>
      <p:pic>
        <p:nvPicPr>
          <p:cNvPr id="21" name="Picture 2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3" name="Rectangle 2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50D18EA-4999-C3B2-878C-B38DA079DB37}"/>
              </a:ext>
            </a:extLst>
          </p:cNvPr>
          <p:cNvSpPr txBox="1"/>
          <p:nvPr/>
        </p:nvSpPr>
        <p:spPr>
          <a:xfrm>
            <a:off x="2000979" y="879809"/>
            <a:ext cx="9225652" cy="51701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120000"/>
              </a:lnSpc>
              <a:spcAft>
                <a:spcPts val="600"/>
              </a:spcAft>
              <a:buClr>
                <a:schemeClr val="accent6"/>
              </a:buClr>
              <a:buSzPct val="90000"/>
              <a:buFont typeface="Wingdings" panose="05000000000000000000" pitchFamily="2" charset="2"/>
              <a:buChar char="§"/>
            </a:pPr>
            <a:r>
              <a:rPr lang="en-US" sz="2000" dirty="0"/>
              <a:t>The Book My Table application when launched can change the life the people. The main goal of the web application is to provide table booking for the user. Vendor can add their restaurant with simple tricks.</a:t>
            </a:r>
            <a:endParaRPr lang="en-US" sz="2000" dirty="0">
              <a:cs typeface="Arial"/>
            </a:endParaRPr>
          </a:p>
          <a:p>
            <a:pPr marL="285750" indent="-285750">
              <a:lnSpc>
                <a:spcPct val="120000"/>
              </a:lnSpc>
              <a:spcAft>
                <a:spcPts val="600"/>
              </a:spcAft>
              <a:buClr>
                <a:schemeClr val="accent6"/>
              </a:buClr>
              <a:buSzPct val="90000"/>
              <a:buFont typeface="Wingdings" panose="05000000000000000000" pitchFamily="2" charset="2"/>
              <a:buChar char="§"/>
            </a:pPr>
            <a:r>
              <a:rPr lang="en-US" sz="2000" dirty="0"/>
              <a:t>The main goal of a web application is to provide to book a table in a very small amount of time</a:t>
            </a:r>
            <a:endParaRPr lang="en-US" sz="2000" dirty="0">
              <a:cs typeface="Arial"/>
            </a:endParaRPr>
          </a:p>
          <a:p>
            <a:pPr marL="285750" indent="-285750">
              <a:lnSpc>
                <a:spcPct val="120000"/>
              </a:lnSpc>
              <a:spcAft>
                <a:spcPts val="600"/>
              </a:spcAft>
              <a:buClr>
                <a:schemeClr val="accent6"/>
              </a:buClr>
              <a:buSzPct val="90000"/>
              <a:buFont typeface="Wingdings" panose="05000000000000000000" pitchFamily="2" charset="2"/>
              <a:buChar char="§"/>
            </a:pPr>
            <a:r>
              <a:rPr lang="en-US" sz="2000" dirty="0"/>
              <a:t>The user interface (UI) of the web application is so simple as the user and vendor can easily manage the system at their fingertips.</a:t>
            </a:r>
            <a:endParaRPr lang="en-US" sz="2000" dirty="0">
              <a:cs typeface="Arial"/>
            </a:endParaRPr>
          </a:p>
          <a:p>
            <a:pPr>
              <a:lnSpc>
                <a:spcPct val="120000"/>
              </a:lnSpc>
              <a:spcAft>
                <a:spcPts val="600"/>
              </a:spcAft>
              <a:buClr>
                <a:schemeClr val="accent6"/>
              </a:buClr>
              <a:buSzPct val="90000"/>
              <a:buFont typeface="Wingdings" panose="05000000000000000000" pitchFamily="2" charset="2"/>
              <a:buChar char="§"/>
            </a:pPr>
            <a:endParaRPr lang="en-US" sz="2000" dirty="0">
              <a:cs typeface="Arial"/>
            </a:endParaRPr>
          </a:p>
        </p:txBody>
      </p:sp>
    </p:spTree>
    <p:extLst>
      <p:ext uri="{BB962C8B-B14F-4D97-AF65-F5344CB8AC3E}">
        <p14:creationId xmlns:p14="http://schemas.microsoft.com/office/powerpoint/2010/main" val="403973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xtBox 6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4" name="Rectangle 63">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 name="Picture 5" descr="A picture containing person, food, indoor, meal&#10;&#10;Description automatically generated">
            <a:extLst>
              <a:ext uri="{FF2B5EF4-FFF2-40B4-BE49-F238E27FC236}">
                <a16:creationId xmlns:a16="http://schemas.microsoft.com/office/drawing/2014/main" id="{C0261E62-A875-3DFB-D263-4E73293CC96A}"/>
              </a:ext>
            </a:extLst>
          </p:cNvPr>
          <p:cNvPicPr>
            <a:picLocks noChangeAspect="1"/>
          </p:cNvPicPr>
          <p:nvPr/>
        </p:nvPicPr>
        <p:blipFill rotWithShape="1">
          <a:blip r:embed="rId4">
            <a:alphaModFix amt="35000"/>
          </a:blip>
          <a:srcRect r="3"/>
          <a:stretch/>
        </p:blipFill>
        <p:spPr>
          <a:xfrm>
            <a:off x="19965" y="-2"/>
            <a:ext cx="12191695" cy="6858000"/>
          </a:xfrm>
          <a:prstGeom prst="rect">
            <a:avLst/>
          </a:prstGeom>
        </p:spPr>
      </p:pic>
      <p:pic>
        <p:nvPicPr>
          <p:cNvPr id="68" name="Picture 67">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F43C694E-98EB-FAFE-75EB-564042FB5F6D}"/>
              </a:ext>
            </a:extLst>
          </p:cNvPr>
          <p:cNvSpPr txBox="1"/>
          <p:nvPr/>
        </p:nvSpPr>
        <p:spPr>
          <a:xfrm>
            <a:off x="4976638" y="3206260"/>
            <a:ext cx="3072824" cy="10525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a:lnSpc>
                <a:spcPct val="90000"/>
              </a:lnSpc>
              <a:spcBef>
                <a:spcPct val="0"/>
              </a:spcBef>
              <a:spcAft>
                <a:spcPts val="600"/>
              </a:spcAft>
            </a:pPr>
            <a:r>
              <a:rPr lang="en-US" sz="6600">
                <a:latin typeface="+mj-lt"/>
                <a:ea typeface="+mj-ea"/>
                <a:cs typeface="+mj-cs"/>
              </a:rPr>
              <a:t>Thanks</a:t>
            </a:r>
          </a:p>
        </p:txBody>
      </p:sp>
      <p:sp>
        <p:nvSpPr>
          <p:cNvPr id="70" name="Rectangle 69">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15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9C7A0-F31F-47E6-BE38-63C4AFC640E5}"/>
              </a:ext>
            </a:extLst>
          </p:cNvPr>
          <p:cNvSpPr txBox="1"/>
          <p:nvPr/>
        </p:nvSpPr>
        <p:spPr>
          <a:xfrm>
            <a:off x="952501" y="1344752"/>
            <a:ext cx="6577346" cy="45714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10000"/>
              </a:lnSpc>
              <a:spcAft>
                <a:spcPts val="600"/>
              </a:spcAft>
            </a:pPr>
            <a:r>
              <a:rPr lang="en-US" sz="3600" b="1" dirty="0">
                <a:solidFill>
                  <a:schemeClr val="tx2"/>
                </a:solidFill>
              </a:rPr>
              <a:t>Team members:</a:t>
            </a:r>
          </a:p>
          <a:p>
            <a:pPr>
              <a:lnSpc>
                <a:spcPct val="110000"/>
              </a:lnSpc>
              <a:spcAft>
                <a:spcPts val="600"/>
              </a:spcAft>
            </a:pPr>
            <a:endParaRPr lang="en-US">
              <a:solidFill>
                <a:schemeClr val="tx2"/>
              </a:solidFill>
            </a:endParaRPr>
          </a:p>
          <a:p>
            <a:pPr>
              <a:lnSpc>
                <a:spcPct val="110000"/>
              </a:lnSpc>
              <a:spcAft>
                <a:spcPts val="600"/>
              </a:spcAft>
            </a:pPr>
            <a:r>
              <a:rPr lang="en-US" sz="2400" dirty="0">
                <a:solidFill>
                  <a:schemeClr val="tx2"/>
                </a:solidFill>
              </a:rPr>
              <a:t>Parth Ashok </a:t>
            </a:r>
            <a:r>
              <a:rPr lang="en-US" sz="2400" dirty="0" err="1">
                <a:solidFill>
                  <a:schemeClr val="tx2"/>
                </a:solidFill>
              </a:rPr>
              <a:t>Rajpara</a:t>
            </a:r>
            <a:r>
              <a:rPr lang="en-US" sz="2400" dirty="0">
                <a:solidFill>
                  <a:schemeClr val="tx2"/>
                </a:solidFill>
              </a:rPr>
              <a:t>               (200230111002)</a:t>
            </a:r>
          </a:p>
          <a:p>
            <a:pPr>
              <a:lnSpc>
                <a:spcPct val="110000"/>
              </a:lnSpc>
              <a:spcAft>
                <a:spcPts val="600"/>
              </a:spcAft>
            </a:pPr>
            <a:r>
              <a:rPr lang="en-US" sz="2400" dirty="0">
                <a:solidFill>
                  <a:schemeClr val="tx2"/>
                </a:solidFill>
              </a:rPr>
              <a:t>Rutul </a:t>
            </a:r>
            <a:r>
              <a:rPr lang="en-US" sz="2400" dirty="0" err="1">
                <a:solidFill>
                  <a:schemeClr val="tx2"/>
                </a:solidFill>
              </a:rPr>
              <a:t>Tusharbhai</a:t>
            </a:r>
            <a:r>
              <a:rPr lang="en-US" sz="2400" dirty="0">
                <a:solidFill>
                  <a:schemeClr val="tx2"/>
                </a:solidFill>
              </a:rPr>
              <a:t> Gajera         (200230111027)</a:t>
            </a:r>
          </a:p>
          <a:p>
            <a:pPr>
              <a:lnSpc>
                <a:spcPct val="110000"/>
              </a:lnSpc>
              <a:spcAft>
                <a:spcPts val="600"/>
              </a:spcAft>
            </a:pPr>
            <a:r>
              <a:rPr lang="en-US" sz="2400" dirty="0">
                <a:solidFill>
                  <a:schemeClr val="tx2"/>
                </a:solidFill>
              </a:rPr>
              <a:t>Neel Babubhai Gujarati           (200230111019)</a:t>
            </a:r>
          </a:p>
          <a:p>
            <a:pPr>
              <a:lnSpc>
                <a:spcPct val="110000"/>
              </a:lnSpc>
              <a:spcAft>
                <a:spcPts val="600"/>
              </a:spcAft>
            </a:pPr>
            <a:r>
              <a:rPr lang="en-US" sz="2400" dirty="0">
                <a:solidFill>
                  <a:schemeClr val="tx2"/>
                </a:solidFill>
              </a:rPr>
              <a:t>Jignesh </a:t>
            </a:r>
            <a:r>
              <a:rPr lang="en-US" sz="2400" err="1">
                <a:solidFill>
                  <a:schemeClr val="tx2"/>
                </a:solidFill>
              </a:rPr>
              <a:t>Bhimajibhai</a:t>
            </a:r>
            <a:r>
              <a:rPr lang="en-US" sz="2400" dirty="0">
                <a:solidFill>
                  <a:schemeClr val="tx2"/>
                </a:solidFill>
              </a:rPr>
              <a:t> </a:t>
            </a:r>
            <a:r>
              <a:rPr lang="en-US" sz="2400" err="1">
                <a:solidFill>
                  <a:schemeClr val="tx2"/>
                </a:solidFill>
              </a:rPr>
              <a:t>Ladumor</a:t>
            </a:r>
            <a:r>
              <a:rPr lang="en-US" sz="2400" dirty="0">
                <a:solidFill>
                  <a:schemeClr val="tx2"/>
                </a:solidFill>
              </a:rPr>
              <a:t> (200230111058)</a:t>
            </a:r>
          </a:p>
          <a:p>
            <a:pPr>
              <a:lnSpc>
                <a:spcPct val="110000"/>
              </a:lnSpc>
              <a:spcAft>
                <a:spcPts val="600"/>
              </a:spcAft>
            </a:pPr>
            <a:endParaRPr lang="en-US">
              <a:solidFill>
                <a:schemeClr val="tx2"/>
              </a:solidFill>
            </a:endParaRPr>
          </a:p>
          <a:p>
            <a:pPr>
              <a:lnSpc>
                <a:spcPct val="110000"/>
              </a:lnSpc>
              <a:spcAft>
                <a:spcPts val="600"/>
              </a:spcAft>
            </a:pPr>
            <a:endParaRPr lang="en-US">
              <a:solidFill>
                <a:schemeClr val="tx2"/>
              </a:solidFill>
            </a:endParaRPr>
          </a:p>
          <a:p>
            <a:pPr>
              <a:lnSpc>
                <a:spcPct val="110000"/>
              </a:lnSpc>
              <a:spcAft>
                <a:spcPts val="600"/>
              </a:spcAft>
            </a:pPr>
            <a:endParaRPr lang="en-US">
              <a:solidFill>
                <a:schemeClr val="tx2"/>
              </a:solidFill>
            </a:endParaRPr>
          </a:p>
        </p:txBody>
      </p:sp>
    </p:spTree>
    <p:extLst>
      <p:ext uri="{BB962C8B-B14F-4D97-AF65-F5344CB8AC3E}">
        <p14:creationId xmlns:p14="http://schemas.microsoft.com/office/powerpoint/2010/main" val="335919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19EEB-83A4-9ED5-D7AC-E906E5CA2501}"/>
              </a:ext>
            </a:extLst>
          </p:cNvPr>
          <p:cNvSpPr txBox="1"/>
          <p:nvPr/>
        </p:nvSpPr>
        <p:spPr>
          <a:xfrm>
            <a:off x="1169830" y="330021"/>
            <a:ext cx="984965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Contents:</a:t>
            </a:r>
          </a:p>
          <a:p>
            <a:pPr algn="l"/>
            <a:endParaRPr lang="en-US" sz="3200" b="1" dirty="0">
              <a:cs typeface="Arial"/>
            </a:endParaRPr>
          </a:p>
          <a:p>
            <a:pPr marL="914400" lvl="1" indent="-457200">
              <a:buFont typeface="Arial"/>
              <a:buChar char="•"/>
            </a:pPr>
            <a:r>
              <a:rPr lang="en-US" sz="2400" dirty="0">
                <a:ea typeface="+mn-lt"/>
                <a:cs typeface="+mn-lt"/>
              </a:rPr>
              <a:t>Introduction: Briefly explain the purpose of the website and its key features.</a:t>
            </a:r>
          </a:p>
          <a:p>
            <a:pPr marL="914400" lvl="1" indent="-457200">
              <a:buFont typeface="Arial"/>
              <a:buChar char="•"/>
            </a:pPr>
            <a:r>
              <a:rPr lang="en-US" sz="2400" dirty="0">
                <a:ea typeface="+mn-lt"/>
                <a:cs typeface="+mn-lt"/>
              </a:rPr>
              <a:t>Problem Statement: Common challenges in booking restaurant tables.</a:t>
            </a:r>
          </a:p>
          <a:p>
            <a:pPr marL="914400" lvl="1" indent="-457200">
              <a:buFont typeface="Arial"/>
              <a:buChar char="•"/>
            </a:pPr>
            <a:r>
              <a:rPr lang="en-US" sz="2400" dirty="0">
                <a:ea typeface="+mn-lt"/>
                <a:cs typeface="+mn-lt"/>
              </a:rPr>
              <a:t>Solution: Introduce Book My Table as a solution to streamline table booking.</a:t>
            </a:r>
            <a:endParaRPr lang="en-US"/>
          </a:p>
          <a:p>
            <a:pPr marL="914400" lvl="1" indent="-457200">
              <a:buFont typeface="Arial"/>
              <a:buChar char="•"/>
            </a:pPr>
            <a:r>
              <a:rPr lang="en-US" sz="2400" dirty="0">
                <a:ea typeface="+mn-lt"/>
                <a:cs typeface="+mn-lt"/>
              </a:rPr>
              <a:t>Features</a:t>
            </a:r>
          </a:p>
          <a:p>
            <a:pPr marL="914400" lvl="1" indent="-457200">
              <a:buFont typeface="Arial"/>
              <a:buChar char="•"/>
            </a:pPr>
            <a:r>
              <a:rPr lang="en-US" sz="2400" dirty="0">
                <a:ea typeface="+mn-lt"/>
                <a:cs typeface="+mn-lt"/>
              </a:rPr>
              <a:t>Advantages </a:t>
            </a:r>
          </a:p>
          <a:p>
            <a:pPr marL="914400" lvl="1" indent="-457200">
              <a:buFont typeface="Arial"/>
              <a:buChar char="•"/>
            </a:pPr>
            <a:r>
              <a:rPr lang="en-US" sz="2400" dirty="0">
                <a:ea typeface="+mn-lt"/>
                <a:cs typeface="+mn-lt"/>
              </a:rPr>
              <a:t>Disadvantages </a:t>
            </a:r>
          </a:p>
          <a:p>
            <a:pPr marL="914400" lvl="1" indent="-457200">
              <a:buFont typeface="Arial"/>
              <a:buChar char="•"/>
            </a:pPr>
            <a:r>
              <a:rPr lang="en-US" sz="2400" dirty="0">
                <a:ea typeface="+mn-lt"/>
                <a:cs typeface="+mn-lt"/>
              </a:rPr>
              <a:t>Conclusion</a:t>
            </a:r>
          </a:p>
          <a:p>
            <a:endParaRPr lang="en-US" sz="3200" b="1" dirty="0">
              <a:cs typeface="Arial"/>
            </a:endParaRPr>
          </a:p>
          <a:p>
            <a:pPr marL="457200" indent="-457200">
              <a:buFont typeface="Arial"/>
              <a:buChar char="•"/>
            </a:pPr>
            <a:endParaRPr lang="en-US" sz="3200" b="1" dirty="0">
              <a:cs typeface="Arial"/>
            </a:endParaRPr>
          </a:p>
          <a:p>
            <a:endParaRPr lang="en-US" sz="3200" b="1" dirty="0">
              <a:cs typeface="Arial"/>
            </a:endParaRPr>
          </a:p>
          <a:p>
            <a:endParaRPr lang="en-US" sz="3200" b="1" dirty="0">
              <a:cs typeface="Arial"/>
            </a:endParaRPr>
          </a:p>
        </p:txBody>
      </p:sp>
    </p:spTree>
    <p:extLst>
      <p:ext uri="{BB962C8B-B14F-4D97-AF65-F5344CB8AC3E}">
        <p14:creationId xmlns:p14="http://schemas.microsoft.com/office/powerpoint/2010/main" val="111574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889D8-9820-D763-3B09-15AFF25ED30D}"/>
              </a:ext>
            </a:extLst>
          </p:cNvPr>
          <p:cNvSpPr txBox="1"/>
          <p:nvPr/>
        </p:nvSpPr>
        <p:spPr>
          <a:xfrm>
            <a:off x="1877837" y="2834548"/>
            <a:ext cx="842492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FFFF"/>
                </a:solidFill>
                <a:latin typeface="Arial"/>
                <a:ea typeface="Arial"/>
                <a:cs typeface="Arial"/>
              </a:rPr>
              <a:t>Introduction: Briefly explain the purpose of the website and its key features.​</a:t>
            </a:r>
            <a:endParaRPr lang="en-US" sz="3200" b="1">
              <a:cs typeface="Arial" panose="020B0604020202020204"/>
            </a:endParaRPr>
          </a:p>
        </p:txBody>
      </p:sp>
    </p:spTree>
    <p:extLst>
      <p:ext uri="{BB962C8B-B14F-4D97-AF65-F5344CB8AC3E}">
        <p14:creationId xmlns:p14="http://schemas.microsoft.com/office/powerpoint/2010/main" val="95297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2" name="Picture 81">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4" name="Rectangle 83">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xtBox 91">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94" name="Rectangle 93">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8" name="Rectangle 97">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extBox 1">
            <a:extLst>
              <a:ext uri="{FF2B5EF4-FFF2-40B4-BE49-F238E27FC236}">
                <a16:creationId xmlns:a16="http://schemas.microsoft.com/office/drawing/2014/main" id="{8297E9B7-B22C-9C4C-B6E0-C731080E883B}"/>
              </a:ext>
            </a:extLst>
          </p:cNvPr>
          <p:cNvGraphicFramePr/>
          <p:nvPr>
            <p:extLst>
              <p:ext uri="{D42A27DB-BD31-4B8C-83A1-F6EECF244321}">
                <p14:modId xmlns:p14="http://schemas.microsoft.com/office/powerpoint/2010/main" val="1277456834"/>
              </p:ext>
            </p:extLst>
          </p:nvPr>
        </p:nvGraphicFramePr>
        <p:xfrm>
          <a:off x="2309279" y="550974"/>
          <a:ext cx="9266763"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47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5">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8" name="Rectangle 47">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a16="http://schemas.microsoft.com/office/drawing/2014/main" id="{71C980D4-89D6-6CD1-561B-0BC8C2F15E06}"/>
              </a:ext>
            </a:extLst>
          </p:cNvPr>
          <p:cNvPicPr>
            <a:picLocks noChangeAspect="1"/>
          </p:cNvPicPr>
          <p:nvPr/>
        </p:nvPicPr>
        <p:blipFill rotWithShape="1">
          <a:blip r:embed="rId4">
            <a:duotone>
              <a:schemeClr val="bg2">
                <a:shade val="45000"/>
                <a:satMod val="135000"/>
              </a:schemeClr>
              <a:prstClr val="white"/>
            </a:duotone>
            <a:alphaModFix amt="25000"/>
          </a:blip>
          <a:srcRect t="8889" r="-1" b="6838"/>
          <a:stretch/>
        </p:blipFill>
        <p:spPr>
          <a:xfrm>
            <a:off x="153" y="10"/>
            <a:ext cx="12191695" cy="6857990"/>
          </a:xfrm>
          <a:prstGeom prst="rect">
            <a:avLst/>
          </a:prstGeom>
        </p:spPr>
      </p:pic>
      <p:pic>
        <p:nvPicPr>
          <p:cNvPr id="52" name="Picture 5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4" name="Rectangle 5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2DE0D2-F771-155A-8C5E-70A4F355B529}"/>
              </a:ext>
            </a:extLst>
          </p:cNvPr>
          <p:cNvSpPr txBox="1"/>
          <p:nvPr/>
        </p:nvSpPr>
        <p:spPr>
          <a:xfrm>
            <a:off x="2610579" y="2052116"/>
            <a:ext cx="7959560" cy="39978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buClr>
                <a:schemeClr val="accent6"/>
              </a:buClr>
              <a:buSzPct val="90000"/>
              <a:buFont typeface="Wingdings" panose="05000000000000000000" pitchFamily="2" charset="2"/>
              <a:buChar char="§"/>
            </a:pPr>
            <a:r>
              <a:rPr lang="en-US"/>
              <a:t>Here are some key features for vendors on our website:</a:t>
            </a:r>
          </a:p>
          <a:p>
            <a:pPr marL="285750" indent="-285750">
              <a:lnSpc>
                <a:spcPct val="110000"/>
              </a:lnSpc>
              <a:spcAft>
                <a:spcPts val="600"/>
              </a:spcAft>
              <a:buClr>
                <a:schemeClr val="accent6"/>
              </a:buClr>
              <a:buSzPct val="90000"/>
              <a:buFont typeface="Wingdings" panose="05000000000000000000" pitchFamily="2" charset="2"/>
              <a:buChar char="§"/>
            </a:pPr>
            <a:endParaRPr lang="en-US"/>
          </a:p>
          <a:p>
            <a:pPr marL="285750" indent="-285750">
              <a:lnSpc>
                <a:spcPct val="110000"/>
              </a:lnSpc>
              <a:spcAft>
                <a:spcPts val="600"/>
              </a:spcAft>
              <a:buClr>
                <a:schemeClr val="accent6"/>
              </a:buClr>
              <a:buSzPct val="90000"/>
              <a:buFont typeface="Wingdings" panose="05000000000000000000" pitchFamily="2" charset="2"/>
              <a:buChar char="§"/>
            </a:pPr>
            <a:r>
              <a:rPr lang="en-US"/>
              <a:t>Increased Exposure: By listing their business on our platform, vendors gain access to a vast user base actively seeking dining options. This increased exposure helps vendors reach potential customers who may not have discovered their establishment otherwise. </a:t>
            </a:r>
          </a:p>
          <a:p>
            <a:pPr marL="285750" indent="-285750">
              <a:lnSpc>
                <a:spcPct val="110000"/>
              </a:lnSpc>
              <a:spcAft>
                <a:spcPts val="600"/>
              </a:spcAft>
              <a:buClr>
                <a:schemeClr val="accent6"/>
              </a:buClr>
              <a:buSzPct val="90000"/>
              <a:buFont typeface="Wingdings" panose="05000000000000000000" pitchFamily="2" charset="2"/>
              <a:buChar char="§"/>
            </a:pPr>
            <a:endParaRPr lang="en-US"/>
          </a:p>
          <a:p>
            <a:pPr marL="285750" indent="-285750">
              <a:lnSpc>
                <a:spcPct val="110000"/>
              </a:lnSpc>
              <a:spcAft>
                <a:spcPts val="600"/>
              </a:spcAft>
              <a:buClr>
                <a:schemeClr val="accent6"/>
              </a:buClr>
              <a:buSzPct val="90000"/>
              <a:buFont typeface="Wingdings" panose="05000000000000000000" pitchFamily="2" charset="2"/>
              <a:buChar char="§"/>
            </a:pPr>
            <a:r>
              <a:rPr lang="en-US"/>
              <a:t>Easy Management of Reservations: Our website provides a seamless reservation management system that simplifies the process for vendors. They can easily view, accept, and manage incoming table bookings, allowing for efficient planning and organization. </a:t>
            </a:r>
          </a:p>
          <a:p>
            <a:pPr>
              <a:lnSpc>
                <a:spcPct val="110000"/>
              </a:lnSpc>
              <a:spcAft>
                <a:spcPts val="600"/>
              </a:spcAft>
              <a:buClr>
                <a:schemeClr val="accent6"/>
              </a:buClr>
              <a:buSzPct val="90000"/>
              <a:buFont typeface="Wingdings" panose="05000000000000000000" pitchFamily="2" charset="2"/>
              <a:buChar char="§"/>
            </a:pPr>
            <a:endParaRPr lang="en-US"/>
          </a:p>
        </p:txBody>
      </p:sp>
    </p:spTree>
    <p:extLst>
      <p:ext uri="{BB962C8B-B14F-4D97-AF65-F5344CB8AC3E}">
        <p14:creationId xmlns:p14="http://schemas.microsoft.com/office/powerpoint/2010/main" val="290095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D1AAC-AC96-7CF2-4811-844BB643521F}"/>
              </a:ext>
            </a:extLst>
          </p:cNvPr>
          <p:cNvSpPr txBox="1"/>
          <p:nvPr/>
        </p:nvSpPr>
        <p:spPr>
          <a:xfrm>
            <a:off x="1590933" y="2836468"/>
            <a:ext cx="90067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FFFFFF"/>
                </a:solidFill>
                <a:latin typeface="Arial"/>
                <a:ea typeface="Arial"/>
                <a:cs typeface="Arial"/>
              </a:rPr>
              <a:t>Problem Statement: Common challenges in booking restaurant tables.​</a:t>
            </a:r>
            <a:endParaRPr lang="en-US" sz="3600" b="1" dirty="0">
              <a:cs typeface="Arial" panose="020B0604020202020204"/>
            </a:endParaRPr>
          </a:p>
        </p:txBody>
      </p:sp>
    </p:spTree>
    <p:extLst>
      <p:ext uri="{BB962C8B-B14F-4D97-AF65-F5344CB8AC3E}">
        <p14:creationId xmlns:p14="http://schemas.microsoft.com/office/powerpoint/2010/main" val="170856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9" name="Rectangle 4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ner restaurant">
            <a:extLst>
              <a:ext uri="{FF2B5EF4-FFF2-40B4-BE49-F238E27FC236}">
                <a16:creationId xmlns:a16="http://schemas.microsoft.com/office/drawing/2014/main" id="{62368DB4-A030-FC82-53D0-E72DB227A897}"/>
              </a:ext>
            </a:extLst>
          </p:cNvPr>
          <p:cNvPicPr>
            <a:picLocks noChangeAspect="1"/>
          </p:cNvPicPr>
          <p:nvPr/>
        </p:nvPicPr>
        <p:blipFill rotWithShape="1">
          <a:blip r:embed="rId4">
            <a:duotone>
              <a:schemeClr val="bg2">
                <a:shade val="45000"/>
                <a:satMod val="135000"/>
              </a:schemeClr>
              <a:prstClr val="white"/>
            </a:duotone>
            <a:alphaModFix amt="25000"/>
          </a:blip>
          <a:srcRect t="2535" r="-1" b="13193"/>
          <a:stretch/>
        </p:blipFill>
        <p:spPr>
          <a:xfrm>
            <a:off x="153" y="10"/>
            <a:ext cx="12191695" cy="6857990"/>
          </a:xfrm>
          <a:prstGeom prst="rect">
            <a:avLst/>
          </a:prstGeom>
        </p:spPr>
      </p:pic>
      <p:pic>
        <p:nvPicPr>
          <p:cNvPr id="53" name="Picture 5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5" name="Rectangle 5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7D5C62-3AE1-4022-6AEE-6AC75F79BA37}"/>
              </a:ext>
            </a:extLst>
          </p:cNvPr>
          <p:cNvSpPr txBox="1"/>
          <p:nvPr/>
        </p:nvSpPr>
        <p:spPr>
          <a:xfrm>
            <a:off x="1008138" y="438469"/>
            <a:ext cx="11153236" cy="650794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110000"/>
              </a:lnSpc>
              <a:spcAft>
                <a:spcPts val="600"/>
              </a:spcAft>
              <a:buClr>
                <a:schemeClr val="accent6"/>
              </a:buClr>
              <a:buSzPct val="90000"/>
              <a:buFont typeface="Wingdings" panose="05000000000000000000" pitchFamily="2" charset="2"/>
              <a:buChar char="§"/>
            </a:pPr>
            <a:r>
              <a:rPr lang="en-US" dirty="0"/>
              <a:t>Waiting in Queues: When customers visit a restaurant in person to book a table, they may encounter long queues, especially during busy hours or peak dining times. Waiting in line can be time-consuming and frustrating, particularly if customers have limited availability or are looking for a last-minute reservation.</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Limited Availability: Popular restaurants often have limited seating capacity, especially during peak hours or on special occasions. This can make it challenging to secure a table at the desired time, leading to disappointment or the need to settle for alternative options.</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r>
              <a:rPr lang="en-US" dirty="0"/>
              <a:t>Time-consuming Process: Traditional methods of booking tables, such as making phone calls, can be time-consuming. Customers may have to wait on hold or navigate through multiple menus before speaking to a restaurant representative. This can be inconvenient, particularly for individuals with busy schedules or those who prefer a quick and efficient reservation process.</a:t>
            </a: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dirty="0">
              <a:cs typeface="Arial"/>
            </a:endParaRPr>
          </a:p>
          <a:p>
            <a:pPr marL="285750" indent="-285750">
              <a:lnSpc>
                <a:spcPct val="110000"/>
              </a:lnSpc>
              <a:spcAft>
                <a:spcPts val="600"/>
              </a:spcAft>
              <a:buClr>
                <a:schemeClr val="accent6"/>
              </a:buClr>
              <a:buSzPct val="90000"/>
              <a:buFont typeface="Wingdings" panose="05000000000000000000" pitchFamily="2" charset="2"/>
              <a:buChar char="§"/>
            </a:pPr>
            <a:endParaRPr lang="en-US" dirty="0">
              <a:cs typeface="Arial"/>
            </a:endParaRPr>
          </a:p>
        </p:txBody>
      </p:sp>
    </p:spTree>
    <p:extLst>
      <p:ext uri="{BB962C8B-B14F-4D97-AF65-F5344CB8AC3E}">
        <p14:creationId xmlns:p14="http://schemas.microsoft.com/office/powerpoint/2010/main" val="315798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5DCC0-97FC-8A6B-FD59-310FDEBFADA6}"/>
              </a:ext>
            </a:extLst>
          </p:cNvPr>
          <p:cNvSpPr txBox="1"/>
          <p:nvPr/>
        </p:nvSpPr>
        <p:spPr>
          <a:xfrm>
            <a:off x="1216056" y="2646570"/>
            <a:ext cx="97715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b="1" dirty="0">
                <a:cs typeface="Arial"/>
              </a:rPr>
              <a:t>Solution: Introduce Book My Table as a solution to streamline table booking.</a:t>
            </a:r>
          </a:p>
          <a:p>
            <a:pPr algn="ctr"/>
            <a:endParaRPr lang="en-US" sz="3200" b="1" dirty="0">
              <a:cs typeface="Arial"/>
            </a:endParaRPr>
          </a:p>
        </p:txBody>
      </p:sp>
    </p:spTree>
    <p:extLst>
      <p:ext uri="{BB962C8B-B14F-4D97-AF65-F5344CB8AC3E}">
        <p14:creationId xmlns:p14="http://schemas.microsoft.com/office/powerpoint/2010/main" val="283516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445</cp:revision>
  <dcterms:created xsi:type="dcterms:W3CDTF">2023-06-25T17:21:52Z</dcterms:created>
  <dcterms:modified xsi:type="dcterms:W3CDTF">2023-06-26T12:58:56Z</dcterms:modified>
</cp:coreProperties>
</file>