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49"/>
  </p:notesMasterIdLst>
  <p:sldIdLst>
    <p:sldId id="256" r:id="rId6"/>
    <p:sldId id="584" r:id="rId7"/>
    <p:sldId id="603" r:id="rId8"/>
    <p:sldId id="604" r:id="rId9"/>
    <p:sldId id="585" r:id="rId10"/>
    <p:sldId id="586" r:id="rId11"/>
    <p:sldId id="587" r:id="rId12"/>
    <p:sldId id="605" r:id="rId13"/>
    <p:sldId id="606" r:id="rId14"/>
    <p:sldId id="607" r:id="rId15"/>
    <p:sldId id="608" r:id="rId16"/>
    <p:sldId id="609" r:id="rId17"/>
    <p:sldId id="610" r:id="rId18"/>
    <p:sldId id="611" r:id="rId19"/>
    <p:sldId id="612" r:id="rId20"/>
    <p:sldId id="613" r:id="rId21"/>
    <p:sldId id="614" r:id="rId22"/>
    <p:sldId id="615" r:id="rId23"/>
    <p:sldId id="616" r:id="rId24"/>
    <p:sldId id="617" r:id="rId25"/>
    <p:sldId id="618" r:id="rId26"/>
    <p:sldId id="619" r:id="rId27"/>
    <p:sldId id="620" r:id="rId28"/>
    <p:sldId id="621" r:id="rId29"/>
    <p:sldId id="622" r:id="rId30"/>
    <p:sldId id="623" r:id="rId31"/>
    <p:sldId id="624" r:id="rId32"/>
    <p:sldId id="625" r:id="rId33"/>
    <p:sldId id="626" r:id="rId34"/>
    <p:sldId id="589" r:id="rId35"/>
    <p:sldId id="590" r:id="rId36"/>
    <p:sldId id="591" r:id="rId37"/>
    <p:sldId id="592" r:id="rId38"/>
    <p:sldId id="627" r:id="rId39"/>
    <p:sldId id="628" r:id="rId40"/>
    <p:sldId id="593" r:id="rId41"/>
    <p:sldId id="594" r:id="rId42"/>
    <p:sldId id="583" r:id="rId43"/>
    <p:sldId id="630" r:id="rId44"/>
    <p:sldId id="629" r:id="rId45"/>
    <p:sldId id="631" r:id="rId46"/>
    <p:sldId id="632" r:id="rId47"/>
    <p:sldId id="633"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584"/>
            <p14:sldId id="603"/>
            <p14:sldId id="604"/>
            <p14:sldId id="585"/>
            <p14:sldId id="586"/>
            <p14:sldId id="587"/>
            <p14:sldId id="605"/>
            <p14:sldId id="606"/>
            <p14:sldId id="607"/>
            <p14:sldId id="608"/>
            <p14:sldId id="609"/>
            <p14:sldId id="610"/>
            <p14:sldId id="611"/>
            <p14:sldId id="612"/>
            <p14:sldId id="613"/>
            <p14:sldId id="614"/>
            <p14:sldId id="615"/>
            <p14:sldId id="616"/>
            <p14:sldId id="617"/>
            <p14:sldId id="618"/>
            <p14:sldId id="619"/>
            <p14:sldId id="620"/>
            <p14:sldId id="621"/>
            <p14:sldId id="622"/>
            <p14:sldId id="623"/>
            <p14:sldId id="624"/>
            <p14:sldId id="625"/>
            <p14:sldId id="626"/>
            <p14:sldId id="589"/>
            <p14:sldId id="590"/>
            <p14:sldId id="591"/>
            <p14:sldId id="592"/>
            <p14:sldId id="627"/>
            <p14:sldId id="628"/>
            <p14:sldId id="593"/>
            <p14:sldId id="594"/>
            <p14:sldId id="583"/>
          </p14:sldIdLst>
        </p14:section>
        <p14:section name="Appendix: Image Descriptions for Unsighted Students" id="{816926E6-64E0-4030-82C6-A73EFD68FD97}">
          <p14:sldIdLst>
            <p14:sldId id="630"/>
            <p14:sldId id="629"/>
            <p14:sldId id="631"/>
            <p14:sldId id="632"/>
            <p14:sldId id="633"/>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CCCC"/>
    <a:srgbClr val="E21A23"/>
    <a:srgbClr val="FAE7E8"/>
    <a:srgbClr val="F3FBFE"/>
    <a:srgbClr val="D7F0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96" autoAdjust="0"/>
    <p:restoredTop sz="95706" autoAdjust="0"/>
  </p:normalViewPr>
  <p:slideViewPr>
    <p:cSldViewPr snapToGrid="0" showGuides="1">
      <p:cViewPr varScale="1">
        <p:scale>
          <a:sx n="62" d="100"/>
          <a:sy n="62" d="100"/>
        </p:scale>
        <p:origin x="1336" y="56"/>
      </p:cViewPr>
      <p:guideLst>
        <p:guide pos="3264"/>
        <p:guide orient="horz" pos="2256"/>
        <p:guide pos="5640"/>
      </p:guideLst>
    </p:cSldViewPr>
  </p:slideViewPr>
  <p:outlineViewPr>
    <p:cViewPr>
      <p:scale>
        <a:sx n="33" d="100"/>
        <a:sy n="33" d="100"/>
      </p:scale>
      <p:origin x="0" y="-3252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DDF0C-BE06-47B4-B38D-B3322A14E433}" type="datetimeFigureOut">
              <a:rPr lang="en-IN" smtClean="0"/>
              <a:t>05-09-2020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5EADA-F183-42BA-8DF4-67B6F2BBA3CC}" type="slidenum">
              <a:rPr lang="en-IN" smtClean="0"/>
              <a:t>‹#›</a:t>
            </a:fld>
            <a:endParaRPr lang="en-IN"/>
          </a:p>
        </p:txBody>
      </p:sp>
    </p:spTree>
    <p:extLst>
      <p:ext uri="{BB962C8B-B14F-4D97-AF65-F5344CB8AC3E}">
        <p14:creationId xmlns:p14="http://schemas.microsoft.com/office/powerpoint/2010/main" val="1131083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1097280"/>
          </a:xfrm>
          <a:prstGeom prst="rect">
            <a:avLst/>
          </a:prstGeom>
        </p:spPr>
        <p:txBody>
          <a:bodyPr>
            <a:noAutofit/>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568180"/>
            <a:ext cx="8458200" cy="1097280"/>
          </a:xfrm>
        </p:spPr>
        <p:txBody>
          <a:bodyPr>
            <a:noAutofit/>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3859650"/>
            <a:ext cx="8458200" cy="1097280"/>
          </a:xfrm>
        </p:spPr>
        <p:txBody>
          <a:bodyPr>
            <a:noAutofit/>
          </a:bodyPr>
          <a:lstStyle>
            <a:lvl1pPr>
              <a:defRPr/>
            </a:lvl1pPr>
          </a:lstStyle>
          <a:p>
            <a:pPr lvl="0"/>
            <a:r>
              <a:rPr lang="en-US" dirty="0"/>
              <a:t>Slide Content 3</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151120"/>
            <a:ext cx="8458200" cy="109728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16" name="Appendix Link"/>
          <p:cNvSpPr>
            <a:spLocks noGrp="1"/>
          </p:cNvSpPr>
          <p:nvPr>
            <p:ph type="body" sz="quarter" idx="29" hasCustomPrompt="1"/>
          </p:nvPr>
        </p:nvSpPr>
        <p:spPr>
          <a:xfrm>
            <a:off x="3200400" y="6324600"/>
            <a:ext cx="2743200" cy="192024"/>
          </a:xfrm>
        </p:spPr>
        <p:txBody>
          <a:bodyPr anchor="b" anchorCtr="0">
            <a:noAutofit/>
          </a:bodyPr>
          <a:lstStyle>
            <a:lvl1pPr algn="ctr">
              <a:defRPr sz="900"/>
            </a:lvl1pPr>
          </a:lstStyle>
          <a:p>
            <a:pPr lvl="0"/>
            <a:r>
              <a:rPr lang="en-US" dirty="0"/>
              <a:t>Add text alternative link, if needed.</a:t>
            </a:r>
          </a:p>
        </p:txBody>
      </p:sp>
      <p:sp>
        <p:nvSpPr>
          <p:cNvPr id="17" name="Image Credit"/>
          <p:cNvSpPr>
            <a:spLocks noGrp="1"/>
          </p:cNvSpPr>
          <p:nvPr>
            <p:ph type="body" sz="quarter" idx="30" hasCustomPrompt="1"/>
          </p:nvPr>
        </p:nvSpPr>
        <p:spPr>
          <a:xfrm>
            <a:off x="1562101" y="6684963"/>
            <a:ext cx="6976872" cy="173736"/>
          </a:xfrm>
        </p:spPr>
        <p:txBody>
          <a:bodyPr anchor="ctr" anchorCtr="0">
            <a:noAutofit/>
          </a:bodyPr>
          <a:lstStyle>
            <a:lvl1pPr algn="r">
              <a:defRPr sz="800">
                <a:solidFill>
                  <a:srgbClr val="595959"/>
                </a:solidFill>
              </a:defRPr>
            </a:lvl1pPr>
          </a:lstStyle>
          <a:p>
            <a:pPr lvl="0"/>
            <a:r>
              <a:rPr lang="en-US" dirty="0"/>
              <a:t>Insert Image Credit Here</a:t>
            </a:r>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40080"/>
          </a:xfrm>
          <a:prstGeom prst="rect">
            <a:avLst/>
          </a:prstGeom>
        </p:spPr>
        <p:txBody>
          <a:bodyPr>
            <a:noAutofit/>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143032"/>
            <a:ext cx="8458200" cy="640080"/>
          </a:xfrm>
        </p:spPr>
        <p:txBody>
          <a:bodyPr>
            <a:noAutofit/>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3009354"/>
            <a:ext cx="8458200" cy="640080"/>
          </a:xfrm>
        </p:spPr>
        <p:txBody>
          <a:bodyPr>
            <a:noAutofit/>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875676"/>
            <a:ext cx="8458200" cy="640080"/>
          </a:xfrm>
        </p:spPr>
        <p:txBody>
          <a:bodyPr>
            <a:noAutofit/>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741998"/>
            <a:ext cx="8458200" cy="640080"/>
          </a:xfrm>
        </p:spPr>
        <p:txBody>
          <a:bodyPr>
            <a:noAutofit/>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608320"/>
            <a:ext cx="8458200" cy="64008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16" name="Appendix Link"/>
          <p:cNvSpPr>
            <a:spLocks noGrp="1"/>
          </p:cNvSpPr>
          <p:nvPr>
            <p:ph type="body" sz="quarter" idx="29" hasCustomPrompt="1"/>
          </p:nvPr>
        </p:nvSpPr>
        <p:spPr>
          <a:xfrm>
            <a:off x="3200400" y="6324600"/>
            <a:ext cx="2743200" cy="192024"/>
          </a:xfrm>
        </p:spPr>
        <p:txBody>
          <a:bodyPr anchor="b" anchorCtr="0">
            <a:noAutofit/>
          </a:bodyPr>
          <a:lstStyle>
            <a:lvl1pPr algn="ctr">
              <a:defRPr sz="900"/>
            </a:lvl1pPr>
          </a:lstStyle>
          <a:p>
            <a:pPr lvl="0"/>
            <a:r>
              <a:rPr lang="en-US" dirty="0"/>
              <a:t>Add text alternative link, if needed.</a:t>
            </a:r>
          </a:p>
        </p:txBody>
      </p:sp>
      <p:sp>
        <p:nvSpPr>
          <p:cNvPr id="17" name="Image Credit"/>
          <p:cNvSpPr>
            <a:spLocks noGrp="1"/>
          </p:cNvSpPr>
          <p:nvPr>
            <p:ph type="body" sz="quarter" idx="30" hasCustomPrompt="1"/>
          </p:nvPr>
        </p:nvSpPr>
        <p:spPr>
          <a:xfrm>
            <a:off x="1562101" y="6684963"/>
            <a:ext cx="6976872" cy="173736"/>
          </a:xfrm>
        </p:spPr>
        <p:txBody>
          <a:bodyPr anchor="ctr" anchorCtr="0">
            <a:noAutofit/>
          </a:bodyPr>
          <a:lstStyle>
            <a:lvl1pPr algn="r">
              <a:defRPr sz="800">
                <a:solidFill>
                  <a:srgbClr val="595959"/>
                </a:solidFill>
              </a:defRPr>
            </a:lvl1pPr>
          </a:lstStyle>
          <a:p>
            <a:pPr lvl="0"/>
            <a:r>
              <a:rPr lang="en-US" dirty="0"/>
              <a:t>Insert Image Credit Here</a:t>
            </a:r>
          </a:p>
        </p:txBody>
      </p:sp>
    </p:spTree>
    <p:extLst>
      <p:ext uri="{BB962C8B-B14F-4D97-AF65-F5344CB8AC3E}">
        <p14:creationId xmlns:p14="http://schemas.microsoft.com/office/powerpoint/2010/main" val="381995784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457200"/>
          </a:xfrm>
          <a:prstGeom prst="rect">
            <a:avLst/>
          </a:prstGeom>
        </p:spPr>
        <p:txBody>
          <a:bodyPr>
            <a:noAutofit/>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1920778"/>
            <a:ext cx="8458200" cy="457200"/>
          </a:xfrm>
        </p:spPr>
        <p:txBody>
          <a:bodyPr>
            <a:noAutofit/>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564846"/>
            <a:ext cx="8458200" cy="457200"/>
          </a:xfrm>
        </p:spPr>
        <p:txBody>
          <a:bodyPr>
            <a:noAutofit/>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208914"/>
            <a:ext cx="8458200" cy="457200"/>
          </a:xfrm>
        </p:spPr>
        <p:txBody>
          <a:bodyPr>
            <a:noAutofit/>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3852982"/>
            <a:ext cx="8458200" cy="457200"/>
          </a:xfrm>
        </p:spPr>
        <p:txBody>
          <a:bodyPr>
            <a:noAutofit/>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4497050"/>
            <a:ext cx="8458200" cy="45720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12" name="Content Placeholder 6">
            <a:extLst>
              <a:ext uri="{FF2B5EF4-FFF2-40B4-BE49-F238E27FC236}">
                <a16:creationId xmlns:a16="http://schemas.microsoft.com/office/drawing/2014/main" id="{8B728CCD-2639-461B-9841-57505AC13467}"/>
              </a:ext>
            </a:extLst>
          </p:cNvPr>
          <p:cNvSpPr>
            <a:spLocks noGrp="1"/>
          </p:cNvSpPr>
          <p:nvPr>
            <p:ph sz="quarter" idx="19" hasCustomPrompt="1"/>
          </p:nvPr>
        </p:nvSpPr>
        <p:spPr>
          <a:xfrm>
            <a:off x="342900" y="5141118"/>
            <a:ext cx="8458200" cy="45720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14" name="Content Placeholder 6">
            <a:extLst>
              <a:ext uri="{FF2B5EF4-FFF2-40B4-BE49-F238E27FC236}">
                <a16:creationId xmlns:a16="http://schemas.microsoft.com/office/drawing/2014/main" id="{8B728CCD-2639-461B-9841-57505AC13467}"/>
              </a:ext>
            </a:extLst>
          </p:cNvPr>
          <p:cNvSpPr>
            <a:spLocks noGrp="1"/>
          </p:cNvSpPr>
          <p:nvPr>
            <p:ph sz="quarter" idx="20" hasCustomPrompt="1"/>
          </p:nvPr>
        </p:nvSpPr>
        <p:spPr>
          <a:xfrm>
            <a:off x="342900" y="5791200"/>
            <a:ext cx="8458200" cy="45720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20" name="Appendix Link"/>
          <p:cNvSpPr>
            <a:spLocks noGrp="1"/>
          </p:cNvSpPr>
          <p:nvPr>
            <p:ph type="body" sz="quarter" idx="29" hasCustomPrompt="1"/>
          </p:nvPr>
        </p:nvSpPr>
        <p:spPr>
          <a:xfrm>
            <a:off x="3200400" y="6324600"/>
            <a:ext cx="2743200" cy="192024"/>
          </a:xfrm>
        </p:spPr>
        <p:txBody>
          <a:bodyPr anchor="b" anchorCtr="0">
            <a:noAutofit/>
          </a:bodyPr>
          <a:lstStyle>
            <a:lvl1pPr algn="ctr">
              <a:defRPr sz="900"/>
            </a:lvl1pPr>
          </a:lstStyle>
          <a:p>
            <a:pPr lvl="0"/>
            <a:r>
              <a:rPr lang="en-US" dirty="0"/>
              <a:t>Add text alternative link, if needed.</a:t>
            </a:r>
          </a:p>
        </p:txBody>
      </p:sp>
      <p:sp>
        <p:nvSpPr>
          <p:cNvPr id="21" name="Image Credit"/>
          <p:cNvSpPr>
            <a:spLocks noGrp="1"/>
          </p:cNvSpPr>
          <p:nvPr>
            <p:ph type="body" sz="quarter" idx="30" hasCustomPrompt="1"/>
          </p:nvPr>
        </p:nvSpPr>
        <p:spPr>
          <a:xfrm>
            <a:off x="1562101" y="6684963"/>
            <a:ext cx="6976872" cy="173736"/>
          </a:xfrm>
        </p:spPr>
        <p:txBody>
          <a:bodyPr anchor="ctr" anchorCtr="0">
            <a:noAutofit/>
          </a:bodyPr>
          <a:lstStyle>
            <a:lvl1pPr algn="r">
              <a:defRPr sz="800">
                <a:solidFill>
                  <a:srgbClr val="595959"/>
                </a:solidFill>
              </a:defRPr>
            </a:lvl1pPr>
          </a:lstStyle>
          <a:p>
            <a:pPr lvl="0"/>
            <a:r>
              <a:rPr lang="en-US" dirty="0"/>
              <a:t>Insert Image Credit Here</a:t>
            </a:r>
          </a:p>
        </p:txBody>
      </p:sp>
    </p:spTree>
    <p:extLst>
      <p:ext uri="{BB962C8B-B14F-4D97-AF65-F5344CB8AC3E}">
        <p14:creationId xmlns:p14="http://schemas.microsoft.com/office/powerpoint/2010/main" val="176806564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4023360" cy="640080"/>
          </a:xfrm>
          <a:prstGeom prst="rect">
            <a:avLst/>
          </a:prstGeom>
        </p:spPr>
        <p:txBody>
          <a:bodyPr>
            <a:noAutofit/>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77740" y="1276710"/>
            <a:ext cx="4023360" cy="640080"/>
          </a:xfrm>
        </p:spPr>
        <p:txBody>
          <a:bodyPr>
            <a:noAutofit/>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143032"/>
            <a:ext cx="4023360" cy="640080"/>
          </a:xfrm>
        </p:spPr>
        <p:txBody>
          <a:bodyPr>
            <a:noAutofit/>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4777740" y="2143032"/>
            <a:ext cx="4023360" cy="640080"/>
          </a:xfrm>
        </p:spPr>
        <p:txBody>
          <a:bodyPr>
            <a:noAutofit/>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3009354"/>
            <a:ext cx="4023360" cy="640080"/>
          </a:xfrm>
        </p:spPr>
        <p:txBody>
          <a:bodyPr>
            <a:noAutofit/>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4777740" y="3009354"/>
            <a:ext cx="4023360" cy="64008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12" name="Content Placeholder 6">
            <a:extLst>
              <a:ext uri="{FF2B5EF4-FFF2-40B4-BE49-F238E27FC236}">
                <a16:creationId xmlns:a16="http://schemas.microsoft.com/office/drawing/2014/main" id="{8B728CCD-2639-461B-9841-57505AC13467}"/>
              </a:ext>
            </a:extLst>
          </p:cNvPr>
          <p:cNvSpPr>
            <a:spLocks noGrp="1"/>
          </p:cNvSpPr>
          <p:nvPr>
            <p:ph sz="quarter" idx="19" hasCustomPrompt="1"/>
          </p:nvPr>
        </p:nvSpPr>
        <p:spPr>
          <a:xfrm>
            <a:off x="342900" y="3875676"/>
            <a:ext cx="4023360" cy="64008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14" name="Content Placeholder 6">
            <a:extLst>
              <a:ext uri="{FF2B5EF4-FFF2-40B4-BE49-F238E27FC236}">
                <a16:creationId xmlns:a16="http://schemas.microsoft.com/office/drawing/2014/main" id="{8B728CCD-2639-461B-9841-57505AC13467}"/>
              </a:ext>
            </a:extLst>
          </p:cNvPr>
          <p:cNvSpPr>
            <a:spLocks noGrp="1"/>
          </p:cNvSpPr>
          <p:nvPr>
            <p:ph sz="quarter" idx="20" hasCustomPrompt="1"/>
          </p:nvPr>
        </p:nvSpPr>
        <p:spPr>
          <a:xfrm>
            <a:off x="4777740" y="3875676"/>
            <a:ext cx="4023360" cy="64008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16" name="Content Placeholder 6">
            <a:extLst>
              <a:ext uri="{FF2B5EF4-FFF2-40B4-BE49-F238E27FC236}">
                <a16:creationId xmlns:a16="http://schemas.microsoft.com/office/drawing/2014/main" id="{8B728CCD-2639-461B-9841-57505AC13467}"/>
              </a:ext>
            </a:extLst>
          </p:cNvPr>
          <p:cNvSpPr>
            <a:spLocks noGrp="1"/>
          </p:cNvSpPr>
          <p:nvPr>
            <p:ph sz="quarter" idx="21" hasCustomPrompt="1"/>
          </p:nvPr>
        </p:nvSpPr>
        <p:spPr>
          <a:xfrm>
            <a:off x="342900" y="4741998"/>
            <a:ext cx="4023360" cy="64008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17" name="Content Placeholder 6">
            <a:extLst>
              <a:ext uri="{FF2B5EF4-FFF2-40B4-BE49-F238E27FC236}">
                <a16:creationId xmlns:a16="http://schemas.microsoft.com/office/drawing/2014/main" id="{8B728CCD-2639-461B-9841-57505AC13467}"/>
              </a:ext>
            </a:extLst>
          </p:cNvPr>
          <p:cNvSpPr>
            <a:spLocks noGrp="1"/>
          </p:cNvSpPr>
          <p:nvPr>
            <p:ph sz="quarter" idx="22" hasCustomPrompt="1"/>
          </p:nvPr>
        </p:nvSpPr>
        <p:spPr>
          <a:xfrm>
            <a:off x="4777740" y="4741998"/>
            <a:ext cx="4023360" cy="64008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18" name="Content Placeholder 6">
            <a:extLst>
              <a:ext uri="{FF2B5EF4-FFF2-40B4-BE49-F238E27FC236}">
                <a16:creationId xmlns:a16="http://schemas.microsoft.com/office/drawing/2014/main" id="{8B728CCD-2639-461B-9841-57505AC13467}"/>
              </a:ext>
            </a:extLst>
          </p:cNvPr>
          <p:cNvSpPr>
            <a:spLocks noGrp="1"/>
          </p:cNvSpPr>
          <p:nvPr>
            <p:ph sz="quarter" idx="23" hasCustomPrompt="1"/>
          </p:nvPr>
        </p:nvSpPr>
        <p:spPr>
          <a:xfrm>
            <a:off x="342900" y="5608320"/>
            <a:ext cx="4023360" cy="64008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19" name="Content Placeholder 6">
            <a:extLst>
              <a:ext uri="{FF2B5EF4-FFF2-40B4-BE49-F238E27FC236}">
                <a16:creationId xmlns:a16="http://schemas.microsoft.com/office/drawing/2014/main" id="{8B728CCD-2639-461B-9841-57505AC13467}"/>
              </a:ext>
            </a:extLst>
          </p:cNvPr>
          <p:cNvSpPr>
            <a:spLocks noGrp="1"/>
          </p:cNvSpPr>
          <p:nvPr>
            <p:ph sz="quarter" idx="24" hasCustomPrompt="1"/>
          </p:nvPr>
        </p:nvSpPr>
        <p:spPr>
          <a:xfrm>
            <a:off x="4777740" y="5608320"/>
            <a:ext cx="4023360" cy="64008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24" name="Appendix Link"/>
          <p:cNvSpPr>
            <a:spLocks noGrp="1"/>
          </p:cNvSpPr>
          <p:nvPr>
            <p:ph type="body" sz="quarter" idx="29" hasCustomPrompt="1"/>
          </p:nvPr>
        </p:nvSpPr>
        <p:spPr>
          <a:xfrm>
            <a:off x="3200400" y="6324600"/>
            <a:ext cx="2743200" cy="192024"/>
          </a:xfrm>
        </p:spPr>
        <p:txBody>
          <a:bodyPr anchor="b" anchorCtr="0">
            <a:noAutofit/>
          </a:bodyPr>
          <a:lstStyle>
            <a:lvl1pPr algn="ctr">
              <a:defRPr sz="900"/>
            </a:lvl1pPr>
          </a:lstStyle>
          <a:p>
            <a:pPr lvl="0"/>
            <a:r>
              <a:rPr lang="en-US" dirty="0"/>
              <a:t>Add text alternative link, if needed.</a:t>
            </a:r>
          </a:p>
        </p:txBody>
      </p:sp>
      <p:sp>
        <p:nvSpPr>
          <p:cNvPr id="25" name="Image Credit"/>
          <p:cNvSpPr>
            <a:spLocks noGrp="1"/>
          </p:cNvSpPr>
          <p:nvPr>
            <p:ph type="body" sz="quarter" idx="30" hasCustomPrompt="1"/>
          </p:nvPr>
        </p:nvSpPr>
        <p:spPr>
          <a:xfrm>
            <a:off x="1562101" y="6684963"/>
            <a:ext cx="6976872" cy="173736"/>
          </a:xfrm>
        </p:spPr>
        <p:txBody>
          <a:bodyPr anchor="ctr" anchorCtr="0">
            <a:noAutofit/>
          </a:bodyPr>
          <a:lstStyle>
            <a:lvl1pPr algn="r">
              <a:defRPr sz="800">
                <a:solidFill>
                  <a:srgbClr val="595959"/>
                </a:solidFill>
              </a:defRPr>
            </a:lvl1pPr>
          </a:lstStyle>
          <a:p>
            <a:pPr lvl="0"/>
            <a:r>
              <a:rPr lang="en-US" dirty="0"/>
              <a:t>Insert Image Credit Here</a:t>
            </a:r>
          </a:p>
        </p:txBody>
      </p:sp>
    </p:spTree>
    <p:extLst>
      <p:ext uri="{BB962C8B-B14F-4D97-AF65-F5344CB8AC3E}">
        <p14:creationId xmlns:p14="http://schemas.microsoft.com/office/powerpoint/2010/main" val="173233457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lnSpc>
                <a:spcPct val="100000"/>
              </a:lnSpc>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4023360" cy="4572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77740" y="1276710"/>
            <a:ext cx="4023360" cy="4572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1921637"/>
            <a:ext cx="4023360" cy="4572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4777740" y="1921637"/>
            <a:ext cx="4023360" cy="4572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2566564"/>
            <a:ext cx="4023360" cy="4572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4777740" y="2566564"/>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14" name="Content Placeholder 6">
            <a:extLst>
              <a:ext uri="{FF2B5EF4-FFF2-40B4-BE49-F238E27FC236}">
                <a16:creationId xmlns:a16="http://schemas.microsoft.com/office/drawing/2014/main" id="{8B728CCD-2639-461B-9841-57505AC13467}"/>
              </a:ext>
            </a:extLst>
          </p:cNvPr>
          <p:cNvSpPr>
            <a:spLocks noGrp="1"/>
          </p:cNvSpPr>
          <p:nvPr>
            <p:ph sz="quarter" idx="19" hasCustomPrompt="1"/>
          </p:nvPr>
        </p:nvSpPr>
        <p:spPr>
          <a:xfrm>
            <a:off x="342900" y="3211491"/>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16" name="Content Placeholder 6">
            <a:extLst>
              <a:ext uri="{FF2B5EF4-FFF2-40B4-BE49-F238E27FC236}">
                <a16:creationId xmlns:a16="http://schemas.microsoft.com/office/drawing/2014/main" id="{8B728CCD-2639-461B-9841-57505AC13467}"/>
              </a:ext>
            </a:extLst>
          </p:cNvPr>
          <p:cNvSpPr>
            <a:spLocks noGrp="1"/>
          </p:cNvSpPr>
          <p:nvPr>
            <p:ph sz="quarter" idx="20" hasCustomPrompt="1"/>
          </p:nvPr>
        </p:nvSpPr>
        <p:spPr>
          <a:xfrm>
            <a:off x="4777740" y="3211491"/>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17" name="Content Placeholder 6">
            <a:extLst>
              <a:ext uri="{FF2B5EF4-FFF2-40B4-BE49-F238E27FC236}">
                <a16:creationId xmlns:a16="http://schemas.microsoft.com/office/drawing/2014/main" id="{8B728CCD-2639-461B-9841-57505AC13467}"/>
              </a:ext>
            </a:extLst>
          </p:cNvPr>
          <p:cNvSpPr>
            <a:spLocks noGrp="1"/>
          </p:cNvSpPr>
          <p:nvPr>
            <p:ph sz="quarter" idx="21" hasCustomPrompt="1"/>
          </p:nvPr>
        </p:nvSpPr>
        <p:spPr>
          <a:xfrm>
            <a:off x="342900" y="3856418"/>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18" name="Content Placeholder 6">
            <a:extLst>
              <a:ext uri="{FF2B5EF4-FFF2-40B4-BE49-F238E27FC236}">
                <a16:creationId xmlns:a16="http://schemas.microsoft.com/office/drawing/2014/main" id="{8B728CCD-2639-461B-9841-57505AC13467}"/>
              </a:ext>
            </a:extLst>
          </p:cNvPr>
          <p:cNvSpPr>
            <a:spLocks noGrp="1"/>
          </p:cNvSpPr>
          <p:nvPr>
            <p:ph sz="quarter" idx="22" hasCustomPrompt="1"/>
          </p:nvPr>
        </p:nvSpPr>
        <p:spPr>
          <a:xfrm>
            <a:off x="4777740" y="3856418"/>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19" name="Content Placeholder 6">
            <a:extLst>
              <a:ext uri="{FF2B5EF4-FFF2-40B4-BE49-F238E27FC236}">
                <a16:creationId xmlns:a16="http://schemas.microsoft.com/office/drawing/2014/main" id="{8B728CCD-2639-461B-9841-57505AC13467}"/>
              </a:ext>
            </a:extLst>
          </p:cNvPr>
          <p:cNvSpPr>
            <a:spLocks noGrp="1"/>
          </p:cNvSpPr>
          <p:nvPr>
            <p:ph sz="quarter" idx="23" hasCustomPrompt="1"/>
          </p:nvPr>
        </p:nvSpPr>
        <p:spPr>
          <a:xfrm>
            <a:off x="342900" y="4501345"/>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20" name="Content Placeholder 6">
            <a:extLst>
              <a:ext uri="{FF2B5EF4-FFF2-40B4-BE49-F238E27FC236}">
                <a16:creationId xmlns:a16="http://schemas.microsoft.com/office/drawing/2014/main" id="{8B728CCD-2639-461B-9841-57505AC13467}"/>
              </a:ext>
            </a:extLst>
          </p:cNvPr>
          <p:cNvSpPr>
            <a:spLocks noGrp="1"/>
          </p:cNvSpPr>
          <p:nvPr>
            <p:ph sz="quarter" idx="24" hasCustomPrompt="1"/>
          </p:nvPr>
        </p:nvSpPr>
        <p:spPr>
          <a:xfrm>
            <a:off x="4777740" y="4501345"/>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21" name="Content Placeholder 6">
            <a:extLst>
              <a:ext uri="{FF2B5EF4-FFF2-40B4-BE49-F238E27FC236}">
                <a16:creationId xmlns:a16="http://schemas.microsoft.com/office/drawing/2014/main" id="{8B728CCD-2639-461B-9841-57505AC13467}"/>
              </a:ext>
            </a:extLst>
          </p:cNvPr>
          <p:cNvSpPr>
            <a:spLocks noGrp="1"/>
          </p:cNvSpPr>
          <p:nvPr>
            <p:ph sz="quarter" idx="25" hasCustomPrompt="1"/>
          </p:nvPr>
        </p:nvSpPr>
        <p:spPr>
          <a:xfrm>
            <a:off x="342900" y="5146272"/>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22" name="Content Placeholder 6">
            <a:extLst>
              <a:ext uri="{FF2B5EF4-FFF2-40B4-BE49-F238E27FC236}">
                <a16:creationId xmlns:a16="http://schemas.microsoft.com/office/drawing/2014/main" id="{8B728CCD-2639-461B-9841-57505AC13467}"/>
              </a:ext>
            </a:extLst>
          </p:cNvPr>
          <p:cNvSpPr>
            <a:spLocks noGrp="1"/>
          </p:cNvSpPr>
          <p:nvPr>
            <p:ph sz="quarter" idx="26" hasCustomPrompt="1"/>
          </p:nvPr>
        </p:nvSpPr>
        <p:spPr>
          <a:xfrm>
            <a:off x="4777740" y="5146272"/>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23" name="Content Placeholder 6">
            <a:extLst>
              <a:ext uri="{FF2B5EF4-FFF2-40B4-BE49-F238E27FC236}">
                <a16:creationId xmlns:a16="http://schemas.microsoft.com/office/drawing/2014/main" id="{8B728CCD-2639-461B-9841-57505AC13467}"/>
              </a:ext>
            </a:extLst>
          </p:cNvPr>
          <p:cNvSpPr>
            <a:spLocks noGrp="1"/>
          </p:cNvSpPr>
          <p:nvPr>
            <p:ph sz="quarter" idx="27" hasCustomPrompt="1"/>
          </p:nvPr>
        </p:nvSpPr>
        <p:spPr>
          <a:xfrm>
            <a:off x="342900" y="5791200"/>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24" name="Content Placeholder 6">
            <a:extLst>
              <a:ext uri="{FF2B5EF4-FFF2-40B4-BE49-F238E27FC236}">
                <a16:creationId xmlns:a16="http://schemas.microsoft.com/office/drawing/2014/main" id="{8B728CCD-2639-461B-9841-57505AC13467}"/>
              </a:ext>
            </a:extLst>
          </p:cNvPr>
          <p:cNvSpPr>
            <a:spLocks noGrp="1"/>
          </p:cNvSpPr>
          <p:nvPr>
            <p:ph sz="quarter" idx="28" hasCustomPrompt="1"/>
          </p:nvPr>
        </p:nvSpPr>
        <p:spPr>
          <a:xfrm>
            <a:off x="4777740" y="5791200"/>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12" name="Appendix Link"/>
          <p:cNvSpPr>
            <a:spLocks noGrp="1"/>
          </p:cNvSpPr>
          <p:nvPr>
            <p:ph type="body" sz="quarter" idx="29" hasCustomPrompt="1"/>
          </p:nvPr>
        </p:nvSpPr>
        <p:spPr>
          <a:xfrm>
            <a:off x="3200400" y="6324600"/>
            <a:ext cx="2743200" cy="192024"/>
          </a:xfrm>
        </p:spPr>
        <p:txBody>
          <a:bodyPr anchor="b" anchorCtr="0">
            <a:noAutofit/>
          </a:bodyPr>
          <a:lstStyle>
            <a:lvl1pPr algn="ctr">
              <a:defRPr sz="900"/>
            </a:lvl1pPr>
          </a:lstStyle>
          <a:p>
            <a:pPr lvl="0"/>
            <a:r>
              <a:rPr lang="en-US" dirty="0"/>
              <a:t>Add text alternative link, if needed.</a:t>
            </a:r>
          </a:p>
        </p:txBody>
      </p:sp>
      <p:sp>
        <p:nvSpPr>
          <p:cNvPr id="26" name="Image Credit"/>
          <p:cNvSpPr>
            <a:spLocks noGrp="1"/>
          </p:cNvSpPr>
          <p:nvPr>
            <p:ph type="body" sz="quarter" idx="30" hasCustomPrompt="1"/>
          </p:nvPr>
        </p:nvSpPr>
        <p:spPr>
          <a:xfrm>
            <a:off x="1562101" y="6684963"/>
            <a:ext cx="6976872" cy="173736"/>
          </a:xfrm>
        </p:spPr>
        <p:txBody>
          <a:bodyPr anchor="ctr" anchorCtr="0">
            <a:noAutofit/>
          </a:bodyPr>
          <a:lstStyle>
            <a:lvl1pPr algn="r">
              <a:defRPr sz="800">
                <a:solidFill>
                  <a:srgbClr val="595959"/>
                </a:solidFill>
              </a:defRPr>
            </a:lvl1pPr>
          </a:lstStyle>
          <a:p>
            <a:pPr lvl="0"/>
            <a:r>
              <a:rPr lang="en-US" dirty="0"/>
              <a:t>Insert Image Credit Here</a:t>
            </a:r>
          </a:p>
        </p:txBody>
      </p:sp>
    </p:spTree>
    <p:extLst>
      <p:ext uri="{BB962C8B-B14F-4D97-AF65-F5344CB8AC3E}">
        <p14:creationId xmlns:p14="http://schemas.microsoft.com/office/powerpoint/2010/main" val="4993234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8" y="2366309"/>
            <a:ext cx="7955280" cy="526936"/>
          </a:xfrm>
          <a:prstGeom prst="rect">
            <a:avLst/>
          </a:prstGeom>
        </p:spPr>
        <p:txBody>
          <a:bodyPr anchor="ctr">
            <a:normAutofit/>
          </a:bodyPr>
          <a:lstStyle>
            <a:lvl1pPr>
              <a:defRPr sz="2400">
                <a:latin typeface="+mj-lt"/>
              </a:defRPr>
            </a:lvl1pPr>
          </a:lstStyle>
          <a:p>
            <a:r>
              <a:rPr lang="en-US" dirty="0"/>
              <a:t>Accessibility Content: Text Alternatives for Images</a:t>
            </a:r>
          </a:p>
        </p:txBody>
      </p:sp>
    </p:spTree>
    <p:extLst>
      <p:ext uri="{BB962C8B-B14F-4D97-AF65-F5344CB8AC3E}">
        <p14:creationId xmlns:p14="http://schemas.microsoft.com/office/powerpoint/2010/main" val="3692571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noAutofit/>
          </a:bodyPr>
          <a:lstStyle>
            <a:lvl1pPr>
              <a:defRPr>
                <a:latin typeface="+mj-lt"/>
              </a:defRPr>
            </a:lvl1pPr>
          </a:lstStyle>
          <a:p>
            <a:r>
              <a:rPr lang="en-US" dirty="0"/>
              <a:t>Click to edit Master title style</a:t>
            </a:r>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noAutofit/>
          </a:bodyPr>
          <a:lstStyle>
            <a:lvl1pPr>
              <a:defRPr>
                <a:latin typeface="+mj-lt"/>
              </a:defRPr>
            </a:lvl1pPr>
            <a:lvl2pPr marL="344488" indent="-342900">
              <a:buFont typeface="Arial" panose="020B0604020202020204" pitchFamily="34" charset="0"/>
              <a:buChar char="•"/>
              <a:defRPr/>
            </a:lvl2pPr>
            <a:lvl3pPr>
              <a:defRPr>
                <a:latin typeface="+mj-lt"/>
              </a:defRPr>
            </a:lvl3pPr>
            <a:lvl4pPr>
              <a:defRPr>
                <a:latin typeface="+mj-lt"/>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lnSpc>
                <a:spcPct val="100000"/>
              </a:lnSpc>
              <a:defRPr sz="2400">
                <a:latin typeface="+mj-lt"/>
              </a:defRPr>
            </a:lvl1pPr>
          </a:lstStyle>
          <a:p>
            <a:r>
              <a:rPr lang="en-US" dirty="0"/>
              <a:t>Slide Title</a:t>
            </a:r>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atin typeface="+mj-lt"/>
              </a:defRPr>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atin typeface="+mj-lt"/>
              </a:defRPr>
            </a:lvl1pPr>
            <a:lvl2pPr>
              <a:defRPr>
                <a:latin typeface="+mj-lt"/>
              </a:defRPr>
            </a:lvl2pPr>
            <a:lvl3pPr>
              <a:defRPr>
                <a:latin typeface="+mj-lt"/>
              </a:defRPr>
            </a:lvl3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atin typeface="+mj-lt"/>
              </a:defRPr>
            </a:lvl1pPr>
          </a:lstStyle>
          <a:p>
            <a:pPr lvl="0" algn="ctr"/>
            <a:r>
              <a:rPr lang="en-US" dirty="0"/>
              <a:t>Return to parent-slide containing images.</a:t>
            </a:r>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lnSpc>
                <a:spcPct val="100000"/>
              </a:lnSpc>
              <a:defRPr sz="2400">
                <a:latin typeface="+mj-lt"/>
              </a:defRPr>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atin typeface="+mj-lt"/>
              </a:defRPr>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atin typeface="+mj-lt"/>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atin typeface="+mj-lt"/>
              </a:defRPr>
            </a:lvl1pPr>
            <a:lvl2pPr>
              <a:defRPr>
                <a:latin typeface="+mj-lt"/>
              </a:defRPr>
            </a:lvl2pPr>
            <a:lvl3pPr>
              <a:defRPr>
                <a:latin typeface="+mj-lt"/>
              </a:defRPr>
            </a:lvl3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atin typeface="+mj-lt"/>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atin typeface="+mj-lt"/>
              </a:defRPr>
            </a:lvl1pPr>
            <a:lvl2pPr>
              <a:defRPr>
                <a:latin typeface="+mj-lt"/>
              </a:defRPr>
            </a:lvl2pPr>
            <a:lvl3pPr>
              <a:defRPr>
                <a:latin typeface="+mj-lt"/>
              </a:defRPr>
            </a:lvl3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atin typeface="+mj-lt"/>
              </a:defRPr>
            </a:lvl1pPr>
          </a:lstStyle>
          <a:p>
            <a:pPr lvl="0" algn="ctr"/>
            <a:r>
              <a:rPr lang="en-US" dirty="0"/>
              <a:t>Return to parent-slide containing images.</a:t>
            </a:r>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03176"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dirty="0"/>
              <a:t>Click to edit Master title style</a:t>
            </a:r>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atin typeface="+mn-lt"/>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noAutofit/>
          </a:bodyPr>
          <a:lstStyle>
            <a:lvl1pPr>
              <a:defRPr>
                <a:latin typeface="+mn-lt"/>
              </a:defRPr>
            </a:lvl1pPr>
            <a:lvl2pPr>
              <a:defRPr>
                <a:latin typeface="+mn-lt"/>
              </a:defRPr>
            </a:lvl2pPr>
            <a:lvl3pPr>
              <a:defRPr>
                <a:latin typeface="+mn-lt"/>
              </a:defRPr>
            </a:lvl3pPr>
          </a:lstStyle>
          <a:p>
            <a:pPr lvl="0"/>
            <a:r>
              <a:rPr lang="en-US" dirty="0"/>
              <a:t>Slide Content</a:t>
            </a:r>
          </a:p>
          <a:p>
            <a:pPr lvl="1"/>
            <a:r>
              <a:rPr lang="en-US" dirty="0"/>
              <a:t>Second level</a:t>
            </a:r>
          </a:p>
          <a:p>
            <a:pPr lvl="2"/>
            <a:r>
              <a:rPr lang="en-US" dirty="0"/>
              <a:t>Third level</a:t>
            </a:r>
          </a:p>
        </p:txBody>
      </p:sp>
      <p:sp>
        <p:nvSpPr>
          <p:cNvPr id="8" name="Appendix Link"/>
          <p:cNvSpPr>
            <a:spLocks noGrp="1"/>
          </p:cNvSpPr>
          <p:nvPr>
            <p:ph type="body" sz="quarter" idx="29" hasCustomPrompt="1"/>
          </p:nvPr>
        </p:nvSpPr>
        <p:spPr>
          <a:xfrm>
            <a:off x="3200400" y="6324600"/>
            <a:ext cx="2743200" cy="192024"/>
          </a:xfrm>
        </p:spPr>
        <p:txBody>
          <a:bodyPr anchor="b" anchorCtr="0">
            <a:noAutofit/>
          </a:bodyPr>
          <a:lstStyle>
            <a:lvl1pPr algn="ctr">
              <a:defRPr sz="900">
                <a:latin typeface="+mn-lt"/>
              </a:defRPr>
            </a:lvl1pPr>
          </a:lstStyle>
          <a:p>
            <a:pPr lvl="0"/>
            <a:r>
              <a:rPr lang="en-US" dirty="0"/>
              <a:t>Add text alternative link, if needed.</a:t>
            </a:r>
          </a:p>
        </p:txBody>
      </p:sp>
      <p:sp>
        <p:nvSpPr>
          <p:cNvPr id="10" name="Image Credit"/>
          <p:cNvSpPr>
            <a:spLocks noGrp="1"/>
          </p:cNvSpPr>
          <p:nvPr>
            <p:ph type="body" sz="quarter" idx="30" hasCustomPrompt="1"/>
          </p:nvPr>
        </p:nvSpPr>
        <p:spPr>
          <a:xfrm>
            <a:off x="1562101" y="6684963"/>
            <a:ext cx="6976872" cy="173736"/>
          </a:xfrm>
        </p:spPr>
        <p:txBody>
          <a:bodyPr anchor="ctr" anchorCtr="0">
            <a:noAutofit/>
          </a:bodyPr>
          <a:lstStyle>
            <a:lvl1pPr algn="r">
              <a:defRPr sz="800">
                <a:solidFill>
                  <a:srgbClr val="595959"/>
                </a:solidFill>
                <a:latin typeface="+mn-lt"/>
              </a:defRPr>
            </a:lvl1pPr>
          </a:lstStyle>
          <a:p>
            <a:pPr lvl="0"/>
            <a:r>
              <a:rPr lang="en-US" dirty="0"/>
              <a:t>Insert Image Credit Here</a:t>
            </a:r>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atin typeface="+mn-lt"/>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noAutofit/>
          </a:bodyPr>
          <a:lstStyle>
            <a:lvl1pPr>
              <a:defRPr>
                <a:latin typeface="+mn-lt"/>
              </a:defRPr>
            </a:lvl1pPr>
            <a:lvl2pPr>
              <a:defRPr>
                <a:latin typeface="+mn-lt"/>
              </a:defRPr>
            </a:lvl2pPr>
            <a:lvl3pPr>
              <a:defRPr>
                <a:latin typeface="+mn-lt"/>
              </a:defRPr>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noAutofit/>
          </a:bodyPr>
          <a:lstStyle>
            <a:lvl1pPr>
              <a:defRPr>
                <a:latin typeface="+mn-lt"/>
              </a:defRPr>
            </a:lvl1pPr>
            <a:lvl2pPr>
              <a:defRPr>
                <a:latin typeface="+mn-lt"/>
              </a:defRPr>
            </a:lvl2pPr>
            <a:lvl3pPr>
              <a:defRPr>
                <a:latin typeface="+mn-lt"/>
              </a:defRPr>
            </a:lvl3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8" name="Appendix Link"/>
          <p:cNvSpPr>
            <a:spLocks noGrp="1"/>
          </p:cNvSpPr>
          <p:nvPr>
            <p:ph type="body" sz="quarter" idx="29" hasCustomPrompt="1"/>
          </p:nvPr>
        </p:nvSpPr>
        <p:spPr>
          <a:xfrm>
            <a:off x="3200400" y="6324600"/>
            <a:ext cx="2743200" cy="192024"/>
          </a:xfrm>
        </p:spPr>
        <p:txBody>
          <a:bodyPr anchor="b" anchorCtr="0">
            <a:noAutofit/>
          </a:bodyPr>
          <a:lstStyle>
            <a:lvl1pPr algn="ctr">
              <a:defRPr sz="900">
                <a:latin typeface="+mn-lt"/>
              </a:defRPr>
            </a:lvl1pPr>
          </a:lstStyle>
          <a:p>
            <a:pPr lvl="0"/>
            <a:r>
              <a:rPr lang="en-US" dirty="0"/>
              <a:t>Add text alternative link, if needed.</a:t>
            </a:r>
          </a:p>
        </p:txBody>
      </p:sp>
      <p:sp>
        <p:nvSpPr>
          <p:cNvPr id="10" name="Image Credit"/>
          <p:cNvSpPr>
            <a:spLocks noGrp="1"/>
          </p:cNvSpPr>
          <p:nvPr>
            <p:ph type="body" sz="quarter" idx="30" hasCustomPrompt="1"/>
          </p:nvPr>
        </p:nvSpPr>
        <p:spPr>
          <a:xfrm>
            <a:off x="1562101" y="6684963"/>
            <a:ext cx="6976872" cy="173736"/>
          </a:xfrm>
        </p:spPr>
        <p:txBody>
          <a:bodyPr anchor="ctr" anchorCtr="0">
            <a:noAutofit/>
          </a:bodyPr>
          <a:lstStyle>
            <a:lvl1pPr algn="r">
              <a:defRPr sz="800">
                <a:solidFill>
                  <a:srgbClr val="595959"/>
                </a:solidFill>
                <a:latin typeface="+mn-lt"/>
              </a:defRPr>
            </a:lvl1pPr>
          </a:lstStyle>
          <a:p>
            <a:pPr lvl="0"/>
            <a:r>
              <a:rPr lang="en-US" dirty="0"/>
              <a:t>Insert Image Credit Here</a:t>
            </a:r>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noAutofit/>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noAutofit/>
          </a:bodyPr>
          <a:lstStyle>
            <a:lvl1pPr>
              <a:defRPr/>
            </a:lvl1pPr>
          </a:lstStyle>
          <a:p>
            <a:pPr lvl="0"/>
            <a:r>
              <a:rPr lang="en-US" dirty="0"/>
              <a:t>Slide Content 2</a:t>
            </a:r>
          </a:p>
          <a:p>
            <a:pPr lvl="1"/>
            <a:r>
              <a:rPr lang="en-US" dirty="0"/>
              <a:t>Second level</a:t>
            </a:r>
          </a:p>
          <a:p>
            <a:pPr lvl="2"/>
            <a:r>
              <a:rPr lang="en-US" dirty="0"/>
              <a:t>Third level</a:t>
            </a:r>
          </a:p>
        </p:txBody>
      </p:sp>
      <p:sp>
        <p:nvSpPr>
          <p:cNvPr id="8" name="Appendix Link"/>
          <p:cNvSpPr>
            <a:spLocks noGrp="1"/>
          </p:cNvSpPr>
          <p:nvPr>
            <p:ph type="body" sz="quarter" idx="29" hasCustomPrompt="1"/>
          </p:nvPr>
        </p:nvSpPr>
        <p:spPr>
          <a:xfrm>
            <a:off x="3200400" y="6324600"/>
            <a:ext cx="2743200" cy="192024"/>
          </a:xfrm>
        </p:spPr>
        <p:txBody>
          <a:bodyPr anchor="b" anchorCtr="0">
            <a:noAutofit/>
          </a:bodyPr>
          <a:lstStyle>
            <a:lvl1pPr algn="ctr">
              <a:defRPr sz="900"/>
            </a:lvl1pPr>
          </a:lstStyle>
          <a:p>
            <a:pPr lvl="0"/>
            <a:r>
              <a:rPr lang="en-US" dirty="0"/>
              <a:t>Add text alternative link, if needed.</a:t>
            </a:r>
          </a:p>
        </p:txBody>
      </p:sp>
      <p:sp>
        <p:nvSpPr>
          <p:cNvPr id="10" name="Image Credit"/>
          <p:cNvSpPr>
            <a:spLocks noGrp="1"/>
          </p:cNvSpPr>
          <p:nvPr>
            <p:ph type="body" sz="quarter" idx="30" hasCustomPrompt="1"/>
          </p:nvPr>
        </p:nvSpPr>
        <p:spPr>
          <a:xfrm>
            <a:off x="1562101" y="6684963"/>
            <a:ext cx="6976872" cy="173736"/>
          </a:xfrm>
        </p:spPr>
        <p:txBody>
          <a:bodyPr anchor="ctr" anchorCtr="0">
            <a:noAutofit/>
          </a:bodyPr>
          <a:lstStyle>
            <a:lvl1pPr algn="r">
              <a:defRPr sz="800">
                <a:solidFill>
                  <a:srgbClr val="595959"/>
                </a:solidFill>
              </a:defRPr>
            </a:lvl1pPr>
          </a:lstStyle>
          <a:p>
            <a:pPr lvl="0"/>
            <a:r>
              <a:rPr lang="en-US" dirty="0"/>
              <a:t>Insert Image Credit Here</a:t>
            </a:r>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noAutofit/>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noAutofit/>
          </a:bodyPr>
          <a:lstStyle>
            <a:lvl1pPr>
              <a:defRPr/>
            </a:lvl1pPr>
          </a:lstStyle>
          <a:p>
            <a:pPr lvl="0"/>
            <a:r>
              <a:rPr lang="en-US" dirty="0"/>
              <a:t>Slide Content 2</a:t>
            </a:r>
          </a:p>
          <a:p>
            <a:pPr lvl="1"/>
            <a:r>
              <a:rPr lang="en-US" dirty="0"/>
              <a:t>Second level</a:t>
            </a:r>
          </a:p>
          <a:p>
            <a:pPr lvl="2"/>
            <a:r>
              <a:rPr lang="en-US" dirty="0"/>
              <a:t>Third level</a:t>
            </a:r>
          </a:p>
        </p:txBody>
      </p:sp>
      <p:sp>
        <p:nvSpPr>
          <p:cNvPr id="8" name="Appendix Link"/>
          <p:cNvSpPr>
            <a:spLocks noGrp="1"/>
          </p:cNvSpPr>
          <p:nvPr>
            <p:ph type="body" sz="quarter" idx="29" hasCustomPrompt="1"/>
          </p:nvPr>
        </p:nvSpPr>
        <p:spPr>
          <a:xfrm>
            <a:off x="3200400" y="6324600"/>
            <a:ext cx="2743200" cy="192024"/>
          </a:xfrm>
        </p:spPr>
        <p:txBody>
          <a:bodyPr anchor="b" anchorCtr="0">
            <a:noAutofit/>
          </a:bodyPr>
          <a:lstStyle>
            <a:lvl1pPr algn="ctr">
              <a:defRPr sz="900"/>
            </a:lvl1pPr>
          </a:lstStyle>
          <a:p>
            <a:pPr lvl="0"/>
            <a:r>
              <a:rPr lang="en-US" dirty="0"/>
              <a:t>Add text alternative link, if needed.</a:t>
            </a:r>
          </a:p>
        </p:txBody>
      </p:sp>
      <p:sp>
        <p:nvSpPr>
          <p:cNvPr id="10" name="Image Credit"/>
          <p:cNvSpPr>
            <a:spLocks noGrp="1"/>
          </p:cNvSpPr>
          <p:nvPr>
            <p:ph type="body" sz="quarter" idx="30" hasCustomPrompt="1"/>
          </p:nvPr>
        </p:nvSpPr>
        <p:spPr>
          <a:xfrm>
            <a:off x="1562101" y="6684963"/>
            <a:ext cx="6976872" cy="173736"/>
          </a:xfrm>
        </p:spPr>
        <p:txBody>
          <a:bodyPr anchor="ctr" anchorCtr="0">
            <a:noAutofit/>
          </a:bodyPr>
          <a:lstStyle>
            <a:lvl1pPr algn="r">
              <a:defRPr sz="800">
                <a:solidFill>
                  <a:srgbClr val="595959"/>
                </a:solidFill>
              </a:defRPr>
            </a:lvl1pPr>
          </a:lstStyle>
          <a:p>
            <a:pPr lvl="0"/>
            <a:r>
              <a:rPr lang="en-US" dirty="0"/>
              <a:t>Insert Image Credit Here</a:t>
            </a:r>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noAutofit/>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noAutofit/>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noAutofit/>
          </a:bodyPr>
          <a:lstStyle>
            <a:lvl1pPr>
              <a:defRPr/>
            </a:lvl1pPr>
          </a:lstStyle>
          <a:p>
            <a:pPr lvl="0"/>
            <a:r>
              <a:rPr lang="en-US" dirty="0"/>
              <a:t>Slide Content 3</a:t>
            </a:r>
          </a:p>
          <a:p>
            <a:pPr lvl="1"/>
            <a:r>
              <a:rPr lang="en-US" dirty="0"/>
              <a:t>Second level</a:t>
            </a:r>
          </a:p>
          <a:p>
            <a:pPr lvl="2"/>
            <a:r>
              <a:rPr lang="en-US" dirty="0"/>
              <a:t>Third level</a:t>
            </a:r>
          </a:p>
        </p:txBody>
      </p:sp>
      <p:sp>
        <p:nvSpPr>
          <p:cNvPr id="10" name="Appendix Link"/>
          <p:cNvSpPr>
            <a:spLocks noGrp="1"/>
          </p:cNvSpPr>
          <p:nvPr>
            <p:ph type="body" sz="quarter" idx="29" hasCustomPrompt="1"/>
          </p:nvPr>
        </p:nvSpPr>
        <p:spPr>
          <a:xfrm>
            <a:off x="3200400" y="6324600"/>
            <a:ext cx="2743200" cy="192024"/>
          </a:xfrm>
        </p:spPr>
        <p:txBody>
          <a:bodyPr anchor="b" anchorCtr="0">
            <a:noAutofit/>
          </a:bodyPr>
          <a:lstStyle>
            <a:lvl1pPr algn="ctr">
              <a:defRPr sz="900"/>
            </a:lvl1pPr>
          </a:lstStyle>
          <a:p>
            <a:pPr lvl="0"/>
            <a:r>
              <a:rPr lang="en-US" dirty="0"/>
              <a:t>Add text alternative link, if needed.</a:t>
            </a:r>
          </a:p>
        </p:txBody>
      </p:sp>
      <p:sp>
        <p:nvSpPr>
          <p:cNvPr id="11" name="Image Credit"/>
          <p:cNvSpPr>
            <a:spLocks noGrp="1"/>
          </p:cNvSpPr>
          <p:nvPr>
            <p:ph type="body" sz="quarter" idx="30" hasCustomPrompt="1"/>
          </p:nvPr>
        </p:nvSpPr>
        <p:spPr>
          <a:xfrm>
            <a:off x="1562101" y="6684963"/>
            <a:ext cx="6976872" cy="173736"/>
          </a:xfrm>
        </p:spPr>
        <p:txBody>
          <a:bodyPr anchor="ctr" anchorCtr="0">
            <a:noAutofit/>
          </a:bodyPr>
          <a:lstStyle>
            <a:lvl1pPr algn="r">
              <a:defRPr sz="800">
                <a:solidFill>
                  <a:srgbClr val="595959"/>
                </a:solidFill>
              </a:defRPr>
            </a:lvl1pPr>
          </a:lstStyle>
          <a:p>
            <a:pPr lvl="0"/>
            <a:r>
              <a:rPr lang="en-US" dirty="0"/>
              <a:t>Insert Image Credit Here</a:t>
            </a:r>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theme" Target="../theme/theme2.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a:t>Add long copyright</a:t>
            </a:r>
            <a:endParaRPr lang="en-US" dirty="0"/>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9" name="Slide Number"/>
          <p:cNvSpPr txBox="1"/>
          <p:nvPr userDrawn="1"/>
        </p:nvSpPr>
        <p:spPr>
          <a:xfrm>
            <a:off x="8625636" y="6670335"/>
            <a:ext cx="356616" cy="164592"/>
          </a:xfrm>
          <a:prstGeom prst="rect">
            <a:avLst/>
          </a:prstGeom>
          <a:noFill/>
        </p:spPr>
        <p:txBody>
          <a:bodyPr wrap="square" lIns="45720" rIns="45720" rtlCol="0" anchor="ctr" anchorCtr="0">
            <a:noAutofit/>
          </a:bodyPr>
          <a:lstStyle/>
          <a:p>
            <a:pPr algn="r"/>
            <a:fld id="{960EEC4C-B90A-40FB-9378-A310753B0AE3}" type="slidenum">
              <a:rPr lang="en-US" sz="800" smtClean="0">
                <a:solidFill>
                  <a:srgbClr val="595959"/>
                </a:solidFill>
              </a:rPr>
              <a:pPr algn="r"/>
              <a:t>‹#›</a:t>
            </a:fld>
            <a:endParaRPr lang="en-US" sz="800" dirty="0">
              <a:solidFill>
                <a:srgbClr val="595959"/>
              </a:solidFill>
            </a:endParaRPr>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 id="2147483707" r:id="rId7"/>
    <p:sldLayoutId id="2147483704" r:id="rId8"/>
    <p:sldLayoutId id="2147483705" r:id="rId9"/>
    <p:sldLayoutId id="2147483706" r:id="rId10"/>
  </p:sldLayoutIdLst>
  <p:hf hdr="0" dt="0"/>
  <p:txStyles>
    <p:titleStyle>
      <a:lvl1pPr algn="l" defTabSz="914400" rtl="0" eaLnBrk="1" latinLnBrk="0" hangingPunct="1">
        <a:lnSpc>
          <a:spcPct val="90000"/>
        </a:lnSpc>
        <a:spcBef>
          <a:spcPct val="0"/>
        </a:spcBef>
        <a:buNone/>
        <a:defRPr sz="2400" b="1" kern="1200">
          <a:solidFill>
            <a:schemeClr val="tx2"/>
          </a:solidFill>
          <a:latin typeface="+mn-lt"/>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400" kern="1200">
          <a:solidFill>
            <a:schemeClr val="tx2"/>
          </a:solidFill>
          <a:latin typeface="+mn-lt"/>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400" kern="1200">
          <a:solidFill>
            <a:schemeClr val="tx2"/>
          </a:solidFill>
          <a:latin typeface="+mn-lt"/>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2000" kern="1200">
          <a:solidFill>
            <a:schemeClr val="tx2"/>
          </a:solidFill>
          <a:latin typeface="+mn-lt"/>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a:t>Add long copyright line here</a:t>
            </a:r>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mj-lt"/>
              </a:rPr>
              <a:t>© McGraw Hill</a:t>
            </a:r>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mj-lt"/>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mj-lt"/>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mj-lt"/>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800" b="1" kern="1200">
          <a:solidFill>
            <a:schemeClr val="tx2"/>
          </a:solidFill>
          <a:latin typeface="+mj-lt"/>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kern="1200">
          <a:solidFill>
            <a:schemeClr val="tx2"/>
          </a:solidFill>
          <a:latin typeface="+mj-lt"/>
          <a:ea typeface="+mn-ea"/>
          <a:cs typeface="Times New Roman" panose="02020603050405020304" pitchFamily="18"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400" kern="1200">
          <a:solidFill>
            <a:schemeClr val="tx2"/>
          </a:solidFill>
          <a:latin typeface="+mj-lt"/>
          <a:ea typeface="+mn-ea"/>
          <a:cs typeface="Times New Roman" panose="02020603050405020304" pitchFamily="18" charset="0"/>
        </a:defRPr>
      </a:lvl3pPr>
      <a:lvl4pPr marL="741363" indent="-28575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j-lt"/>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mj-lt"/>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noAutofit/>
          </a:bodyPr>
          <a:lstStyle/>
          <a:p>
            <a:r>
              <a:rPr lang="en-US" sz="800" b="0" dirty="0">
                <a:solidFill>
                  <a:schemeClr val="tx1">
                    <a:lumMod val="65000"/>
                    <a:lumOff val="35000"/>
                  </a:schemeClr>
                </a:solidFill>
                <a:latin typeface="+mj-lt"/>
              </a:rPr>
              <a:t>© McGraw Hill</a:t>
            </a:r>
          </a:p>
        </p:txBody>
      </p:sp>
      <p:sp>
        <p:nvSpPr>
          <p:cNvPr id="7" name="Slide Number"/>
          <p:cNvSpPr txBox="1"/>
          <p:nvPr userDrawn="1"/>
        </p:nvSpPr>
        <p:spPr>
          <a:xfrm>
            <a:off x="8625636" y="6670335"/>
            <a:ext cx="356616" cy="164592"/>
          </a:xfrm>
          <a:prstGeom prst="rect">
            <a:avLst/>
          </a:prstGeom>
          <a:noFill/>
        </p:spPr>
        <p:txBody>
          <a:bodyPr wrap="square" lIns="45720" rIns="45720" rtlCol="0" anchor="ctr" anchorCtr="0">
            <a:noAutofit/>
          </a:bodyPr>
          <a:lstStyle/>
          <a:p>
            <a:pPr algn="r"/>
            <a:fld id="{960EEC4C-B90A-40FB-9378-A310753B0AE3}" type="slidenum">
              <a:rPr lang="en-US" sz="800" smtClean="0">
                <a:solidFill>
                  <a:srgbClr val="595959"/>
                </a:solidFill>
                <a:latin typeface="+mj-lt"/>
              </a:rPr>
              <a:pPr algn="r"/>
              <a:t>‹#›</a:t>
            </a:fld>
            <a:endParaRPr lang="en-US" sz="800" dirty="0">
              <a:solidFill>
                <a:srgbClr val="595959"/>
              </a:solidFill>
              <a:latin typeface="+mj-lt"/>
            </a:endParaRPr>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j-lt"/>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j-lt"/>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j-lt"/>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dirty="0"/>
              <a:t>Chapter 1</a:t>
            </a:r>
          </a:p>
        </p:txBody>
      </p:sp>
      <p:sp>
        <p:nvSpPr>
          <p:cNvPr id="13" name="Subtitle 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IN" dirty="0"/>
              <a:t>The Sociological Imagination</a:t>
            </a:r>
          </a:p>
        </p:txBody>
      </p:sp>
      <p:sp>
        <p:nvSpPr>
          <p:cNvPr id="14" name="Text Placeholder 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pPr>
              <a:spcBef>
                <a:spcPts val="600"/>
              </a:spcBef>
            </a:pPr>
            <a:r>
              <a:rPr lang="en-US" sz="1600" u="sng" dirty="0">
                <a:latin typeface="+mj-lt"/>
                <a:ea typeface="Verdana" pitchFamily="34" charset="0"/>
                <a:cs typeface="Arial" panose="020B0604020202020204" pitchFamily="34" charset="0"/>
              </a:rPr>
              <a:t>SOC 2020 </a:t>
            </a:r>
          </a:p>
          <a:p>
            <a:pPr>
              <a:spcBef>
                <a:spcPts val="600"/>
              </a:spcBef>
            </a:pPr>
            <a:r>
              <a:rPr lang="en-US" dirty="0">
                <a:latin typeface="+mj-lt"/>
              </a:rPr>
              <a:t>Sixth Edition</a:t>
            </a:r>
          </a:p>
        </p:txBody>
      </p:sp>
      <p:pic>
        <p:nvPicPr>
          <p:cNvPr id="10" name="Picture 4">
            <a:extLst>
              <a:ext uri="{C183D7F6-B498-43B3-948B-1728B52AA6E4}">
                <adec:decorative xmlns:adec="http://schemas.microsoft.com/office/drawing/2017/decorative" val="1"/>
              </a:ext>
            </a:extLst>
          </p:cNvPr>
          <p:cNvPicPr>
            <a:picLocks noGrp="1" noChangeAspect="1" noChangeArrowheads="1"/>
          </p:cNvPicPr>
          <p:nvPr>
            <p:ph type="pic" sz="quarter" idx="11"/>
          </p:nvPr>
        </p:nvPicPr>
        <p:blipFill rotWithShape="1">
          <a:blip r:embed="rId2">
            <a:extLst>
              <a:ext uri="{28A0092B-C50C-407E-A947-70E740481C1C}">
                <a14:useLocalDpi xmlns:a14="http://schemas.microsoft.com/office/drawing/2010/main" val="0"/>
              </a:ext>
            </a:extLst>
          </a:blip>
          <a:srcRect b="19732"/>
          <a:stretch/>
        </p:blipFill>
        <p:spPr bwMode="auto">
          <a:xfrm>
            <a:off x="4341392" y="2520500"/>
            <a:ext cx="4572000" cy="312059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p:txBody>
          <a:bodyPr/>
          <a:lstStyle/>
          <a:p>
            <a:pPr lvl="0"/>
            <a:r>
              <a:rPr lang="en-US"/>
              <a:t>© 2020 McGraw Hill. All rights reserved. Authorized only for instructor use in the classroom.</a:t>
            </a:r>
          </a:p>
          <a:p>
            <a:pPr lvl="0"/>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5 Movies on the Sociological Imagination</a:t>
            </a:r>
          </a:p>
        </p:txBody>
      </p:sp>
      <p:sp>
        <p:nvSpPr>
          <p:cNvPr id="4" name="Content Placeholder 2"/>
          <p:cNvSpPr>
            <a:spLocks noGrp="1"/>
          </p:cNvSpPr>
          <p:nvPr>
            <p:ph sz="quarter" idx="11"/>
          </p:nvPr>
        </p:nvSpPr>
        <p:spPr>
          <a:solidFill>
            <a:schemeClr val="bg2">
              <a:lumMod val="95000"/>
            </a:schemeClr>
          </a:solidFill>
        </p:spPr>
        <p:txBody>
          <a:bodyPr/>
          <a:lstStyle/>
          <a:p>
            <a:pPr>
              <a:spcAft>
                <a:spcPts val="600"/>
              </a:spcAft>
            </a:pPr>
            <a:r>
              <a:rPr lang="en-US" b="1" dirty="0"/>
              <a:t>12 Years a Slave.</a:t>
            </a:r>
          </a:p>
          <a:p>
            <a:pPr marL="4763" lvl="1" indent="0">
              <a:spcBef>
                <a:spcPts val="0"/>
              </a:spcBef>
              <a:spcAft>
                <a:spcPts val="600"/>
              </a:spcAft>
              <a:buNone/>
            </a:pPr>
            <a:r>
              <a:rPr lang="en-US" sz="2000" i="1" dirty="0"/>
              <a:t>An 1840s African American man is kidnapped and sold into slavery.</a:t>
            </a:r>
          </a:p>
          <a:p>
            <a:pPr>
              <a:spcBef>
                <a:spcPts val="600"/>
              </a:spcBef>
              <a:spcAft>
                <a:spcPts val="600"/>
              </a:spcAft>
            </a:pPr>
            <a:r>
              <a:rPr lang="en-US" b="1" dirty="0"/>
              <a:t>Children of Men.</a:t>
            </a:r>
          </a:p>
          <a:p>
            <a:pPr marL="4763" lvl="1" indent="0">
              <a:spcBef>
                <a:spcPts val="0"/>
              </a:spcBef>
              <a:spcAft>
                <a:spcPts val="600"/>
              </a:spcAft>
              <a:buNone/>
            </a:pPr>
            <a:r>
              <a:rPr lang="en-US" sz="2000" i="1" dirty="0"/>
              <a:t>A dystopian vision of society where humans can no longer reproduce.</a:t>
            </a:r>
          </a:p>
          <a:p>
            <a:pPr>
              <a:spcBef>
                <a:spcPts val="600"/>
              </a:spcBef>
              <a:spcAft>
                <a:spcPts val="600"/>
              </a:spcAft>
            </a:pPr>
            <a:r>
              <a:rPr lang="en-US" b="1" dirty="0"/>
              <a:t>Black Panther.</a:t>
            </a:r>
          </a:p>
          <a:p>
            <a:pPr marL="4763" lvl="1" indent="0">
              <a:spcBef>
                <a:spcPts val="0"/>
              </a:spcBef>
              <a:spcAft>
                <a:spcPts val="600"/>
              </a:spcAft>
              <a:buNone/>
            </a:pPr>
            <a:r>
              <a:rPr lang="en-US" sz="2000" i="1" dirty="0"/>
              <a:t>The African civilization of </a:t>
            </a:r>
            <a:r>
              <a:rPr lang="en-US" sz="2000" i="1" dirty="0" err="1"/>
              <a:t>Wakanda</a:t>
            </a:r>
            <a:r>
              <a:rPr lang="en-US" sz="2000" i="1" dirty="0"/>
              <a:t> might just save the world.</a:t>
            </a:r>
          </a:p>
          <a:p>
            <a:pPr>
              <a:spcBef>
                <a:spcPts val="600"/>
              </a:spcBef>
              <a:spcAft>
                <a:spcPts val="600"/>
              </a:spcAft>
            </a:pPr>
            <a:r>
              <a:rPr lang="en-US" b="1" dirty="0"/>
              <a:t>Philomena.</a:t>
            </a:r>
          </a:p>
          <a:p>
            <a:pPr marL="4763" lvl="1" indent="0">
              <a:spcBef>
                <a:spcPts val="0"/>
              </a:spcBef>
              <a:spcAft>
                <a:spcPts val="600"/>
              </a:spcAft>
              <a:buNone/>
            </a:pPr>
            <a:r>
              <a:rPr lang="en-US" sz="2000" i="1" dirty="0"/>
              <a:t>A mother’s search for the child she gave up for adoption.</a:t>
            </a:r>
          </a:p>
          <a:p>
            <a:pPr>
              <a:spcBef>
                <a:spcPts val="600"/>
              </a:spcBef>
              <a:spcAft>
                <a:spcPts val="600"/>
              </a:spcAft>
            </a:pPr>
            <a:r>
              <a:rPr lang="en-US" b="1" dirty="0"/>
              <a:t>Lady Bird.</a:t>
            </a:r>
          </a:p>
          <a:p>
            <a:pPr marL="4763" lvl="1" indent="0">
              <a:spcBef>
                <a:spcPts val="0"/>
              </a:spcBef>
              <a:spcAft>
                <a:spcPts val="600"/>
              </a:spcAft>
              <a:buNone/>
            </a:pPr>
            <a:r>
              <a:rPr lang="en-US" sz="2000" i="1" dirty="0"/>
              <a:t>On the path to adulthood, a young woman navigates the obstacles life puts in her way.</a:t>
            </a:r>
          </a:p>
        </p:txBody>
      </p:sp>
    </p:spTree>
    <p:extLst>
      <p:ext uri="{BB962C8B-B14F-4D97-AF65-F5344CB8AC3E}">
        <p14:creationId xmlns:p14="http://schemas.microsoft.com/office/powerpoint/2010/main" val="232343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Verdana" pitchFamily="34" charset="0"/>
                <a:cs typeface="Arial" panose="020B0604020202020204" pitchFamily="34" charset="0"/>
              </a:rPr>
              <a:t>U.S. Employment Trends</a:t>
            </a:r>
            <a:endParaRPr lang="en-US" dirty="0"/>
          </a:p>
        </p:txBody>
      </p:sp>
      <p:pic>
        <p:nvPicPr>
          <p:cNvPr id="7" name="Picture 2" descr="A map and three graphs show the U.S. employment trends.">
            <a:extLst>
              <a:ext uri="{FF2B5EF4-FFF2-40B4-BE49-F238E27FC236}">
                <a16:creationId xmlns:a16="http://schemas.microsoft.com/office/drawing/2014/main" id="{4798BDA5-238F-4B1C-ADBE-D92534176A30}"/>
              </a:ext>
            </a:extLst>
          </p:cNvPr>
          <p:cNvPicPr>
            <a:picLocks noGrp="1" noChangeAspect="1"/>
          </p:cNvPicPr>
          <p:nvPr>
            <p:ph sz="quarter" idx="11"/>
          </p:nvPr>
        </p:nvPicPr>
        <p:blipFill rotWithShape="1">
          <a:blip r:embed="rId2">
            <a:extLst>
              <a:ext uri="{28A0092B-C50C-407E-A947-70E740481C1C}">
                <a14:useLocalDpi xmlns:a14="http://schemas.microsoft.com/office/drawing/2010/main" val="0"/>
              </a:ext>
            </a:extLst>
          </a:blip>
          <a:srcRect l="-4461" r="-4461"/>
          <a:stretch/>
        </p:blipFill>
        <p:spPr>
          <a:xfrm>
            <a:off x="1586174" y="946150"/>
            <a:ext cx="5652569" cy="4572000"/>
          </a:xfrm>
        </p:spPr>
      </p:pic>
      <p:sp>
        <p:nvSpPr>
          <p:cNvPr id="4" name="Content Placeholder 3"/>
          <p:cNvSpPr>
            <a:spLocks noGrp="1"/>
          </p:cNvSpPr>
          <p:nvPr>
            <p:ph sz="quarter" idx="14"/>
          </p:nvPr>
        </p:nvSpPr>
        <p:spPr>
          <a:xfrm>
            <a:off x="342900" y="5562600"/>
            <a:ext cx="8458200" cy="731520"/>
          </a:xfrm>
        </p:spPr>
        <p:txBody>
          <a:bodyPr/>
          <a:lstStyle/>
          <a:p>
            <a:r>
              <a:rPr lang="en-US" sz="1400" i="1" dirty="0">
                <a:ea typeface="Verdana" pitchFamily="34" charset="0"/>
                <a:cs typeface="Arial" panose="020B0604020202020204" pitchFamily="34" charset="0"/>
              </a:rPr>
              <a:t>Note: </a:t>
            </a:r>
            <a:r>
              <a:rPr lang="en-US" sz="1400" dirty="0">
                <a:ea typeface="Verdana" pitchFamily="34" charset="0"/>
                <a:cs typeface="Arial" panose="020B0604020202020204" pitchFamily="34" charset="0"/>
              </a:rPr>
              <a:t>The unemployment rate includes people 16 years and older who are available for work but do not have a job and who have actively looked for work within the previous four weeks.  </a:t>
            </a:r>
            <a:r>
              <a:rPr lang="en-US" sz="1400" i="1" dirty="0">
                <a:ea typeface="Verdana" pitchFamily="34" charset="0"/>
                <a:cs typeface="Arial" panose="020B0604020202020204" pitchFamily="34" charset="0"/>
              </a:rPr>
              <a:t>Sources: </a:t>
            </a:r>
            <a:r>
              <a:rPr lang="en-US" sz="1400" dirty="0">
                <a:ea typeface="Verdana" pitchFamily="34" charset="0"/>
                <a:cs typeface="Arial" panose="020B0604020202020204" pitchFamily="34" charset="0"/>
              </a:rPr>
              <a:t>Bureau of Labor Statistics 2016a and 2016b.</a:t>
            </a:r>
          </a:p>
        </p:txBody>
      </p:sp>
      <p:sp>
        <p:nvSpPr>
          <p:cNvPr id="5" name="Text Placeholder 4"/>
          <p:cNvSpPr>
            <a:spLocks noGrp="1"/>
          </p:cNvSpPr>
          <p:nvPr>
            <p:ph type="body" sz="quarter" idx="29"/>
          </p:nvPr>
        </p:nvSpPr>
        <p:spPr/>
        <p:txBody>
          <a:bodyPr/>
          <a:lstStyle/>
          <a:p>
            <a:r>
              <a:rPr lang="en-US" dirty="0">
                <a:hlinkClick r:id="rId3" action="ppaction://hlinksldjump"/>
              </a:rPr>
              <a:t>Access the text alternative for slide images.</a:t>
            </a:r>
            <a:endParaRPr lang="en-US" dirty="0"/>
          </a:p>
        </p:txBody>
      </p:sp>
    </p:spTree>
    <p:extLst>
      <p:ext uri="{BB962C8B-B14F-4D97-AF65-F5344CB8AC3E}">
        <p14:creationId xmlns:p14="http://schemas.microsoft.com/office/powerpoint/2010/main" val="924762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Sociology’s Roots</a:t>
            </a:r>
            <a:endParaRPr lang="en-US" dirty="0"/>
          </a:p>
        </p:txBody>
      </p:sp>
      <p:sp>
        <p:nvSpPr>
          <p:cNvPr id="4" name="Content Placeholder 2"/>
          <p:cNvSpPr>
            <a:spLocks noGrp="1"/>
          </p:cNvSpPr>
          <p:nvPr>
            <p:ph sz="quarter" idx="11"/>
          </p:nvPr>
        </p:nvSpPr>
        <p:spPr>
          <a:xfrm>
            <a:off x="342900" y="1276709"/>
            <a:ext cx="8503920" cy="4971691"/>
          </a:xfrm>
        </p:spPr>
        <p:txBody>
          <a:bodyPr/>
          <a:lstStyle/>
          <a:p>
            <a:r>
              <a:rPr lang="en-US" altLang="ja-JP" dirty="0"/>
              <a:t>The discipline of sociology arose in the midst of significant upheaval as a means to understand and control the social forces that shaped our lives.</a:t>
            </a:r>
          </a:p>
          <a:p>
            <a:pPr lvl="1"/>
            <a:r>
              <a:rPr lang="en-US" altLang="ja-JP" dirty="0"/>
              <a:t>Advent of the Industrial Revolution in the early 19th century.</a:t>
            </a:r>
          </a:p>
          <a:p>
            <a:pPr lvl="1"/>
            <a:r>
              <a:rPr lang="en-US" altLang="ja-JP" dirty="0"/>
              <a:t>Spread of democracy.</a:t>
            </a:r>
          </a:p>
          <a:p>
            <a:pPr lvl="1"/>
            <a:r>
              <a:rPr lang="en-US" altLang="ja-JP" dirty="0"/>
              <a:t>Shift from a primarily religious view of the world to a more scientific one.</a:t>
            </a:r>
          </a:p>
          <a:p>
            <a:pPr lvl="1"/>
            <a:r>
              <a:rPr lang="en-US" altLang="ja-JP" dirty="0"/>
              <a:t>Urbanization.</a:t>
            </a:r>
          </a:p>
        </p:txBody>
      </p:sp>
    </p:spTree>
    <p:extLst>
      <p:ext uri="{BB962C8B-B14F-4D97-AF65-F5344CB8AC3E}">
        <p14:creationId xmlns:p14="http://schemas.microsoft.com/office/powerpoint/2010/main" val="1684638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A Science of Society</a:t>
            </a:r>
            <a:r>
              <a:rPr lang="en-US" altLang="en-US" sz="1200" dirty="0">
                <a:solidFill>
                  <a:srgbClr val="000000"/>
                </a:solidFill>
              </a:rPr>
              <a:t> 1</a:t>
            </a:r>
            <a:endParaRPr lang="en-US" dirty="0"/>
          </a:p>
        </p:txBody>
      </p:sp>
      <p:sp>
        <p:nvSpPr>
          <p:cNvPr id="4" name="Content Placeholder 2"/>
          <p:cNvSpPr>
            <a:spLocks noGrp="1"/>
          </p:cNvSpPr>
          <p:nvPr>
            <p:ph sz="quarter" idx="11"/>
          </p:nvPr>
        </p:nvSpPr>
        <p:spPr/>
        <p:txBody>
          <a:bodyPr/>
          <a:lstStyle/>
          <a:p>
            <a:r>
              <a:rPr lang="en-US" dirty="0"/>
              <a:t>Science provided the foundation upon which sociology was built.</a:t>
            </a:r>
          </a:p>
          <a:p>
            <a:pPr lvl="1"/>
            <a:r>
              <a:rPr lang="en-US" dirty="0"/>
              <a:t>Early scientists challenged conventional ideas about how the world worked.</a:t>
            </a:r>
          </a:p>
          <a:p>
            <a:pPr lvl="1"/>
            <a:r>
              <a:rPr lang="en-US" dirty="0"/>
              <a:t>The scientific method insists on empirical investigation that can be measured using our senses.</a:t>
            </a:r>
          </a:p>
          <a:p>
            <a:pPr lvl="1"/>
            <a:r>
              <a:rPr lang="en-US" dirty="0"/>
              <a:t>The explanatory power of laws of nature led others to explore the possibility of uncovering equally powerful laws of society.</a:t>
            </a:r>
          </a:p>
        </p:txBody>
      </p:sp>
    </p:spTree>
    <p:extLst>
      <p:ext uri="{BB962C8B-B14F-4D97-AF65-F5344CB8AC3E}">
        <p14:creationId xmlns:p14="http://schemas.microsoft.com/office/powerpoint/2010/main" val="3494406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A Science of Society</a:t>
            </a:r>
            <a:r>
              <a:rPr lang="en-US" altLang="en-US" sz="1200" dirty="0">
                <a:solidFill>
                  <a:srgbClr val="000000"/>
                </a:solidFill>
              </a:rPr>
              <a:t> 2</a:t>
            </a:r>
            <a:endParaRPr lang="en-US" dirty="0"/>
          </a:p>
        </p:txBody>
      </p:sp>
      <p:sp>
        <p:nvSpPr>
          <p:cNvPr id="4" name="Content Placeholder 2"/>
          <p:cNvSpPr>
            <a:spLocks noGrp="1"/>
          </p:cNvSpPr>
          <p:nvPr>
            <p:ph sz="quarter" idx="11"/>
          </p:nvPr>
        </p:nvSpPr>
        <p:spPr/>
        <p:txBody>
          <a:bodyPr/>
          <a:lstStyle/>
          <a:p>
            <a:pPr>
              <a:spcBef>
                <a:spcPts val="800"/>
              </a:spcBef>
            </a:pPr>
            <a:r>
              <a:rPr lang="en-US" altLang="en-US" dirty="0" err="1"/>
              <a:t>Auguste</a:t>
            </a:r>
            <a:r>
              <a:rPr lang="en-US" altLang="en-US" dirty="0"/>
              <a:t> Comte (1798</a:t>
            </a:r>
            <a:r>
              <a:rPr lang="en-US" altLang="en-US" dirty="0">
                <a:cs typeface="Calibri" panose="020F0502020204030204" pitchFamily="34" charset="0"/>
              </a:rPr>
              <a:t> to 1857)</a:t>
            </a:r>
            <a:r>
              <a:rPr lang="en-US" altLang="en-US" dirty="0"/>
              <a:t> made three significant contributions to the founding of sociology.</a:t>
            </a:r>
            <a:endParaRPr lang="en-US" altLang="ja-JP" dirty="0"/>
          </a:p>
          <a:p>
            <a:pPr lvl="1"/>
            <a:r>
              <a:rPr lang="en-US" altLang="en-US" dirty="0"/>
              <a:t>Identified two important societal forces worthy of in-depth study: social stability and social change.</a:t>
            </a:r>
          </a:p>
          <a:p>
            <a:pPr lvl="1"/>
            <a:r>
              <a:rPr lang="en-US" altLang="en-US" dirty="0"/>
              <a:t>Coined the term </a:t>
            </a:r>
            <a:r>
              <a:rPr lang="en-US" altLang="ja-JP" i="1" dirty="0"/>
              <a:t>sociology.</a:t>
            </a:r>
          </a:p>
          <a:p>
            <a:pPr lvl="1"/>
            <a:r>
              <a:rPr lang="en-US" altLang="ja-JP" dirty="0"/>
              <a:t>Argued sociologists should serve in a leadership role to advance policies that would enhance social stability and work toward positive social change.</a:t>
            </a:r>
          </a:p>
        </p:txBody>
      </p:sp>
    </p:spTree>
    <p:extLst>
      <p:ext uri="{BB962C8B-B14F-4D97-AF65-F5344CB8AC3E}">
        <p14:creationId xmlns:p14="http://schemas.microsoft.com/office/powerpoint/2010/main" val="3989293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A Science of Society</a:t>
            </a:r>
            <a:r>
              <a:rPr lang="en-US" altLang="en-US" sz="1200" dirty="0">
                <a:solidFill>
                  <a:srgbClr val="000000"/>
                </a:solidFill>
              </a:rPr>
              <a:t> 3</a:t>
            </a:r>
            <a:endParaRPr lang="en-US" dirty="0"/>
          </a:p>
        </p:txBody>
      </p:sp>
      <p:sp>
        <p:nvSpPr>
          <p:cNvPr id="4" name="Content Placeholder 2"/>
          <p:cNvSpPr>
            <a:spLocks noGrp="1"/>
          </p:cNvSpPr>
          <p:nvPr>
            <p:ph sz="quarter" idx="11"/>
          </p:nvPr>
        </p:nvSpPr>
        <p:spPr/>
        <p:txBody>
          <a:bodyPr/>
          <a:lstStyle/>
          <a:p>
            <a:r>
              <a:rPr lang="en-US" altLang="en-US" dirty="0"/>
              <a:t>Harriet Martineau (1802</a:t>
            </a:r>
            <a:r>
              <a:rPr lang="en-US" altLang="en-US" dirty="0">
                <a:cs typeface="Calibri" panose="020F0502020204030204" pitchFamily="34" charset="0"/>
              </a:rPr>
              <a:t> to 1876)</a:t>
            </a:r>
            <a:r>
              <a:rPr lang="en-US" altLang="en-US" dirty="0"/>
              <a:t> also made three significant contributions.</a:t>
            </a:r>
          </a:p>
          <a:p>
            <a:pPr lvl="1"/>
            <a:r>
              <a:rPr lang="en-US" altLang="en-US" dirty="0"/>
              <a:t>Wrote the first book on sociological methods.</a:t>
            </a:r>
          </a:p>
          <a:p>
            <a:pPr lvl="1"/>
            <a:r>
              <a:rPr lang="en-US" altLang="en-US" dirty="0"/>
              <a:t>Introduced the significance of inequality and power into </a:t>
            </a:r>
            <a:br>
              <a:rPr lang="en-US" altLang="en-US" dirty="0"/>
            </a:br>
            <a:r>
              <a:rPr lang="en-US" altLang="en-US" dirty="0"/>
              <a:t>the discipline.</a:t>
            </a:r>
          </a:p>
          <a:p>
            <a:pPr lvl="1"/>
            <a:r>
              <a:rPr lang="en-US" altLang="en-US" dirty="0"/>
              <a:t>Maintained that intellectuals and scholars should act on their convictions to benefit society.</a:t>
            </a:r>
          </a:p>
        </p:txBody>
      </p:sp>
    </p:spTree>
    <p:extLst>
      <p:ext uri="{BB962C8B-B14F-4D97-AF65-F5344CB8AC3E}">
        <p14:creationId xmlns:p14="http://schemas.microsoft.com/office/powerpoint/2010/main" val="2422131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Theory and Research</a:t>
            </a:r>
            <a:r>
              <a:rPr lang="en-US" altLang="en-US" sz="1200" dirty="0">
                <a:solidFill>
                  <a:srgbClr val="000000"/>
                </a:solidFill>
              </a:rPr>
              <a:t> 1</a:t>
            </a:r>
            <a:endParaRPr lang="en-US" dirty="0"/>
          </a:p>
        </p:txBody>
      </p:sp>
      <p:sp>
        <p:nvSpPr>
          <p:cNvPr id="4" name="Content Placeholder 2"/>
          <p:cNvSpPr>
            <a:spLocks noGrp="1"/>
          </p:cNvSpPr>
          <p:nvPr>
            <p:ph sz="quarter" idx="11"/>
          </p:nvPr>
        </p:nvSpPr>
        <p:spPr/>
        <p:txBody>
          <a:bodyPr/>
          <a:lstStyle/>
          <a:p>
            <a:pPr>
              <a:spcBef>
                <a:spcPts val="600"/>
              </a:spcBef>
            </a:pPr>
            <a:r>
              <a:rPr lang="en-US" altLang="en-US" b="1" dirty="0"/>
              <a:t>Theory: </a:t>
            </a:r>
            <a:r>
              <a:rPr lang="en-US" altLang="en-US" dirty="0"/>
              <a:t>in sociology a set of statements that seeks to explain problems, actions, or behavior.</a:t>
            </a:r>
          </a:p>
          <a:p>
            <a:pPr lvl="1">
              <a:spcBef>
                <a:spcPts val="600"/>
              </a:spcBef>
            </a:pPr>
            <a:r>
              <a:rPr lang="en-US" altLang="en-US" dirty="0"/>
              <a:t>Effective theories have explanatory and predictive power.</a:t>
            </a:r>
          </a:p>
          <a:p>
            <a:pPr>
              <a:spcBef>
                <a:spcPts val="600"/>
              </a:spcBef>
            </a:pPr>
            <a:r>
              <a:rPr lang="en-US" altLang="en-US" b="1" dirty="0"/>
              <a:t>Formulating Sociological Theories.</a:t>
            </a:r>
          </a:p>
          <a:p>
            <a:pPr lvl="1">
              <a:spcBef>
                <a:spcPts val="600"/>
              </a:spcBef>
            </a:pPr>
            <a:r>
              <a:rPr lang="en-US" altLang="en-US" dirty="0" err="1">
                <a:cs typeface="Calibri" panose="020F0502020204030204" pitchFamily="34" charset="0"/>
              </a:rPr>
              <a:t>Émile</a:t>
            </a:r>
            <a:r>
              <a:rPr lang="en-US" altLang="en-US" dirty="0">
                <a:cs typeface="Calibri" panose="020F0502020204030204" pitchFamily="34" charset="0"/>
              </a:rPr>
              <a:t> Durkheim (1858 to 1917) theorized that social forces shape individual action.</a:t>
            </a:r>
            <a:endParaRPr lang="en-US" altLang="en-US" dirty="0"/>
          </a:p>
          <a:p>
            <a:pPr lvl="1">
              <a:spcBef>
                <a:spcPts val="600"/>
              </a:spcBef>
            </a:pPr>
            <a:r>
              <a:rPr lang="en-US" altLang="ja-JP" b="1" dirty="0"/>
              <a:t>Social facts</a:t>
            </a:r>
            <a:r>
              <a:rPr lang="en-US" altLang="ja-JP" dirty="0"/>
              <a:t>, as defined by Durkheim: manners of acting, thinking, and feeling external to the individual with coercive power to shape how we act, think, and feel.</a:t>
            </a:r>
          </a:p>
          <a:p>
            <a:pPr lvl="1">
              <a:spcBef>
                <a:spcPts val="600"/>
              </a:spcBef>
            </a:pPr>
            <a:r>
              <a:rPr lang="en-US" altLang="ja-JP" dirty="0"/>
              <a:t>Durkheim chose to study suicide, hypothesizing that suicide rates vary with the degree of social integration.</a:t>
            </a:r>
          </a:p>
        </p:txBody>
      </p:sp>
    </p:spTree>
    <p:extLst>
      <p:ext uri="{BB962C8B-B14F-4D97-AF65-F5344CB8AC3E}">
        <p14:creationId xmlns:p14="http://schemas.microsoft.com/office/powerpoint/2010/main" val="1599760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Theory and Research</a:t>
            </a:r>
            <a:r>
              <a:rPr lang="en-US" altLang="en-US" sz="1200" dirty="0">
                <a:solidFill>
                  <a:srgbClr val="000000"/>
                </a:solidFill>
              </a:rPr>
              <a:t> 2</a:t>
            </a:r>
            <a:endParaRPr lang="en-US" dirty="0"/>
          </a:p>
        </p:txBody>
      </p:sp>
      <p:sp>
        <p:nvSpPr>
          <p:cNvPr id="4" name="Content Placeholder 2"/>
          <p:cNvSpPr>
            <a:spLocks noGrp="1"/>
          </p:cNvSpPr>
          <p:nvPr>
            <p:ph sz="quarter" idx="11"/>
          </p:nvPr>
        </p:nvSpPr>
        <p:spPr/>
        <p:txBody>
          <a:bodyPr/>
          <a:lstStyle/>
          <a:p>
            <a:r>
              <a:rPr lang="en-US" altLang="en-US" b="1" dirty="0"/>
              <a:t>Testing Sociological Theories.</a:t>
            </a:r>
          </a:p>
          <a:p>
            <a:pPr lvl="1"/>
            <a:r>
              <a:rPr lang="en-US" altLang="en-US" dirty="0"/>
              <a:t>Durkheim chose religious affiliation as an indicator of social integration and gathered data from different countries to see if suicide rates varied.</a:t>
            </a:r>
          </a:p>
          <a:p>
            <a:r>
              <a:rPr lang="en-US" altLang="en-US" b="1" dirty="0"/>
              <a:t>Applying Sociological Theories.</a:t>
            </a:r>
          </a:p>
          <a:p>
            <a:pPr lvl="1"/>
            <a:r>
              <a:rPr lang="en-US" altLang="en-US" dirty="0"/>
              <a:t>Built in to Durkheim’s theory is the presupposition that we find meaning in life through our relationships with others.</a:t>
            </a:r>
          </a:p>
          <a:p>
            <a:pPr lvl="1"/>
            <a:r>
              <a:rPr lang="en-US" altLang="en-US" dirty="0"/>
              <a:t>We cannot consider what it means to be an individual apart from our position in society.</a:t>
            </a:r>
          </a:p>
          <a:p>
            <a:pPr lvl="1"/>
            <a:r>
              <a:rPr lang="en-US" altLang="en-US" dirty="0"/>
              <a:t>Durkheim</a:t>
            </a:r>
            <a:r>
              <a:rPr lang="en-US" altLang="ja-JP" dirty="0"/>
              <a:t>’s work on suicide provides a classic case of sociological theory at work.</a:t>
            </a:r>
            <a:endParaRPr lang="en-US" altLang="en-US" dirty="0"/>
          </a:p>
        </p:txBody>
      </p:sp>
    </p:spTree>
    <p:extLst>
      <p:ext uri="{BB962C8B-B14F-4D97-AF65-F5344CB8AC3E}">
        <p14:creationId xmlns:p14="http://schemas.microsoft.com/office/powerpoint/2010/main" val="3162052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Theory and Research</a:t>
            </a:r>
            <a:r>
              <a:rPr lang="en-US" altLang="en-US" sz="1200" dirty="0">
                <a:solidFill>
                  <a:srgbClr val="000000"/>
                </a:solidFill>
              </a:rPr>
              <a:t> 3</a:t>
            </a:r>
            <a:endParaRPr lang="en-US" dirty="0"/>
          </a:p>
        </p:txBody>
      </p:sp>
      <p:sp>
        <p:nvSpPr>
          <p:cNvPr id="4" name="Content Placeholder 2"/>
          <p:cNvSpPr>
            <a:spLocks noGrp="1"/>
          </p:cNvSpPr>
          <p:nvPr>
            <p:ph sz="quarter" idx="11"/>
          </p:nvPr>
        </p:nvSpPr>
        <p:spPr/>
        <p:txBody>
          <a:bodyPr/>
          <a:lstStyle/>
          <a:p>
            <a:r>
              <a:rPr lang="en-US" altLang="en-US" b="1" dirty="0"/>
              <a:t>Suicide Rates.</a:t>
            </a:r>
          </a:p>
          <a:p>
            <a:pPr lvl="1"/>
            <a:r>
              <a:rPr lang="en-US" altLang="en-US" dirty="0"/>
              <a:t>Sociologists and others continue to explore the contextual elements that influence the likelihood of suicide.</a:t>
            </a:r>
          </a:p>
          <a:p>
            <a:pPr lvl="1"/>
            <a:r>
              <a:rPr lang="en-US" altLang="en-US" b="1" dirty="0"/>
              <a:t>Social science: </a:t>
            </a:r>
            <a:r>
              <a:rPr lang="en-US" altLang="en-US" dirty="0"/>
              <a:t>an umbrella term for a number of disciplines engaged in the systematic study of human behavior, interaction, and change.</a:t>
            </a:r>
          </a:p>
          <a:p>
            <a:pPr lvl="1"/>
            <a:r>
              <a:rPr lang="en-US" altLang="en-US" b="1" dirty="0"/>
              <a:t>Natural science: </a:t>
            </a:r>
            <a:r>
              <a:rPr lang="en-US" altLang="en-US" dirty="0"/>
              <a:t>the systematic study of the physical features of nature and the ways in which they interact and change.</a:t>
            </a:r>
          </a:p>
        </p:txBody>
      </p:sp>
    </p:spTree>
    <p:extLst>
      <p:ext uri="{BB962C8B-B14F-4D97-AF65-F5344CB8AC3E}">
        <p14:creationId xmlns:p14="http://schemas.microsoft.com/office/powerpoint/2010/main" val="3732073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Verdana" pitchFamily="34" charset="0"/>
                <a:cs typeface="Arial" panose="020B0604020202020204" pitchFamily="34" charset="0"/>
              </a:rPr>
              <a:t>Suicide Rates</a:t>
            </a:r>
            <a:endParaRPr lang="en-US" dirty="0"/>
          </a:p>
        </p:txBody>
      </p:sp>
      <p:pic>
        <p:nvPicPr>
          <p:cNvPr id="8" name="Picture 2" descr="Color map depicting suicide deaths per state shows similar suicide rates for states in the same region.">
            <a:extLst>
              <a:ext uri="{FF2B5EF4-FFF2-40B4-BE49-F238E27FC236}">
                <a16:creationId xmlns:a16="http://schemas.microsoft.com/office/drawing/2014/main" id="{99283FEA-86BF-4985-8C6E-308FB58F9ABD}"/>
              </a:ext>
            </a:extLst>
          </p:cNvPr>
          <p:cNvPicPr>
            <a:picLocks noGrp="1" noChangeAspect="1"/>
          </p:cNvPicPr>
          <p:nvPr>
            <p:ph sz="quarter" idx="11"/>
          </p:nvPr>
        </p:nvPicPr>
        <p:blipFill rotWithShape="1">
          <a:blip r:embed="rId2">
            <a:extLst>
              <a:ext uri="{28A0092B-C50C-407E-A947-70E740481C1C}">
                <a14:useLocalDpi xmlns:a14="http://schemas.microsoft.com/office/drawing/2010/main" val="0"/>
              </a:ext>
            </a:extLst>
          </a:blip>
          <a:srcRect l="-1432" r="-1432"/>
          <a:stretch/>
        </p:blipFill>
        <p:spPr>
          <a:xfrm>
            <a:off x="457200" y="1081792"/>
            <a:ext cx="8229600" cy="4760278"/>
          </a:xfrm>
        </p:spPr>
      </p:pic>
      <p:sp>
        <p:nvSpPr>
          <p:cNvPr id="4" name="Content Placeholder 3"/>
          <p:cNvSpPr>
            <a:spLocks noGrp="1"/>
          </p:cNvSpPr>
          <p:nvPr>
            <p:ph sz="quarter" idx="14"/>
          </p:nvPr>
        </p:nvSpPr>
        <p:spPr>
          <a:xfrm>
            <a:off x="342900" y="5981700"/>
            <a:ext cx="8458200" cy="312420"/>
          </a:xfrm>
        </p:spPr>
        <p:txBody>
          <a:bodyPr/>
          <a:lstStyle/>
          <a:p>
            <a:r>
              <a:rPr lang="en-US" sz="1400" i="1" dirty="0">
                <a:ea typeface="Verdana" pitchFamily="34" charset="0"/>
                <a:cs typeface="Arial" panose="020B0604020202020204" pitchFamily="34" charset="0"/>
              </a:rPr>
              <a:t>Note: </a:t>
            </a:r>
            <a:r>
              <a:rPr lang="en-US" sz="1400" dirty="0">
                <a:ea typeface="Verdana" pitchFamily="34" charset="0"/>
                <a:cs typeface="Arial" panose="020B0604020202020204" pitchFamily="34" charset="0"/>
              </a:rPr>
              <a:t>Rates are per 100,000, not percentages. </a:t>
            </a:r>
            <a:r>
              <a:rPr lang="en-US" sz="1400" i="1" dirty="0">
                <a:ea typeface="Verdana" pitchFamily="34" charset="0"/>
                <a:cs typeface="Arial" panose="020B0604020202020204" pitchFamily="34" charset="0"/>
              </a:rPr>
              <a:t>Source: </a:t>
            </a:r>
            <a:r>
              <a:rPr lang="en-US" sz="1400" dirty="0">
                <a:ea typeface="Verdana" pitchFamily="34" charset="0"/>
                <a:cs typeface="Arial" panose="020B0604020202020204" pitchFamily="34" charset="0"/>
              </a:rPr>
              <a:t>Xu et al. 2018.</a:t>
            </a:r>
          </a:p>
        </p:txBody>
      </p:sp>
      <p:sp>
        <p:nvSpPr>
          <p:cNvPr id="5" name="Text Placeholder 4"/>
          <p:cNvSpPr>
            <a:spLocks noGrp="1"/>
          </p:cNvSpPr>
          <p:nvPr>
            <p:ph type="body" sz="quarter" idx="29"/>
          </p:nvPr>
        </p:nvSpPr>
        <p:spPr/>
        <p:txBody>
          <a:bodyPr/>
          <a:lstStyle/>
          <a:p>
            <a:r>
              <a:rPr lang="en-US" dirty="0">
                <a:hlinkClick r:id="rId3" action="ppaction://hlinksldjump"/>
              </a:rPr>
              <a:t>Access the text alternative for slide images.</a:t>
            </a:r>
            <a:endParaRPr lang="en-US" dirty="0"/>
          </a:p>
        </p:txBody>
      </p:sp>
    </p:spTree>
    <p:extLst>
      <p:ext uri="{BB962C8B-B14F-4D97-AF65-F5344CB8AC3E}">
        <p14:creationId xmlns:p14="http://schemas.microsoft.com/office/powerpoint/2010/main" val="3234969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Verdana" pitchFamily="34" charset="0"/>
                <a:cs typeface="Arial" panose="020B0604020202020204" pitchFamily="34" charset="0"/>
              </a:rPr>
              <a:t>What’s to Come?</a:t>
            </a:r>
            <a:endParaRPr lang="en-IN" dirty="0"/>
          </a:p>
        </p:txBody>
      </p:sp>
      <p:sp>
        <p:nvSpPr>
          <p:cNvPr id="3" name="Content Placeholder 2"/>
          <p:cNvSpPr>
            <a:spLocks noGrp="1"/>
          </p:cNvSpPr>
          <p:nvPr>
            <p:ph sz="quarter" idx="11"/>
          </p:nvPr>
        </p:nvSpPr>
        <p:spPr/>
        <p:txBody>
          <a:bodyPr/>
          <a:lstStyle/>
          <a:p>
            <a:pPr>
              <a:spcBef>
                <a:spcPts val="1200"/>
              </a:spcBef>
              <a:spcAft>
                <a:spcPts val="1200"/>
              </a:spcAft>
            </a:pPr>
            <a:r>
              <a:rPr lang="en-US" dirty="0"/>
              <a:t>What Is Sociology?</a:t>
            </a:r>
          </a:p>
          <a:p>
            <a:pPr>
              <a:spcBef>
                <a:spcPts val="1200"/>
              </a:spcBef>
              <a:spcAft>
                <a:spcPts val="1200"/>
              </a:spcAft>
            </a:pPr>
            <a:r>
              <a:rPr lang="en-US" dirty="0"/>
              <a:t>Sociology’s Roots.</a:t>
            </a:r>
          </a:p>
          <a:p>
            <a:pPr>
              <a:spcBef>
                <a:spcPts val="1200"/>
              </a:spcBef>
              <a:spcAft>
                <a:spcPts val="1200"/>
              </a:spcAft>
            </a:pPr>
            <a:r>
              <a:rPr lang="en-US" dirty="0"/>
              <a:t>Five Big Questions.</a:t>
            </a:r>
          </a:p>
          <a:p>
            <a:pPr>
              <a:spcBef>
                <a:spcPts val="1200"/>
              </a:spcBef>
              <a:spcAft>
                <a:spcPts val="1200"/>
              </a:spcAft>
            </a:pPr>
            <a:r>
              <a:rPr lang="en-US" dirty="0"/>
              <a:t>Three Sociological Perspectives.</a:t>
            </a:r>
          </a:p>
          <a:p>
            <a:pPr>
              <a:spcBef>
                <a:spcPts val="1200"/>
              </a:spcBef>
              <a:spcAft>
                <a:spcPts val="1200"/>
              </a:spcAft>
            </a:pPr>
            <a:r>
              <a:rPr lang="en-US" dirty="0"/>
              <a:t>Sociology Is a Verb.</a:t>
            </a:r>
          </a:p>
        </p:txBody>
      </p:sp>
    </p:spTree>
    <p:extLst>
      <p:ext uri="{BB962C8B-B14F-4D97-AF65-F5344CB8AC3E}">
        <p14:creationId xmlns:p14="http://schemas.microsoft.com/office/powerpoint/2010/main" val="3367350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Five Big Questions</a:t>
            </a:r>
            <a:endParaRPr lang="en-US" dirty="0"/>
          </a:p>
        </p:txBody>
      </p:sp>
      <p:sp>
        <p:nvSpPr>
          <p:cNvPr id="4" name="Content Placeholder 2"/>
          <p:cNvSpPr>
            <a:spLocks noGrp="1"/>
          </p:cNvSpPr>
          <p:nvPr>
            <p:ph sz="quarter" idx="11"/>
          </p:nvPr>
        </p:nvSpPr>
        <p:spPr/>
        <p:txBody>
          <a:bodyPr/>
          <a:lstStyle/>
          <a:p>
            <a:pPr>
              <a:spcBef>
                <a:spcPts val="800"/>
              </a:spcBef>
            </a:pPr>
            <a:r>
              <a:rPr lang="en-US" altLang="en-US" dirty="0"/>
              <a:t>How is social order maintained?</a:t>
            </a:r>
          </a:p>
          <a:p>
            <a:pPr>
              <a:spcBef>
                <a:spcPts val="800"/>
              </a:spcBef>
            </a:pPr>
            <a:r>
              <a:rPr lang="en-US" altLang="en-US" dirty="0"/>
              <a:t>How do power and inequality shape outcomes?</a:t>
            </a:r>
          </a:p>
          <a:p>
            <a:pPr>
              <a:spcBef>
                <a:spcPts val="800"/>
              </a:spcBef>
            </a:pPr>
            <a:r>
              <a:rPr lang="en-US" altLang="en-US" dirty="0"/>
              <a:t>How does interaction shape our worlds?</a:t>
            </a:r>
          </a:p>
          <a:p>
            <a:pPr>
              <a:spcBef>
                <a:spcPts val="800"/>
              </a:spcBef>
            </a:pPr>
            <a:r>
              <a:rPr lang="en-US" altLang="en-US" dirty="0"/>
              <a:t>How does group membership (especially class, race, and gender) influence opportunity?</a:t>
            </a:r>
          </a:p>
          <a:p>
            <a:pPr>
              <a:spcBef>
                <a:spcPts val="800"/>
              </a:spcBef>
            </a:pPr>
            <a:r>
              <a:rPr lang="en-US" altLang="en-US" dirty="0"/>
              <a:t>How should sociologists respond?</a:t>
            </a:r>
          </a:p>
        </p:txBody>
      </p:sp>
    </p:spTree>
    <p:extLst>
      <p:ext uri="{BB962C8B-B14F-4D97-AF65-F5344CB8AC3E}">
        <p14:creationId xmlns:p14="http://schemas.microsoft.com/office/powerpoint/2010/main" val="2644398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How Is Social Order Maintained?</a:t>
            </a:r>
            <a:endParaRPr lang="en-US" dirty="0"/>
          </a:p>
        </p:txBody>
      </p:sp>
      <p:sp>
        <p:nvSpPr>
          <p:cNvPr id="4" name="Content Placeholder 2"/>
          <p:cNvSpPr>
            <a:spLocks noGrp="1"/>
          </p:cNvSpPr>
          <p:nvPr>
            <p:ph sz="quarter" idx="11"/>
          </p:nvPr>
        </p:nvSpPr>
        <p:spPr/>
        <p:txBody>
          <a:bodyPr/>
          <a:lstStyle/>
          <a:p>
            <a:pPr>
              <a:spcBef>
                <a:spcPts val="800"/>
              </a:spcBef>
            </a:pPr>
            <a:r>
              <a:rPr lang="en-US" altLang="en-US" dirty="0" err="1"/>
              <a:t>Émile</a:t>
            </a:r>
            <a:r>
              <a:rPr lang="en-US" altLang="en-US" dirty="0"/>
              <a:t> Durkheim in particular placed a premium on understanding how social order was achieved and maintained.</a:t>
            </a:r>
          </a:p>
          <a:p>
            <a:pPr lvl="1"/>
            <a:r>
              <a:rPr lang="en-US" altLang="en-US" dirty="0"/>
              <a:t>Introduced the concept of </a:t>
            </a:r>
            <a:r>
              <a:rPr lang="en-US" altLang="en-US" b="1" dirty="0"/>
              <a:t>anomie</a:t>
            </a:r>
            <a:r>
              <a:rPr lang="en-US" altLang="en-US" dirty="0"/>
              <a:t>—a weak sense of social solidarity due to a lack of agreed-upon rules to guide behavior.</a:t>
            </a:r>
          </a:p>
        </p:txBody>
      </p:sp>
    </p:spTree>
    <p:extLst>
      <p:ext uri="{BB962C8B-B14F-4D97-AF65-F5344CB8AC3E}">
        <p14:creationId xmlns:p14="http://schemas.microsoft.com/office/powerpoint/2010/main" val="3105437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How Do Power and Inequality Shape Outcomes?</a:t>
            </a:r>
            <a:endParaRPr lang="en-US" dirty="0"/>
          </a:p>
        </p:txBody>
      </p:sp>
      <p:sp>
        <p:nvSpPr>
          <p:cNvPr id="4" name="Content Placeholder 2"/>
          <p:cNvSpPr>
            <a:spLocks noGrp="1"/>
          </p:cNvSpPr>
          <p:nvPr>
            <p:ph sz="quarter" idx="11"/>
          </p:nvPr>
        </p:nvSpPr>
        <p:spPr/>
        <p:txBody>
          <a:bodyPr/>
          <a:lstStyle/>
          <a:p>
            <a:r>
              <a:rPr lang="en-US" altLang="en-US" dirty="0"/>
              <a:t>Karl Marx (1818 to 1883) emphasized the role that power and control over resources played in how social order is established and maintained.</a:t>
            </a:r>
          </a:p>
          <a:p>
            <a:pPr lvl="1"/>
            <a:r>
              <a:rPr lang="en-US" altLang="en-US" b="1" dirty="0"/>
              <a:t>Alienation:</a:t>
            </a:r>
            <a:r>
              <a:rPr lang="en-US" altLang="en-US" dirty="0"/>
              <a:t> loss of control over our creative human capacity to produce, separation from the products we make, and isolation from our fellow producers.</a:t>
            </a:r>
          </a:p>
          <a:p>
            <a:pPr>
              <a:spcBef>
                <a:spcPts val="2400"/>
              </a:spcBef>
            </a:pPr>
            <a:r>
              <a:rPr lang="en-US" altLang="en-US" dirty="0"/>
              <a:t>Max Weber (1864 to 1920) offered a more general theory of power.</a:t>
            </a:r>
          </a:p>
          <a:p>
            <a:pPr lvl="1"/>
            <a:r>
              <a:rPr lang="en-US" altLang="en-US" dirty="0"/>
              <a:t>Who has power is determined not only by social class and ownership of material resources but also by social status and organizational resources.</a:t>
            </a:r>
          </a:p>
        </p:txBody>
      </p:sp>
    </p:spTree>
    <p:extLst>
      <p:ext uri="{BB962C8B-B14F-4D97-AF65-F5344CB8AC3E}">
        <p14:creationId xmlns:p14="http://schemas.microsoft.com/office/powerpoint/2010/main" val="2824275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How Does Interaction Shape Our Worlds?</a:t>
            </a:r>
            <a:endParaRPr lang="en-US" dirty="0"/>
          </a:p>
        </p:txBody>
      </p:sp>
      <p:sp>
        <p:nvSpPr>
          <p:cNvPr id="4" name="Content Placeholder 2"/>
          <p:cNvSpPr>
            <a:spLocks noGrp="1"/>
          </p:cNvSpPr>
          <p:nvPr>
            <p:ph sz="quarter" idx="11"/>
          </p:nvPr>
        </p:nvSpPr>
        <p:spPr/>
        <p:txBody>
          <a:bodyPr/>
          <a:lstStyle/>
          <a:p>
            <a:pPr>
              <a:spcBef>
                <a:spcPts val="800"/>
              </a:spcBef>
            </a:pPr>
            <a:r>
              <a:rPr lang="en-US" altLang="en-US" b="1" dirty="0"/>
              <a:t>Macrosociology</a:t>
            </a:r>
            <a:r>
              <a:rPr lang="en-US" altLang="en-US" dirty="0"/>
              <a:t> concentrates on large-scale phenomena or entire civilizations.</a:t>
            </a:r>
          </a:p>
          <a:p>
            <a:pPr>
              <a:spcBef>
                <a:spcPts val="800"/>
              </a:spcBef>
            </a:pPr>
            <a:r>
              <a:rPr lang="en-US" altLang="en-US" b="1" dirty="0"/>
              <a:t>Microsociology</a:t>
            </a:r>
            <a:r>
              <a:rPr lang="en-US" altLang="en-US" dirty="0"/>
              <a:t> stresses study of small groups and the analysis of our everyday experiences and interactions.</a:t>
            </a:r>
          </a:p>
          <a:p>
            <a:pPr>
              <a:spcBef>
                <a:spcPts val="800"/>
              </a:spcBef>
            </a:pPr>
            <a:r>
              <a:rPr lang="en-US" altLang="en-US" b="1" dirty="0"/>
              <a:t>Thomas theorem: </a:t>
            </a:r>
            <a:r>
              <a:rPr lang="en-US" altLang="en-US" dirty="0"/>
              <a:t>what we perceive as real is real in its consequences.</a:t>
            </a:r>
          </a:p>
          <a:p>
            <a:pPr>
              <a:spcBef>
                <a:spcPts val="800"/>
              </a:spcBef>
            </a:pPr>
            <a:r>
              <a:rPr lang="en-US" altLang="en-US" dirty="0"/>
              <a:t>Erving Goffman (1922 to 1982) recommended studying everyday interactions as if we are all actors on a stage seeking to successfully put on a performance.</a:t>
            </a:r>
          </a:p>
        </p:txBody>
      </p:sp>
    </p:spTree>
    <p:extLst>
      <p:ext uri="{BB962C8B-B14F-4D97-AF65-F5344CB8AC3E}">
        <p14:creationId xmlns:p14="http://schemas.microsoft.com/office/powerpoint/2010/main" val="1902178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How Does Group Membership Influence Opportunity?</a:t>
            </a:r>
            <a:endParaRPr lang="en-US" dirty="0"/>
          </a:p>
        </p:txBody>
      </p:sp>
      <p:sp>
        <p:nvSpPr>
          <p:cNvPr id="4" name="Content Placeholder 2"/>
          <p:cNvSpPr>
            <a:spLocks noGrp="1"/>
          </p:cNvSpPr>
          <p:nvPr>
            <p:ph sz="quarter" idx="11"/>
          </p:nvPr>
        </p:nvSpPr>
        <p:spPr/>
        <p:txBody>
          <a:bodyPr/>
          <a:lstStyle/>
          <a:p>
            <a:pPr>
              <a:spcBef>
                <a:spcPts val="800"/>
              </a:spcBef>
            </a:pPr>
            <a:r>
              <a:rPr lang="en-US" altLang="en-US" dirty="0"/>
              <a:t>W. E. B. Du Bois (1868 to 1963) combined an emphasis on the analysis of everyday lived experience with a commitment to investigating power and inequality based on race.</a:t>
            </a:r>
          </a:p>
          <a:p>
            <a:pPr>
              <a:spcBef>
                <a:spcPts val="3400"/>
              </a:spcBef>
            </a:pPr>
            <a:r>
              <a:rPr lang="en-US" altLang="en-US" dirty="0"/>
              <a:t>Ida Wells-Barnett (1862 to 1931) argued societies can be judged on whether the principles they claim to believe in match their actions.</a:t>
            </a:r>
          </a:p>
          <a:p>
            <a:pPr lvl="1"/>
            <a:r>
              <a:rPr lang="en-US" altLang="en-US" dirty="0"/>
              <a:t>Used her analysis of society to resist oppression.</a:t>
            </a:r>
          </a:p>
        </p:txBody>
      </p:sp>
    </p:spTree>
    <p:extLst>
      <p:ext uri="{BB962C8B-B14F-4D97-AF65-F5344CB8AC3E}">
        <p14:creationId xmlns:p14="http://schemas.microsoft.com/office/powerpoint/2010/main" val="22784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How Should Sociologists Respond?</a:t>
            </a:r>
            <a:endParaRPr lang="en-US" dirty="0"/>
          </a:p>
        </p:txBody>
      </p:sp>
      <p:sp>
        <p:nvSpPr>
          <p:cNvPr id="4" name="Content Placeholder 2"/>
          <p:cNvSpPr>
            <a:spLocks noGrp="1"/>
          </p:cNvSpPr>
          <p:nvPr>
            <p:ph sz="quarter" idx="11"/>
          </p:nvPr>
        </p:nvSpPr>
        <p:spPr/>
        <p:txBody>
          <a:bodyPr/>
          <a:lstStyle/>
          <a:p>
            <a:r>
              <a:rPr lang="en-US" altLang="en-US" dirty="0"/>
              <a:t>Sociological theory and research should contribute to positive social change.</a:t>
            </a:r>
          </a:p>
          <a:p>
            <a:pPr lvl="1"/>
            <a:r>
              <a:rPr lang="en-US" altLang="en-US" dirty="0"/>
              <a:t>Jane Addams (1860 to 1935), an early member of the American Sociological Society, cofounded Hull House.</a:t>
            </a:r>
          </a:p>
          <a:p>
            <a:pPr lvl="1"/>
            <a:r>
              <a:rPr lang="en-US" altLang="en-US" dirty="0"/>
              <a:t>Working with Ida Wells-Barnett, Addams also prevented racial segregation in the Chicago public schools.</a:t>
            </a:r>
          </a:p>
          <a:p>
            <a:pPr lvl="1"/>
            <a:r>
              <a:rPr lang="en-US" altLang="en-US" dirty="0"/>
              <a:t>Durkheim, who considered an educated citizenry essential to democratic success, helped shape French educational policy and practice.</a:t>
            </a:r>
          </a:p>
          <a:p>
            <a:pPr lvl="1"/>
            <a:r>
              <a:rPr lang="en-US" altLang="en-US" dirty="0"/>
              <a:t>Du Bois cofounded the NAACP.</a:t>
            </a:r>
          </a:p>
        </p:txBody>
      </p:sp>
    </p:spTree>
    <p:extLst>
      <p:ext uri="{BB962C8B-B14F-4D97-AF65-F5344CB8AC3E}">
        <p14:creationId xmlns:p14="http://schemas.microsoft.com/office/powerpoint/2010/main" val="3410642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ea typeface="Verdana" pitchFamily="34" charset="0"/>
                <a:cs typeface="Arial" panose="020B0604020202020204" pitchFamily="34" charset="0"/>
              </a:rPr>
              <a:t>Three Sociological Perspectives</a:t>
            </a:r>
            <a:r>
              <a:rPr lang="en-US" altLang="en-US" sz="1200" dirty="0">
                <a:solidFill>
                  <a:srgbClr val="000000"/>
                </a:solidFill>
              </a:rPr>
              <a:t> 1</a:t>
            </a:r>
            <a:endParaRPr lang="en-US" dirty="0"/>
          </a:p>
        </p:txBody>
      </p:sp>
      <p:sp>
        <p:nvSpPr>
          <p:cNvPr id="4" name="Content Placeholder 2"/>
          <p:cNvSpPr>
            <a:spLocks noGrp="1"/>
          </p:cNvSpPr>
          <p:nvPr>
            <p:ph sz="quarter" idx="11"/>
          </p:nvPr>
        </p:nvSpPr>
        <p:spPr/>
        <p:txBody>
          <a:bodyPr/>
          <a:lstStyle/>
          <a:p>
            <a:pPr>
              <a:spcBef>
                <a:spcPts val="800"/>
              </a:spcBef>
            </a:pPr>
            <a:r>
              <a:rPr lang="en-US" altLang="en-US" dirty="0"/>
              <a:t>The rich array of sociological theories can be classified into three major theoretical perspectives or paradigms:</a:t>
            </a:r>
            <a:endParaRPr lang="en-US" altLang="en-US" dirty="0">
              <a:ea typeface="Verdana" pitchFamily="34" charset="0"/>
              <a:cs typeface="Arial" panose="020B0604020202020204" pitchFamily="34" charset="0"/>
            </a:endParaRPr>
          </a:p>
          <a:p>
            <a:pPr lvl="1"/>
            <a:r>
              <a:rPr lang="en-US" altLang="en-US" dirty="0">
                <a:ea typeface="Verdana" pitchFamily="34" charset="0"/>
                <a:cs typeface="Arial" panose="020B0604020202020204" pitchFamily="34" charset="0"/>
              </a:rPr>
              <a:t>Functionalist.</a:t>
            </a:r>
          </a:p>
          <a:p>
            <a:pPr lvl="1"/>
            <a:r>
              <a:rPr lang="en-US" altLang="en-US" dirty="0">
                <a:ea typeface="Verdana" pitchFamily="34" charset="0"/>
                <a:cs typeface="Arial" panose="020B0604020202020204" pitchFamily="34" charset="0"/>
              </a:rPr>
              <a:t>Conflict.</a:t>
            </a:r>
          </a:p>
          <a:p>
            <a:pPr lvl="1"/>
            <a:r>
              <a:rPr lang="en-US" altLang="en-US" dirty="0">
                <a:ea typeface="Verdana" pitchFamily="34" charset="0"/>
                <a:cs typeface="Arial" panose="020B0604020202020204" pitchFamily="34" charset="0"/>
              </a:rPr>
              <a:t>Interactionist.</a:t>
            </a:r>
          </a:p>
        </p:txBody>
      </p:sp>
    </p:spTree>
    <p:extLst>
      <p:ext uri="{BB962C8B-B14F-4D97-AF65-F5344CB8AC3E}">
        <p14:creationId xmlns:p14="http://schemas.microsoft.com/office/powerpoint/2010/main" val="2866965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Three Sociological Perspectives</a:t>
            </a:r>
            <a:r>
              <a:rPr lang="en-US" altLang="en-US" sz="1200" dirty="0">
                <a:solidFill>
                  <a:srgbClr val="000000"/>
                </a:solidFill>
              </a:rPr>
              <a:t> 2</a:t>
            </a:r>
            <a:endParaRPr lang="en-US" dirty="0"/>
          </a:p>
        </p:txBody>
      </p:sp>
      <p:sp>
        <p:nvSpPr>
          <p:cNvPr id="4" name="Content Placeholder 2"/>
          <p:cNvSpPr>
            <a:spLocks noGrp="1"/>
          </p:cNvSpPr>
          <p:nvPr>
            <p:ph sz="quarter" idx="11"/>
          </p:nvPr>
        </p:nvSpPr>
        <p:spPr/>
        <p:txBody>
          <a:bodyPr/>
          <a:lstStyle/>
          <a:p>
            <a:pPr>
              <a:spcBef>
                <a:spcPts val="800"/>
              </a:spcBef>
            </a:pPr>
            <a:r>
              <a:rPr lang="en-US" altLang="en-US" b="1" dirty="0"/>
              <a:t>Functionalist perspective: </a:t>
            </a:r>
            <a:r>
              <a:rPr lang="en-US" altLang="en-US" dirty="0"/>
              <a:t>a sociological paradigm that sees society as like a living organism in which its various parts work together for the good of the whole.</a:t>
            </a:r>
          </a:p>
          <a:p>
            <a:pPr lvl="1"/>
            <a:r>
              <a:rPr lang="en-US" altLang="en-US" dirty="0"/>
              <a:t>Society and its parts are structured to provide social order and maintain stability.</a:t>
            </a:r>
          </a:p>
          <a:p>
            <a:pPr lvl="1"/>
            <a:r>
              <a:rPr lang="en-US" altLang="en-US" dirty="0"/>
              <a:t>Emphasizes consensus and cooperation.</a:t>
            </a:r>
          </a:p>
        </p:txBody>
      </p:sp>
    </p:spTree>
    <p:extLst>
      <p:ext uri="{BB962C8B-B14F-4D97-AF65-F5344CB8AC3E}">
        <p14:creationId xmlns:p14="http://schemas.microsoft.com/office/powerpoint/2010/main" val="186766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Three Sociological Perspectives</a:t>
            </a:r>
            <a:r>
              <a:rPr lang="en-US" altLang="en-US" sz="1200" dirty="0">
                <a:solidFill>
                  <a:srgbClr val="000000"/>
                </a:solidFill>
              </a:rPr>
              <a:t> 3</a:t>
            </a:r>
            <a:endParaRPr lang="en-US" dirty="0"/>
          </a:p>
        </p:txBody>
      </p:sp>
      <p:sp>
        <p:nvSpPr>
          <p:cNvPr id="4" name="Content Placeholder 2"/>
          <p:cNvSpPr>
            <a:spLocks noGrp="1"/>
          </p:cNvSpPr>
          <p:nvPr>
            <p:ph sz="quarter" idx="11"/>
          </p:nvPr>
        </p:nvSpPr>
        <p:spPr/>
        <p:txBody>
          <a:bodyPr/>
          <a:lstStyle/>
          <a:p>
            <a:pPr>
              <a:spcBef>
                <a:spcPts val="800"/>
              </a:spcBef>
            </a:pPr>
            <a:r>
              <a:rPr lang="en-US" altLang="en-US" b="1" dirty="0"/>
              <a:t>Conflict perspective: </a:t>
            </a:r>
            <a:r>
              <a:rPr lang="en-US" altLang="en-US" dirty="0"/>
              <a:t>a sociological paradigm that focuses on power and the allocation of valued resources in society.</a:t>
            </a:r>
          </a:p>
          <a:p>
            <a:pPr lvl="1"/>
            <a:r>
              <a:rPr lang="en-US" altLang="en-US" dirty="0"/>
              <a:t>Social order cannot be fully understood apart from an analysis of how the status quo is established and maintained.</a:t>
            </a:r>
          </a:p>
          <a:p>
            <a:pPr>
              <a:spcBef>
                <a:spcPts val="2400"/>
              </a:spcBef>
            </a:pPr>
            <a:r>
              <a:rPr lang="en-US" altLang="en-US" b="1" dirty="0"/>
              <a:t>Interactionist perspective: </a:t>
            </a:r>
            <a:r>
              <a:rPr lang="en-US" altLang="en-US" dirty="0"/>
              <a:t>a sociological paradigm that maintains that society is a product of our everyday encounters with others through which we establish shared meanings and thus construct order.</a:t>
            </a:r>
          </a:p>
        </p:txBody>
      </p:sp>
    </p:spTree>
    <p:extLst>
      <p:ext uri="{BB962C8B-B14F-4D97-AF65-F5344CB8AC3E}">
        <p14:creationId xmlns:p14="http://schemas.microsoft.com/office/powerpoint/2010/main" val="793025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Three Sociological Perspectives</a:t>
            </a:r>
            <a:r>
              <a:rPr lang="en-US" altLang="en-US" sz="1200" dirty="0">
                <a:solidFill>
                  <a:srgbClr val="000000"/>
                </a:solidFill>
              </a:rPr>
              <a:t> 4</a:t>
            </a:r>
            <a:endParaRPr lang="en-US" dirty="0"/>
          </a:p>
        </p:txBody>
      </p:sp>
      <p:graphicFrame>
        <p:nvGraphicFramePr>
          <p:cNvPr id="6" name="Table 2">
            <a:extLst>
              <a:ext uri="{FF2B5EF4-FFF2-40B4-BE49-F238E27FC236}">
                <a16:creationId xmlns:a16="http://schemas.microsoft.com/office/drawing/2014/main" id="{76FE8307-64EF-47A0-82D3-A04C773AA5A2}"/>
              </a:ext>
            </a:extLst>
          </p:cNvPr>
          <p:cNvGraphicFramePr>
            <a:graphicFrameLocks noGrp="1"/>
          </p:cNvGraphicFramePr>
          <p:nvPr>
            <p:ph sz="quarter" idx="11"/>
            <p:extLst>
              <p:ext uri="{D42A27DB-BD31-4B8C-83A1-F6EECF244321}">
                <p14:modId xmlns:p14="http://schemas.microsoft.com/office/powerpoint/2010/main" val="1129110113"/>
              </p:ext>
            </p:extLst>
          </p:nvPr>
        </p:nvGraphicFramePr>
        <p:xfrm>
          <a:off x="303415" y="1098550"/>
          <a:ext cx="8537170" cy="52120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4195599024"/>
                    </a:ext>
                  </a:extLst>
                </a:gridCol>
                <a:gridCol w="2348345">
                  <a:extLst>
                    <a:ext uri="{9D8B030D-6E8A-4147-A177-3AD203B41FA5}">
                      <a16:colId xmlns:a16="http://schemas.microsoft.com/office/drawing/2014/main" val="1719320045"/>
                    </a:ext>
                  </a:extLst>
                </a:gridCol>
                <a:gridCol w="2348345">
                  <a:extLst>
                    <a:ext uri="{9D8B030D-6E8A-4147-A177-3AD203B41FA5}">
                      <a16:colId xmlns:a16="http://schemas.microsoft.com/office/drawing/2014/main" val="604469597"/>
                    </a:ext>
                  </a:extLst>
                </a:gridCol>
                <a:gridCol w="2468880">
                  <a:extLst>
                    <a:ext uri="{9D8B030D-6E8A-4147-A177-3AD203B41FA5}">
                      <a16:colId xmlns:a16="http://schemas.microsoft.com/office/drawing/2014/main" val="3153656094"/>
                    </a:ext>
                  </a:extLst>
                </a:gridCol>
              </a:tblGrid>
              <a:tr h="144506">
                <a:tc>
                  <a:txBody>
                    <a:bodyPr/>
                    <a:lstStyle/>
                    <a:p>
                      <a:pPr marL="0" marR="0" algn="r">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Topic area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4EA"/>
                    </a:solidFill>
                  </a:tcPr>
                </a:tc>
                <a:tc>
                  <a:txBody>
                    <a:bodyPr/>
                    <a:lstStyle/>
                    <a:p>
                      <a:pPr marL="0" marR="0">
                        <a:lnSpc>
                          <a:spcPct val="100000"/>
                        </a:lnSpc>
                        <a:spcBef>
                          <a:spcPts val="0"/>
                        </a:spcBef>
                        <a:spcAft>
                          <a:spcPts val="0"/>
                        </a:spcAft>
                      </a:pPr>
                      <a:r>
                        <a:rPr lang="en-US" sz="1200" b="1" dirty="0">
                          <a:solidFill>
                            <a:schemeClr val="tx1"/>
                          </a:solidFill>
                          <a:effectLst/>
                          <a:latin typeface="+mn-lt"/>
                          <a:ea typeface="Verdana" panose="020B0604030504040204" pitchFamily="34" charset="0"/>
                          <a:cs typeface="Times New Roman" panose="02020603050405020304" pitchFamily="18" charset="0"/>
                        </a:rPr>
                        <a:t>Functionalist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6DDB1"/>
                    </a:solidFill>
                  </a:tcPr>
                </a:tc>
                <a:tc>
                  <a:txBody>
                    <a:bodyPr/>
                    <a:lstStyle/>
                    <a:p>
                      <a:pPr marL="0" marR="0">
                        <a:lnSpc>
                          <a:spcPct val="100000"/>
                        </a:lnSpc>
                        <a:spcBef>
                          <a:spcPts val="0"/>
                        </a:spcBef>
                        <a:spcAft>
                          <a:spcPts val="0"/>
                        </a:spcAft>
                      </a:pPr>
                      <a:r>
                        <a:rPr lang="en-US" sz="1200" b="1" dirty="0">
                          <a:solidFill>
                            <a:schemeClr val="tx1"/>
                          </a:solidFill>
                          <a:effectLst/>
                          <a:latin typeface="+mn-lt"/>
                          <a:ea typeface="Verdana" panose="020B0604030504040204" pitchFamily="34" charset="0"/>
                          <a:cs typeface="Times New Roman" panose="02020603050405020304" pitchFamily="18" charset="0"/>
                        </a:rPr>
                        <a:t>Conflict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3DDD7"/>
                    </a:solidFill>
                  </a:tcPr>
                </a:tc>
                <a:tc>
                  <a:txBody>
                    <a:bodyPr/>
                    <a:lstStyle/>
                    <a:p>
                      <a:pPr marL="0" marR="0">
                        <a:lnSpc>
                          <a:spcPct val="100000"/>
                        </a:lnSpc>
                        <a:spcBef>
                          <a:spcPts val="0"/>
                        </a:spcBef>
                        <a:spcAft>
                          <a:spcPts val="0"/>
                        </a:spcAft>
                      </a:pPr>
                      <a:r>
                        <a:rPr lang="en-US" sz="1200" b="1" dirty="0">
                          <a:solidFill>
                            <a:schemeClr val="tx1"/>
                          </a:solidFill>
                          <a:effectLst/>
                          <a:latin typeface="+mn-lt"/>
                          <a:ea typeface="Verdana" panose="020B0604030504040204" pitchFamily="34" charset="0"/>
                          <a:cs typeface="Times New Roman" panose="02020603050405020304" pitchFamily="18" charset="0"/>
                        </a:rPr>
                        <a:t>Interactionist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C9AD"/>
                    </a:solidFill>
                  </a:tcPr>
                </a:tc>
                <a:extLst>
                  <a:ext uri="{0D108BD9-81ED-4DB2-BD59-A6C34878D82A}">
                    <a16:rowId xmlns:a16="http://schemas.microsoft.com/office/drawing/2014/main" val="2943600792"/>
                  </a:ext>
                </a:extLst>
              </a:tr>
              <a:tr h="239153">
                <a:tc>
                  <a:txBody>
                    <a:bodyPr/>
                    <a:lstStyle/>
                    <a:p>
                      <a:pPr marL="0" marR="0" algn="r">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View of society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4EA"/>
                    </a:solidFill>
                  </a:tcPr>
                </a:tc>
                <a:tc>
                  <a:txBody>
                    <a:bodyPr/>
                    <a:lstStyle/>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Stable, well integrated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6DDB1"/>
                    </a:solidFill>
                  </a:tcPr>
                </a:tc>
                <a:tc>
                  <a:txBody>
                    <a:bodyPr/>
                    <a:lstStyle/>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Characterized by tension and struggle between groups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3DDD7"/>
                    </a:solidFill>
                  </a:tcPr>
                </a:tc>
                <a:tc>
                  <a:txBody>
                    <a:bodyPr/>
                    <a:lstStyle/>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Active in influencing and affecting everyday social interaction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C9AD"/>
                    </a:solidFill>
                  </a:tcPr>
                </a:tc>
                <a:extLst>
                  <a:ext uri="{0D108BD9-81ED-4DB2-BD59-A6C34878D82A}">
                    <a16:rowId xmlns:a16="http://schemas.microsoft.com/office/drawing/2014/main" val="1561672229"/>
                  </a:ext>
                </a:extLst>
              </a:tr>
              <a:tr h="239153">
                <a:tc>
                  <a:txBody>
                    <a:bodyPr/>
                    <a:lstStyle/>
                    <a:p>
                      <a:pPr marL="0" marR="0" algn="r">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Level of analysis emphasized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4EA"/>
                    </a:solidFill>
                  </a:tcPr>
                </a:tc>
                <a:tc>
                  <a:txBody>
                    <a:bodyPr/>
                    <a:lstStyle/>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Macro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6DDB1"/>
                    </a:solidFill>
                  </a:tcPr>
                </a:tc>
                <a:tc>
                  <a:txBody>
                    <a:bodyPr/>
                    <a:lstStyle/>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Macro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3DDD7"/>
                    </a:solidFill>
                  </a:tcPr>
                </a:tc>
                <a:tc>
                  <a:txBody>
                    <a:bodyPr/>
                    <a:lstStyle/>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Micro, as a way of understanding the larger macro phenomena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C9AD"/>
                    </a:solidFill>
                  </a:tcPr>
                </a:tc>
                <a:extLst>
                  <a:ext uri="{0D108BD9-81ED-4DB2-BD59-A6C34878D82A}">
                    <a16:rowId xmlns:a16="http://schemas.microsoft.com/office/drawing/2014/main" val="3727505829"/>
                  </a:ext>
                </a:extLst>
              </a:tr>
              <a:tr h="318335">
                <a:tc>
                  <a:txBody>
                    <a:bodyPr/>
                    <a:lstStyle/>
                    <a:p>
                      <a:pPr marL="0" marR="0" algn="r">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Key concepts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4EA"/>
                    </a:solidFill>
                  </a:tcPr>
                </a:tc>
                <a:tc>
                  <a:txBody>
                    <a:bodyPr/>
                    <a:lstStyle/>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Social integration</a:t>
                      </a:r>
                    </a:p>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Institutions</a:t>
                      </a:r>
                    </a:p>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Anomie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6DDB1"/>
                    </a:solidFill>
                  </a:tcPr>
                </a:tc>
                <a:tc>
                  <a:txBody>
                    <a:bodyPr/>
                    <a:lstStyle/>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Inequality</a:t>
                      </a:r>
                    </a:p>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Power</a:t>
                      </a:r>
                    </a:p>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Alienation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3DDD7"/>
                    </a:solidFill>
                  </a:tcPr>
                </a:tc>
                <a:tc>
                  <a:txBody>
                    <a:bodyPr/>
                    <a:lstStyle/>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Symbols</a:t>
                      </a:r>
                    </a:p>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Self</a:t>
                      </a:r>
                    </a:p>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Generalized other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C9AD"/>
                    </a:solidFill>
                  </a:tcPr>
                </a:tc>
                <a:extLst>
                  <a:ext uri="{0D108BD9-81ED-4DB2-BD59-A6C34878D82A}">
                    <a16:rowId xmlns:a16="http://schemas.microsoft.com/office/drawing/2014/main" val="3544139893"/>
                  </a:ext>
                </a:extLst>
              </a:tr>
              <a:tr h="309056">
                <a:tc>
                  <a:txBody>
                    <a:bodyPr/>
                    <a:lstStyle/>
                    <a:p>
                      <a:pPr marL="0" marR="0" algn="r">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View of the individual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4EA"/>
                    </a:solidFill>
                  </a:tcPr>
                </a:tc>
                <a:tc>
                  <a:txBody>
                    <a:bodyPr/>
                    <a:lstStyle/>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People create and share culture in order to establish a relationship to nature and with each other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6DDB1"/>
                    </a:solidFill>
                  </a:tcPr>
                </a:tc>
                <a:tc>
                  <a:txBody>
                    <a:bodyPr/>
                    <a:lstStyle/>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People are shaped by power, coercion, and authority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3DDD7"/>
                    </a:solidFill>
                  </a:tcPr>
                </a:tc>
                <a:tc>
                  <a:txBody>
                    <a:bodyPr/>
                    <a:lstStyle/>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People manipulate symbols and create their social worlds through interaction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C9AD"/>
                    </a:solidFill>
                  </a:tcPr>
                </a:tc>
                <a:extLst>
                  <a:ext uri="{0D108BD9-81ED-4DB2-BD59-A6C34878D82A}">
                    <a16:rowId xmlns:a16="http://schemas.microsoft.com/office/drawing/2014/main" val="3878777971"/>
                  </a:ext>
                </a:extLst>
              </a:tr>
              <a:tr h="239153">
                <a:tc>
                  <a:txBody>
                    <a:bodyPr/>
                    <a:lstStyle/>
                    <a:p>
                      <a:pPr marL="0" marR="0" algn="r">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View of the social order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4EA"/>
                    </a:solidFill>
                  </a:tcPr>
                </a:tc>
                <a:tc>
                  <a:txBody>
                    <a:bodyPr/>
                    <a:lstStyle/>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Maintained through cooperation and consensus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6DDB1"/>
                    </a:solidFill>
                  </a:tcPr>
                </a:tc>
                <a:tc>
                  <a:txBody>
                    <a:bodyPr/>
                    <a:lstStyle/>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Maintained through force and coercion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3DDD7"/>
                    </a:solidFill>
                  </a:tcPr>
                </a:tc>
                <a:tc>
                  <a:txBody>
                    <a:bodyPr/>
                    <a:lstStyle/>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Maintained by shared understanding of everyday behavior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C9AD"/>
                    </a:solidFill>
                  </a:tcPr>
                </a:tc>
                <a:extLst>
                  <a:ext uri="{0D108BD9-81ED-4DB2-BD59-A6C34878D82A}">
                    <a16:rowId xmlns:a16="http://schemas.microsoft.com/office/drawing/2014/main" val="2908203468"/>
                  </a:ext>
                </a:extLst>
              </a:tr>
              <a:tr h="239153">
                <a:tc>
                  <a:txBody>
                    <a:bodyPr/>
                    <a:lstStyle/>
                    <a:p>
                      <a:pPr marL="0" marR="0" algn="r">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View of social change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4EA"/>
                    </a:solidFill>
                  </a:tcPr>
                </a:tc>
                <a:tc>
                  <a:txBody>
                    <a:bodyPr/>
                    <a:lstStyle/>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Enhances social order over the long run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6DDB1"/>
                    </a:solidFill>
                  </a:tcPr>
                </a:tc>
                <a:tc>
                  <a:txBody>
                    <a:bodyPr/>
                    <a:lstStyle/>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Challenges to existing system of inequality are resisted by those in power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3DDD7"/>
                    </a:solidFill>
                  </a:tcPr>
                </a:tc>
                <a:tc>
                  <a:txBody>
                    <a:bodyPr/>
                    <a:lstStyle/>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Occurs as a consequence of people exercising their agency to choose new pathways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C9AD"/>
                    </a:solidFill>
                  </a:tcPr>
                </a:tc>
                <a:extLst>
                  <a:ext uri="{0D108BD9-81ED-4DB2-BD59-A6C34878D82A}">
                    <a16:rowId xmlns:a16="http://schemas.microsoft.com/office/drawing/2014/main" val="649765300"/>
                  </a:ext>
                </a:extLst>
              </a:tr>
              <a:tr h="239153">
                <a:tc>
                  <a:txBody>
                    <a:bodyPr/>
                    <a:lstStyle/>
                    <a:p>
                      <a:pPr marL="0" marR="0" algn="r">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4EA"/>
                    </a:solidFill>
                  </a:tcPr>
                </a:tc>
                <a:tc>
                  <a:txBody>
                    <a:bodyPr/>
                    <a:lstStyle/>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Public punishments reinforce the social order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6DDB1"/>
                    </a:solidFill>
                  </a:tcPr>
                </a:tc>
                <a:tc>
                  <a:txBody>
                    <a:bodyPr/>
                    <a:lstStyle/>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Laws enforce the positions of those in power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3DDD7"/>
                    </a:solidFill>
                  </a:tcPr>
                </a:tc>
                <a:tc>
                  <a:txBody>
                    <a:bodyPr/>
                    <a:lstStyle/>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People respect laws or disobey them based on their own past experience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C9AD"/>
                    </a:solidFill>
                  </a:tcPr>
                </a:tc>
                <a:extLst>
                  <a:ext uri="{0D108BD9-81ED-4DB2-BD59-A6C34878D82A}">
                    <a16:rowId xmlns:a16="http://schemas.microsoft.com/office/drawing/2014/main" val="1311498334"/>
                  </a:ext>
                </a:extLst>
              </a:tr>
              <a:tr h="318335">
                <a:tc>
                  <a:txBody>
                    <a:bodyPr/>
                    <a:lstStyle/>
                    <a:p>
                      <a:pPr marL="0" marR="0" algn="r">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Proponents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4EA"/>
                    </a:solidFill>
                  </a:tcPr>
                </a:tc>
                <a:tc>
                  <a:txBody>
                    <a:bodyPr/>
                    <a:lstStyle/>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Émile Durkheim</a:t>
                      </a:r>
                    </a:p>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Talcott Parsons</a:t>
                      </a:r>
                    </a:p>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Robert Merton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6DDB1"/>
                    </a:solidFill>
                  </a:tcPr>
                </a:tc>
                <a:tc>
                  <a:txBody>
                    <a:bodyPr/>
                    <a:lstStyle/>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Karl Marx</a:t>
                      </a:r>
                    </a:p>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W. E. B. Du </a:t>
                      </a:r>
                      <a:r>
                        <a:rPr lang="en-US" sz="1200" b="0" dirty="0" err="1">
                          <a:solidFill>
                            <a:schemeClr val="tx1"/>
                          </a:solidFill>
                          <a:effectLst/>
                          <a:latin typeface="+mn-lt"/>
                          <a:ea typeface="Verdana" panose="020B0604030504040204" pitchFamily="34" charset="0"/>
                          <a:cs typeface="Times New Roman" panose="02020603050405020304" pitchFamily="18" charset="0"/>
                        </a:rPr>
                        <a:t>Bois</a:t>
                      </a:r>
                      <a:endParaRPr lang="en-US" sz="1200" b="0" dirty="0">
                        <a:solidFill>
                          <a:schemeClr val="tx1"/>
                        </a:solidFill>
                        <a:effectLst/>
                        <a:latin typeface="+mn-lt"/>
                        <a:ea typeface="Verdana" panose="020B0604030504040204" pitchFamily="34" charset="0"/>
                        <a:cs typeface="Times New Roman" panose="02020603050405020304" pitchFamily="18" charset="0"/>
                      </a:endParaRPr>
                    </a:p>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Ida Wells-Barnett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3DDD7"/>
                    </a:solidFill>
                  </a:tcPr>
                </a:tc>
                <a:tc>
                  <a:txBody>
                    <a:bodyPr/>
                    <a:lstStyle/>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George Herbert Mead</a:t>
                      </a:r>
                    </a:p>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Charles Horton Cooley</a:t>
                      </a:r>
                    </a:p>
                    <a:p>
                      <a:pPr marL="0" marR="0">
                        <a:lnSpc>
                          <a:spcPct val="100000"/>
                        </a:lnSpc>
                        <a:spcBef>
                          <a:spcPts val="0"/>
                        </a:spcBef>
                        <a:spcAft>
                          <a:spcPts val="0"/>
                        </a:spcAft>
                      </a:pPr>
                      <a:r>
                        <a:rPr lang="en-US" sz="1200" b="0" dirty="0">
                          <a:solidFill>
                            <a:schemeClr val="tx1"/>
                          </a:solidFill>
                          <a:effectLst/>
                          <a:latin typeface="+mn-lt"/>
                          <a:ea typeface="Verdana" panose="020B0604030504040204" pitchFamily="34" charset="0"/>
                          <a:cs typeface="Times New Roman" panose="02020603050405020304" pitchFamily="18" charset="0"/>
                        </a:rPr>
                        <a:t>Erving Goffman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C9AD"/>
                    </a:solidFill>
                  </a:tcPr>
                </a:tc>
                <a:extLst>
                  <a:ext uri="{0D108BD9-81ED-4DB2-BD59-A6C34878D82A}">
                    <a16:rowId xmlns:a16="http://schemas.microsoft.com/office/drawing/2014/main" val="2873277303"/>
                  </a:ext>
                </a:extLst>
              </a:tr>
            </a:tbl>
          </a:graphicData>
        </a:graphic>
      </p:graphicFrame>
    </p:spTree>
    <p:extLst>
      <p:ext uri="{BB962C8B-B14F-4D97-AF65-F5344CB8AC3E}">
        <p14:creationId xmlns:p14="http://schemas.microsoft.com/office/powerpoint/2010/main" val="4207322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Verdana" pitchFamily="34" charset="0"/>
                <a:cs typeface="Arial" panose="020B0604020202020204" pitchFamily="34" charset="0"/>
              </a:rPr>
              <a:t>As You Read</a:t>
            </a:r>
            <a:endParaRPr lang="en-IN" dirty="0"/>
          </a:p>
        </p:txBody>
      </p:sp>
      <p:sp>
        <p:nvSpPr>
          <p:cNvPr id="3" name="Content Placeholder 2"/>
          <p:cNvSpPr>
            <a:spLocks noGrp="1"/>
          </p:cNvSpPr>
          <p:nvPr>
            <p:ph sz="quarter" idx="11"/>
          </p:nvPr>
        </p:nvSpPr>
        <p:spPr/>
        <p:txBody>
          <a:bodyPr/>
          <a:lstStyle/>
          <a:p>
            <a:pPr>
              <a:spcBef>
                <a:spcPts val="1200"/>
              </a:spcBef>
              <a:spcAft>
                <a:spcPts val="1200"/>
              </a:spcAft>
            </a:pPr>
            <a:r>
              <a:rPr lang="en-US" dirty="0"/>
              <a:t>What is sociology?</a:t>
            </a:r>
          </a:p>
          <a:p>
            <a:pPr>
              <a:spcBef>
                <a:spcPts val="1200"/>
              </a:spcBef>
              <a:spcAft>
                <a:spcPts val="1200"/>
              </a:spcAft>
            </a:pPr>
            <a:r>
              <a:rPr lang="en-US" dirty="0"/>
              <a:t>How do sociologists look at the world?</a:t>
            </a:r>
          </a:p>
          <a:p>
            <a:pPr>
              <a:spcBef>
                <a:spcPts val="1200"/>
              </a:spcBef>
              <a:spcAft>
                <a:spcPts val="1200"/>
              </a:spcAft>
            </a:pPr>
            <a:r>
              <a:rPr lang="en-US" dirty="0"/>
              <a:t>How might someone practice sociology?</a:t>
            </a:r>
          </a:p>
        </p:txBody>
      </p:sp>
    </p:spTree>
    <p:extLst>
      <p:ext uri="{BB962C8B-B14F-4D97-AF65-F5344CB8AC3E}">
        <p14:creationId xmlns:p14="http://schemas.microsoft.com/office/powerpoint/2010/main" val="630418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Sociology Is a Verb</a:t>
            </a:r>
            <a:endParaRPr lang="en-IN" sz="1200" dirty="0"/>
          </a:p>
        </p:txBody>
      </p:sp>
      <p:sp>
        <p:nvSpPr>
          <p:cNvPr id="3" name="Content Placeholder 2"/>
          <p:cNvSpPr>
            <a:spLocks noGrp="1"/>
          </p:cNvSpPr>
          <p:nvPr>
            <p:ph sz="quarter" idx="11"/>
          </p:nvPr>
        </p:nvSpPr>
        <p:spPr/>
        <p:txBody>
          <a:bodyPr/>
          <a:lstStyle/>
          <a:p>
            <a:pPr>
              <a:spcBef>
                <a:spcPts val="800"/>
              </a:spcBef>
            </a:pPr>
            <a:r>
              <a:rPr lang="en-US" altLang="en-US" dirty="0"/>
              <a:t>“What can I </a:t>
            </a:r>
            <a:r>
              <a:rPr lang="en-US" altLang="en-US" i="1" dirty="0"/>
              <a:t>do</a:t>
            </a:r>
            <a:r>
              <a:rPr lang="en-US" altLang="en-US" dirty="0"/>
              <a:t> with sociology?”</a:t>
            </a:r>
          </a:p>
          <a:p>
            <a:pPr lvl="1"/>
            <a:r>
              <a:rPr lang="en-US" altLang="en-US" dirty="0"/>
              <a:t>Personal sociology.</a:t>
            </a:r>
          </a:p>
          <a:p>
            <a:pPr lvl="1"/>
            <a:r>
              <a:rPr lang="en-US" altLang="en-US" dirty="0"/>
              <a:t>Academic sociology.</a:t>
            </a:r>
          </a:p>
          <a:p>
            <a:pPr lvl="1"/>
            <a:r>
              <a:rPr lang="en-US" altLang="en-US" dirty="0"/>
              <a:t>Applied sociology.</a:t>
            </a:r>
          </a:p>
          <a:p>
            <a:pPr lvl="1"/>
            <a:r>
              <a:rPr lang="en-US" altLang="en-US" dirty="0"/>
              <a:t>Clinical sociology.</a:t>
            </a:r>
          </a:p>
        </p:txBody>
      </p:sp>
    </p:spTree>
    <p:extLst>
      <p:ext uri="{BB962C8B-B14F-4D97-AF65-F5344CB8AC3E}">
        <p14:creationId xmlns:p14="http://schemas.microsoft.com/office/powerpoint/2010/main" val="3110161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Personal Sociology</a:t>
            </a:r>
            <a:endParaRPr lang="en-IN" sz="1200" dirty="0"/>
          </a:p>
        </p:txBody>
      </p:sp>
      <p:sp>
        <p:nvSpPr>
          <p:cNvPr id="3" name="Content Placeholder 2"/>
          <p:cNvSpPr>
            <a:spLocks noGrp="1"/>
          </p:cNvSpPr>
          <p:nvPr>
            <p:ph sz="quarter" idx="11"/>
          </p:nvPr>
        </p:nvSpPr>
        <p:spPr>
          <a:xfrm>
            <a:off x="342900" y="1276709"/>
            <a:ext cx="8686800" cy="4971691"/>
          </a:xfrm>
        </p:spPr>
        <p:txBody>
          <a:bodyPr/>
          <a:lstStyle/>
          <a:p>
            <a:r>
              <a:rPr lang="en-US" altLang="en-US" b="1" dirty="0"/>
              <a:t>Personal sociology: </a:t>
            </a:r>
            <a:r>
              <a:rPr lang="en-US" altLang="en-US" dirty="0"/>
              <a:t>the practice of recognizing the impact the positions we occupy have on who we are and how we think and act.</a:t>
            </a:r>
          </a:p>
          <a:p>
            <a:pPr lvl="1"/>
            <a:r>
              <a:rPr lang="en-US" altLang="en-US" dirty="0"/>
              <a:t>We can all practice personal sociology.</a:t>
            </a:r>
          </a:p>
          <a:p>
            <a:pPr lvl="1"/>
            <a:r>
              <a:rPr lang="en-US" altLang="en-US" dirty="0"/>
              <a:t>The sociological imagination provides us with the tools necessary.</a:t>
            </a:r>
          </a:p>
          <a:p>
            <a:r>
              <a:rPr lang="en-US" altLang="en-US" dirty="0"/>
              <a:t>Social, cultural, political, and economic events around the world have a profound effect on how we think and what we do.</a:t>
            </a:r>
          </a:p>
          <a:p>
            <a:pPr lvl="1"/>
            <a:r>
              <a:rPr lang="en-US" altLang="en-US" b="1" dirty="0"/>
              <a:t>Globalization:</a:t>
            </a:r>
            <a:r>
              <a:rPr lang="en-US" altLang="en-US" dirty="0"/>
              <a:t> the worldwide integration of government policies, cultures, social movements, and financial markets through trade and the exchange of ideas.</a:t>
            </a:r>
          </a:p>
        </p:txBody>
      </p:sp>
    </p:spTree>
    <p:extLst>
      <p:ext uri="{BB962C8B-B14F-4D97-AF65-F5344CB8AC3E}">
        <p14:creationId xmlns:p14="http://schemas.microsoft.com/office/powerpoint/2010/main" val="1515033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Academic Sociology</a:t>
            </a:r>
            <a:endParaRPr lang="en-IN" sz="1200" dirty="0"/>
          </a:p>
        </p:txBody>
      </p:sp>
      <p:sp>
        <p:nvSpPr>
          <p:cNvPr id="3" name="Content Placeholder 2"/>
          <p:cNvSpPr>
            <a:spLocks noGrp="1"/>
          </p:cNvSpPr>
          <p:nvPr>
            <p:ph sz="quarter" idx="11"/>
          </p:nvPr>
        </p:nvSpPr>
        <p:spPr>
          <a:xfrm>
            <a:off x="342900" y="1276708"/>
            <a:ext cx="8458200" cy="5212080"/>
          </a:xfrm>
        </p:spPr>
        <p:txBody>
          <a:bodyPr/>
          <a:lstStyle/>
          <a:p>
            <a:pPr>
              <a:spcBef>
                <a:spcPts val="600"/>
              </a:spcBef>
            </a:pPr>
            <a:r>
              <a:rPr lang="en-US" altLang="en-US" dirty="0"/>
              <a:t>Those who study sociology in depth cultivate a variety of skills applicable in many other fields.</a:t>
            </a:r>
          </a:p>
          <a:p>
            <a:pPr lvl="1">
              <a:spcBef>
                <a:spcPts val="600"/>
              </a:spcBef>
            </a:pPr>
            <a:r>
              <a:rPr lang="en-US" altLang="en-US" dirty="0"/>
              <a:t>Using the sociological imagination.</a:t>
            </a:r>
          </a:p>
          <a:p>
            <a:pPr lvl="1">
              <a:spcBef>
                <a:spcPts val="600"/>
              </a:spcBef>
            </a:pPr>
            <a:r>
              <a:rPr lang="en-US" altLang="en-US" dirty="0"/>
              <a:t>Conducting data analysis.</a:t>
            </a:r>
          </a:p>
          <a:p>
            <a:pPr lvl="1">
              <a:spcBef>
                <a:spcPts val="600"/>
              </a:spcBef>
            </a:pPr>
            <a:r>
              <a:rPr lang="en-US" altLang="en-US" dirty="0"/>
              <a:t>Working in teams.</a:t>
            </a:r>
          </a:p>
          <a:p>
            <a:pPr lvl="1">
              <a:spcBef>
                <a:spcPts val="600"/>
              </a:spcBef>
            </a:pPr>
            <a:r>
              <a:rPr lang="en-US" altLang="en-US" dirty="0"/>
              <a:t>Writing reports.</a:t>
            </a:r>
          </a:p>
          <a:p>
            <a:pPr lvl="1">
              <a:spcBef>
                <a:spcPts val="600"/>
              </a:spcBef>
            </a:pPr>
            <a:r>
              <a:rPr lang="en-US" altLang="en-US" dirty="0"/>
              <a:t>Creating presentations.</a:t>
            </a:r>
          </a:p>
          <a:p>
            <a:pPr lvl="1">
              <a:spcBef>
                <a:spcPts val="600"/>
              </a:spcBef>
            </a:pPr>
            <a:r>
              <a:rPr lang="en-US" altLang="en-US" dirty="0"/>
              <a:t>Analyzing social problems.</a:t>
            </a:r>
          </a:p>
          <a:p>
            <a:pPr lvl="1">
              <a:spcBef>
                <a:spcPts val="600"/>
              </a:spcBef>
            </a:pPr>
            <a:r>
              <a:rPr lang="en-US" altLang="en-US" dirty="0"/>
              <a:t>Addressing diversity.</a:t>
            </a:r>
          </a:p>
          <a:p>
            <a:pPr>
              <a:spcBef>
                <a:spcPts val="600"/>
              </a:spcBef>
            </a:pPr>
            <a:r>
              <a:rPr lang="en-US" altLang="en-US" dirty="0"/>
              <a:t>The most common occupational category is social services.</a:t>
            </a:r>
          </a:p>
        </p:txBody>
      </p:sp>
    </p:spTree>
    <p:extLst>
      <p:ext uri="{BB962C8B-B14F-4D97-AF65-F5344CB8AC3E}">
        <p14:creationId xmlns:p14="http://schemas.microsoft.com/office/powerpoint/2010/main" val="2428143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Verdana" pitchFamily="34" charset="0"/>
                <a:cs typeface="Arial" panose="020B0604020202020204" pitchFamily="34" charset="0"/>
              </a:rPr>
              <a:t>Applied and Clinical Sociology</a:t>
            </a:r>
            <a:endParaRPr lang="en-IN" sz="1200" dirty="0"/>
          </a:p>
        </p:txBody>
      </p:sp>
      <p:sp>
        <p:nvSpPr>
          <p:cNvPr id="3" name="Content Placeholder 2"/>
          <p:cNvSpPr>
            <a:spLocks noGrp="1"/>
          </p:cNvSpPr>
          <p:nvPr>
            <p:ph sz="quarter" idx="11"/>
          </p:nvPr>
        </p:nvSpPr>
        <p:spPr/>
        <p:txBody>
          <a:bodyPr/>
          <a:lstStyle/>
          <a:p>
            <a:pPr>
              <a:spcBef>
                <a:spcPts val="800"/>
              </a:spcBef>
            </a:pPr>
            <a:r>
              <a:rPr lang="en-US" altLang="en-US" b="1" dirty="0">
                <a:ea typeface="Verdana" pitchFamily="34" charset="0"/>
                <a:cs typeface="Arial" panose="020B0604020202020204" pitchFamily="34" charset="0"/>
              </a:rPr>
              <a:t>Applied </a:t>
            </a:r>
            <a:r>
              <a:rPr lang="en-US" altLang="en-US" b="1" dirty="0"/>
              <a:t>s</a:t>
            </a:r>
            <a:r>
              <a:rPr lang="en-US" altLang="en-US" b="1" dirty="0">
                <a:ea typeface="Verdana" pitchFamily="34" charset="0"/>
                <a:cs typeface="Arial" panose="020B0604020202020204" pitchFamily="34" charset="0"/>
              </a:rPr>
              <a:t>ociology: </a:t>
            </a:r>
            <a:r>
              <a:rPr lang="en-US" altLang="en-US" dirty="0">
                <a:ea typeface="Verdana" pitchFamily="34" charset="0"/>
                <a:cs typeface="Arial" panose="020B0604020202020204" pitchFamily="34" charset="0"/>
              </a:rPr>
              <a:t>the use of the discipline of sociology with the specific intent of yielding practical applications for human behavior and organizations.</a:t>
            </a:r>
          </a:p>
          <a:p>
            <a:pPr>
              <a:spcBef>
                <a:spcPts val="800"/>
              </a:spcBef>
            </a:pPr>
            <a:r>
              <a:rPr lang="en-US" altLang="en-US" b="1" dirty="0">
                <a:ea typeface="Verdana" pitchFamily="34" charset="0"/>
                <a:cs typeface="Arial" panose="020B0604020202020204" pitchFamily="34" charset="0"/>
              </a:rPr>
              <a:t>Clinical sociology</a:t>
            </a:r>
            <a:r>
              <a:rPr lang="en-US" altLang="en-US" b="1" dirty="0"/>
              <a:t>: </a:t>
            </a:r>
            <a:r>
              <a:rPr lang="en-US" altLang="en-US" dirty="0"/>
              <a:t>the u</a:t>
            </a:r>
            <a:r>
              <a:rPr lang="en-US" altLang="en-US" dirty="0">
                <a:ea typeface="Verdana" pitchFamily="34" charset="0"/>
                <a:cs typeface="Arial" panose="020B0604020202020204" pitchFamily="34" charset="0"/>
              </a:rPr>
              <a:t>se of the discipline of sociology with the specific intent of altering social relationships or restructuring social institutions.</a:t>
            </a:r>
          </a:p>
        </p:txBody>
      </p:sp>
    </p:spTree>
    <p:extLst>
      <p:ext uri="{BB962C8B-B14F-4D97-AF65-F5344CB8AC3E}">
        <p14:creationId xmlns:p14="http://schemas.microsoft.com/office/powerpoint/2010/main" val="1526469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dirty="0">
                <a:ea typeface="Verdana" pitchFamily="34" charset="0"/>
                <a:cs typeface="Arial" panose="020B0604020202020204" pitchFamily="34" charset="0"/>
              </a:rPr>
              <a:t>Sociology Degrees Conferred in the United States, by Gender</a:t>
            </a:r>
            <a:endParaRPr lang="en-US" dirty="0"/>
          </a:p>
        </p:txBody>
      </p:sp>
      <p:pic>
        <p:nvPicPr>
          <p:cNvPr id="7" name="Picture 2" descr="A photograph of an open planner represents the sociology degrees conferred in the United States, by Gender.">
            <a:extLst>
              <a:ext uri="{FF2B5EF4-FFF2-40B4-BE49-F238E27FC236}">
                <a16:creationId xmlns:a16="http://schemas.microsoft.com/office/drawing/2014/main" id="{7EEB0C83-D478-46DD-97EE-173ACA1F7C98}"/>
              </a:ext>
            </a:extLst>
          </p:cNvPr>
          <p:cNvPicPr>
            <a:picLocks noGrp="1" noChangeAspect="1"/>
          </p:cNvPicPr>
          <p:nvPr>
            <p:ph sz="quarter" idx="11"/>
          </p:nvPr>
        </p:nvPicPr>
        <p:blipFill rotWithShape="1">
          <a:blip r:embed="rId2">
            <a:extLst>
              <a:ext uri="{28A0092B-C50C-407E-A947-70E740481C1C}">
                <a14:useLocalDpi xmlns:a14="http://schemas.microsoft.com/office/drawing/2010/main" val="0"/>
              </a:ext>
            </a:extLst>
          </a:blip>
          <a:srcRect l="-12100" r="-12100"/>
          <a:stretch/>
        </p:blipFill>
        <p:spPr>
          <a:xfrm>
            <a:off x="457200" y="1254874"/>
            <a:ext cx="8229600" cy="4114800"/>
          </a:xfrm>
        </p:spPr>
      </p:pic>
      <p:sp>
        <p:nvSpPr>
          <p:cNvPr id="4" name="Content Placeholder 3"/>
          <p:cNvSpPr>
            <a:spLocks noGrp="1"/>
          </p:cNvSpPr>
          <p:nvPr>
            <p:ph sz="quarter" idx="14"/>
          </p:nvPr>
        </p:nvSpPr>
        <p:spPr>
          <a:xfrm>
            <a:off x="342900" y="5448300"/>
            <a:ext cx="8458200" cy="800100"/>
          </a:xfrm>
        </p:spPr>
        <p:txBody>
          <a:bodyPr/>
          <a:lstStyle/>
          <a:p>
            <a:r>
              <a:rPr lang="en-US" sz="1400" i="1" dirty="0"/>
              <a:t>Source: </a:t>
            </a:r>
            <a:r>
              <a:rPr lang="en-US" sz="1400" dirty="0"/>
              <a:t>National Center for Education Statistics, Digest of Education Statistics—Most Current Digest Tables. Washington, DC: Institute of Education Services, U.S. Department of Education, September 6, 2016. www.nces.ed.gov. </a:t>
            </a:r>
            <a:r>
              <a:rPr lang="en-US" sz="1400" i="1" dirty="0"/>
              <a:t>Photo:</a:t>
            </a:r>
            <a:r>
              <a:rPr lang="en-US" sz="1400" dirty="0"/>
              <a:t> ©Maria </a:t>
            </a:r>
            <a:r>
              <a:rPr lang="en-US" sz="1400" dirty="0" err="1"/>
              <a:t>Suleymenova</a:t>
            </a:r>
            <a:r>
              <a:rPr lang="en-US" sz="1400" dirty="0"/>
              <a:t>/</a:t>
            </a:r>
            <a:r>
              <a:rPr lang="en-US" sz="1400" dirty="0" err="1"/>
              <a:t>Shutterstock</a:t>
            </a:r>
            <a:endParaRPr lang="en-US" sz="1400" dirty="0">
              <a:latin typeface="Arial" panose="020B0604020202020204" pitchFamily="34" charset="0"/>
              <a:ea typeface="Verdana" pitchFamily="34" charset="0"/>
              <a:cs typeface="Arial" panose="020B0604020202020204" pitchFamily="34" charset="0"/>
            </a:endParaRPr>
          </a:p>
        </p:txBody>
      </p:sp>
      <p:sp>
        <p:nvSpPr>
          <p:cNvPr id="5" name="Text Placeholder 4"/>
          <p:cNvSpPr>
            <a:spLocks noGrp="1"/>
          </p:cNvSpPr>
          <p:nvPr>
            <p:ph type="body" sz="quarter" idx="29"/>
          </p:nvPr>
        </p:nvSpPr>
        <p:spPr/>
        <p:txBody>
          <a:bodyPr/>
          <a:lstStyle/>
          <a:p>
            <a:r>
              <a:rPr lang="en-US" dirty="0">
                <a:hlinkClick r:id="rId3" action="ppaction://hlinksldjump"/>
              </a:rPr>
              <a:t>Access the text alternative for slide images.</a:t>
            </a:r>
            <a:endParaRPr lang="en-US" dirty="0"/>
          </a:p>
        </p:txBody>
      </p:sp>
    </p:spTree>
    <p:extLst>
      <p:ext uri="{BB962C8B-B14F-4D97-AF65-F5344CB8AC3E}">
        <p14:creationId xmlns:p14="http://schemas.microsoft.com/office/powerpoint/2010/main" val="5049330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dirty="0">
                <a:ea typeface="Verdana" pitchFamily="34" charset="0"/>
                <a:cs typeface="Arial" panose="020B0604020202020204" pitchFamily="34" charset="0"/>
              </a:rPr>
              <a:t>Where Are They Now?</a:t>
            </a:r>
            <a:endParaRPr lang="en-US" dirty="0"/>
          </a:p>
        </p:txBody>
      </p:sp>
      <p:pic>
        <p:nvPicPr>
          <p:cNvPr id="8" name="Picture 2" descr="A horizontal bar graph compares the occupational categories of recent sociology majors and graduate school programs of recent sociology majors.">
            <a:extLst>
              <a:ext uri="{FF2B5EF4-FFF2-40B4-BE49-F238E27FC236}">
                <a16:creationId xmlns:a16="http://schemas.microsoft.com/office/drawing/2014/main" id="{3024777B-0E66-4BC5-830A-7C8E5CF2067C}"/>
              </a:ext>
            </a:extLst>
          </p:cNvPr>
          <p:cNvPicPr>
            <a:picLocks noGrp="1" noChangeAspect="1"/>
          </p:cNvPicPr>
          <p:nvPr>
            <p:ph sz="quarter" idx="11"/>
          </p:nvPr>
        </p:nvPicPr>
        <p:blipFill rotWithShape="1">
          <a:blip r:embed="rId2">
            <a:extLst>
              <a:ext uri="{28A0092B-C50C-407E-A947-70E740481C1C}">
                <a14:useLocalDpi xmlns:a14="http://schemas.microsoft.com/office/drawing/2010/main" val="0"/>
              </a:ext>
            </a:extLst>
          </a:blip>
          <a:srcRect l="-4178" r="-4178"/>
          <a:stretch/>
        </p:blipFill>
        <p:spPr>
          <a:xfrm>
            <a:off x="618541" y="1059611"/>
            <a:ext cx="7906919" cy="3953427"/>
          </a:xfrm>
        </p:spPr>
      </p:pic>
      <p:sp>
        <p:nvSpPr>
          <p:cNvPr id="4" name="Content Placeholder 3"/>
          <p:cNvSpPr>
            <a:spLocks noGrp="1"/>
          </p:cNvSpPr>
          <p:nvPr>
            <p:ph sz="quarter" idx="14"/>
          </p:nvPr>
        </p:nvSpPr>
        <p:spPr>
          <a:xfrm>
            <a:off x="342900" y="5089238"/>
            <a:ext cx="8458200" cy="1159162"/>
          </a:xfrm>
        </p:spPr>
        <p:txBody>
          <a:bodyPr/>
          <a:lstStyle/>
          <a:p>
            <a:r>
              <a:rPr lang="en-US" sz="1400" i="1" dirty="0"/>
              <a:t>Note: </a:t>
            </a:r>
            <a:r>
              <a:rPr lang="en-US" sz="1400" dirty="0"/>
              <a:t>Percentage based on sociology majors attending graduate school 18 months after graduation. </a:t>
            </a:r>
            <a:r>
              <a:rPr lang="en-US" sz="1400" i="1" dirty="0"/>
              <a:t>Source: </a:t>
            </a:r>
            <a:r>
              <a:rPr lang="en-US" sz="1400" dirty="0" err="1"/>
              <a:t>Spalter</a:t>
            </a:r>
            <a:r>
              <a:rPr lang="en-US" sz="1400" dirty="0"/>
              <a:t>-Roth, Roberta, and Nicole Van </a:t>
            </a:r>
            <a:r>
              <a:rPr lang="en-US" sz="1400" dirty="0" err="1"/>
              <a:t>Vooren</a:t>
            </a:r>
            <a:r>
              <a:rPr lang="en-US" sz="1400" dirty="0"/>
              <a:t>. 2009. “Idealists vs. Careerists: Graduate School Choices of Sociology Majors.” American Sociological Association Department of Research and Development. Washington, DC: American Sociological Association. www.asanet.org.</a:t>
            </a:r>
            <a:br>
              <a:rPr lang="en-US" sz="1400" dirty="0"/>
            </a:br>
            <a:r>
              <a:rPr lang="en-US" sz="1400" i="1" dirty="0"/>
              <a:t>Photo: </a:t>
            </a:r>
            <a:r>
              <a:rPr lang="en-US" sz="1400" dirty="0"/>
              <a:t>©</a:t>
            </a:r>
            <a:r>
              <a:rPr lang="en-US" sz="1400" dirty="0" err="1"/>
              <a:t>Stockbyte</a:t>
            </a:r>
            <a:r>
              <a:rPr lang="en-US" sz="1400" dirty="0"/>
              <a:t>/</a:t>
            </a:r>
            <a:r>
              <a:rPr lang="en-US" sz="1400" dirty="0" err="1"/>
              <a:t>PunchStock</a:t>
            </a:r>
            <a:endParaRPr lang="en-US" sz="1400" dirty="0">
              <a:latin typeface="Arial" panose="020B0604020202020204" pitchFamily="34" charset="0"/>
              <a:ea typeface="Verdana" pitchFamily="34" charset="0"/>
              <a:cs typeface="Arial" panose="020B0604020202020204" pitchFamily="34" charset="0"/>
            </a:endParaRPr>
          </a:p>
        </p:txBody>
      </p:sp>
      <p:sp>
        <p:nvSpPr>
          <p:cNvPr id="5" name="Text Placeholder 4"/>
          <p:cNvSpPr>
            <a:spLocks noGrp="1"/>
          </p:cNvSpPr>
          <p:nvPr>
            <p:ph type="body" sz="quarter" idx="29"/>
          </p:nvPr>
        </p:nvSpPr>
        <p:spPr/>
        <p:txBody>
          <a:bodyPr/>
          <a:lstStyle/>
          <a:p>
            <a:r>
              <a:rPr lang="en-US" dirty="0">
                <a:hlinkClick r:id="rId3" action="ppaction://hlinksldjump"/>
              </a:rPr>
              <a:t>Access the text alternative for slide images.</a:t>
            </a:r>
            <a:endParaRPr lang="en-US" dirty="0"/>
          </a:p>
        </p:txBody>
      </p:sp>
    </p:spTree>
    <p:extLst>
      <p:ext uri="{BB962C8B-B14F-4D97-AF65-F5344CB8AC3E}">
        <p14:creationId xmlns:p14="http://schemas.microsoft.com/office/powerpoint/2010/main" val="3036478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 VIEWS on the </a:t>
            </a:r>
            <a:r>
              <a:rPr lang="en-US" altLang="en-US" dirty="0"/>
              <a:t>Sociological Imagination</a:t>
            </a:r>
            <a:endParaRPr lang="en-IN" sz="1200" dirty="0"/>
          </a:p>
        </p:txBody>
      </p:sp>
      <p:pic>
        <p:nvPicPr>
          <p:cNvPr id="6" name="Picture 2" descr="The functionalist, interactionist, and conflict viewpoints from Chapter 1 are summarized in 3 overlapping circles. ">
            <a:extLst>
              <a:ext uri="{FF2B5EF4-FFF2-40B4-BE49-F238E27FC236}">
                <a16:creationId xmlns:a16="http://schemas.microsoft.com/office/drawing/2014/main" id="{02120366-FC12-4B13-A00C-CE0C7297E30F}"/>
              </a:ext>
            </a:extLst>
          </p:cNvPr>
          <p:cNvPicPr>
            <a:picLocks noGrp="1" noChangeAspect="1"/>
          </p:cNvPicPr>
          <p:nvPr>
            <p:ph sz="quarter" idx="11"/>
          </p:nvPr>
        </p:nvPicPr>
        <p:blipFill rotWithShape="1">
          <a:blip r:embed="rId2">
            <a:extLst>
              <a:ext uri="{28A0092B-C50C-407E-A947-70E740481C1C}">
                <a14:useLocalDpi xmlns:a14="http://schemas.microsoft.com/office/drawing/2010/main" val="0"/>
              </a:ext>
            </a:extLst>
          </a:blip>
          <a:stretch/>
        </p:blipFill>
        <p:spPr>
          <a:xfrm>
            <a:off x="1619149" y="996950"/>
            <a:ext cx="5905703" cy="5486400"/>
          </a:xfrm>
        </p:spPr>
      </p:pic>
    </p:spTree>
    <p:extLst>
      <p:ext uri="{BB962C8B-B14F-4D97-AF65-F5344CB8AC3E}">
        <p14:creationId xmlns:p14="http://schemas.microsoft.com/office/powerpoint/2010/main" val="9491640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the Connection</a:t>
            </a:r>
            <a:endParaRPr lang="en-IN" sz="1200" dirty="0"/>
          </a:p>
        </p:txBody>
      </p:sp>
      <p:sp>
        <p:nvSpPr>
          <p:cNvPr id="3" name="Content Placeholder 2"/>
          <p:cNvSpPr>
            <a:spLocks noGrp="1"/>
          </p:cNvSpPr>
          <p:nvPr>
            <p:ph sz="quarter" idx="11"/>
          </p:nvPr>
        </p:nvSpPr>
        <p:spPr/>
        <p:txBody>
          <a:bodyPr/>
          <a:lstStyle/>
          <a:p>
            <a:pPr>
              <a:spcBef>
                <a:spcPts val="1200"/>
              </a:spcBef>
            </a:pPr>
            <a:r>
              <a:rPr lang="en-US" dirty="0"/>
              <a:t>Why might having multiple theoretical perspectives help us when we practice the sociological imagination?</a:t>
            </a:r>
          </a:p>
          <a:p>
            <a:pPr>
              <a:spcBef>
                <a:spcPts val="1200"/>
              </a:spcBef>
            </a:pPr>
            <a:r>
              <a:rPr lang="en-US" dirty="0"/>
              <a:t>How might each perspective differ in how it looks at what it takes to produce something (such as a hamburger, a house, a book, and so on)?</a:t>
            </a:r>
          </a:p>
          <a:p>
            <a:pPr>
              <a:spcBef>
                <a:spcPts val="1200"/>
              </a:spcBef>
            </a:pPr>
            <a:r>
              <a:rPr lang="en-US" dirty="0"/>
              <a:t>How might each perspective approach the study of unemployment? Of suicide?</a:t>
            </a:r>
          </a:p>
          <a:p>
            <a:pPr>
              <a:spcBef>
                <a:spcPts val="1200"/>
              </a:spcBef>
            </a:pPr>
            <a:r>
              <a:rPr lang="en-US" dirty="0"/>
              <a:t>How does each perspective enable you to see the way you participate in sports, either as a fan or as an athlete, in a different light?</a:t>
            </a:r>
          </a:p>
        </p:txBody>
      </p:sp>
    </p:spTree>
    <p:extLst>
      <p:ext uri="{BB962C8B-B14F-4D97-AF65-F5344CB8AC3E}">
        <p14:creationId xmlns:p14="http://schemas.microsoft.com/office/powerpoint/2010/main" val="5150443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End of Main Content</a:t>
            </a:r>
            <a:endParaRPr lang="en-IN" dirty="0"/>
          </a:p>
        </p:txBody>
      </p:sp>
      <p:sp>
        <p:nvSpPr>
          <p:cNvPr id="3" name="Footer Placeholder 2"/>
          <p:cNvSpPr>
            <a:spLocks noGrp="1"/>
          </p:cNvSpPr>
          <p:nvPr>
            <p:ph type="ftr" sz="quarter" idx="10"/>
          </p:nvPr>
        </p:nvSpPr>
        <p:spPr/>
        <p:txBody>
          <a:bodyPr/>
          <a:lstStyle/>
          <a:p>
            <a:pPr defTabSz="457200">
              <a:spcBef>
                <a:spcPct val="20000"/>
              </a:spcBef>
              <a:defRPr/>
            </a:pPr>
            <a:r>
              <a:rPr lang="en-US" dirty="0"/>
              <a:t>© 2020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1501891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Accessibility Content: Text Alternatives for Images</a:t>
            </a:r>
          </a:p>
        </p:txBody>
      </p:sp>
    </p:spTree>
    <p:extLst>
      <p:ext uri="{BB962C8B-B14F-4D97-AF65-F5344CB8AC3E}">
        <p14:creationId xmlns:p14="http://schemas.microsoft.com/office/powerpoint/2010/main" val="2292285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Verdana" pitchFamily="34" charset="0"/>
                <a:cs typeface="Arial" panose="020B0604020202020204" pitchFamily="34" charset="0"/>
              </a:rPr>
              <a:t>What Is Sociology?</a:t>
            </a:r>
            <a:endParaRPr lang="en-IN" dirty="0"/>
          </a:p>
        </p:txBody>
      </p:sp>
      <p:sp>
        <p:nvSpPr>
          <p:cNvPr id="3" name="Content Placeholder 2"/>
          <p:cNvSpPr>
            <a:spLocks noGrp="1"/>
          </p:cNvSpPr>
          <p:nvPr>
            <p:ph sz="quarter" idx="11"/>
          </p:nvPr>
        </p:nvSpPr>
        <p:spPr/>
        <p:txBody>
          <a:bodyPr/>
          <a:lstStyle/>
          <a:p>
            <a:r>
              <a:rPr lang="en-US" altLang="en-US" b="1" dirty="0">
                <a:ea typeface="Verdana" pitchFamily="34" charset="0"/>
                <a:cs typeface="Arial" panose="020B0604020202020204" pitchFamily="34" charset="0"/>
              </a:rPr>
              <a:t>Sociology:</a:t>
            </a:r>
            <a:r>
              <a:rPr lang="en-US" altLang="en-US" dirty="0">
                <a:ea typeface="Verdana" pitchFamily="34" charset="0"/>
                <a:cs typeface="Arial" panose="020B0604020202020204" pitchFamily="34" charset="0"/>
              </a:rPr>
              <a:t> </a:t>
            </a:r>
            <a:r>
              <a:rPr lang="en-US" altLang="en-US" dirty="0"/>
              <a:t>t</a:t>
            </a:r>
            <a:r>
              <a:rPr lang="en-US" altLang="en-US" dirty="0">
                <a:ea typeface="Verdana" pitchFamily="34" charset="0"/>
                <a:cs typeface="Arial" panose="020B0604020202020204" pitchFamily="34" charset="0"/>
              </a:rPr>
              <a:t>he systematic study of the relationship between the individual and society and of the consequences of difference.</a:t>
            </a:r>
          </a:p>
        </p:txBody>
      </p:sp>
    </p:spTree>
    <p:extLst>
      <p:ext uri="{BB962C8B-B14F-4D97-AF65-F5344CB8AC3E}">
        <p14:creationId xmlns:p14="http://schemas.microsoft.com/office/powerpoint/2010/main" val="7955981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Verdana" pitchFamily="34" charset="0"/>
                <a:cs typeface="Arial" panose="020B0604020202020204" pitchFamily="34" charset="0"/>
              </a:rPr>
              <a:t>U.S. Employment Trends</a:t>
            </a:r>
            <a:r>
              <a:rPr lang="en-US" dirty="0"/>
              <a:t> - Text Alternative</a:t>
            </a:r>
          </a:p>
        </p:txBody>
      </p:sp>
      <p:sp>
        <p:nvSpPr>
          <p:cNvPr id="3" name="Text Placeholder 2"/>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p:cNvSpPr>
            <a:spLocks noGrp="1"/>
          </p:cNvSpPr>
          <p:nvPr>
            <p:ph sz="quarter" idx="11"/>
          </p:nvPr>
        </p:nvSpPr>
        <p:spPr>
          <a:xfrm>
            <a:off x="342900" y="1371601"/>
            <a:ext cx="8686800" cy="4876800"/>
          </a:xfrm>
        </p:spPr>
        <p:txBody>
          <a:bodyPr/>
          <a:lstStyle/>
          <a:p>
            <a:pPr>
              <a:lnSpc>
                <a:spcPct val="98000"/>
              </a:lnSpc>
            </a:pPr>
            <a:r>
              <a:rPr lang="en-US" sz="1300" dirty="0"/>
              <a:t>The map infers the following data. The unemployment rate, 2.0 to 2.9 percent: Idaho, North Dakota, Minnesota, Iowa, Nebraska, Virginia, Vermont, New Hampshire, and Hawaii. The unemployment rate, 3.0 to 3.4 percent: Maine, South Carolina, Wisconsin, Missouri, Kansas, Utah, Colorado, Kansas, Missouri, and South Dakota. The unemployment rate, 3.5 to 3.9 percent: Massachusetts, Rhode Island, North Carolina, Tennessee, Georgia, Florida, Indiana, Arkansas, Oklahoma, Oregon, and Montana. The unemployment rate, 4.0 to 4.4 percent: Connecticut, New York, Pennsylvania, New Jersey, Delaware, Maryland, Michigan, Alabama, Illinois, Washington, Wyoming, and California. The unemployment rate, 4.5 to 4.9 percent: Ohio, Kentucky, Mississippi, Nevada, Arizona, and New Mexico. The unemployment rate, 5.0 to 6.5 percent: West Virginia, Louisiana, Washington D.C., and Alaska. The first graph is titled, unemployment rate by age. The horizontal axis representing year ranges from 2006 to 2018, in increments of 1. The vertical axis ranges from 0 to 20, in increments of 5. The graph shows three lines. The line representing 16 to 24 years begins at (2006, 10.5 percent) and ends at (2018, 8.9 percent) with peaks at (2010, 19 percent) and (2013, 16 percent). The line representing 25 to 54 years begins at (2006, 4.5 percent) and ends at (2018, 3.5 percent) with peak at (2010, 9 percent). The line representing 55 years and over begins at (2006, 3.5 percent) and ends at (2018, 3.1 percent) with peak at (2010, 7 percent). The second graph is titled, unemployment rate by gender. The horizontal axis representing year ranges from 2006 to 2018, in increments of 1. The vertical axis ranges from 0 to 15, in increments of 5. The graph shows two lines. The line representing men begins at (2006, 5 percent) and ends at (2018, 4.2 percent) with peak at (2010, 11 percent) and dip at (2017, 4.7 percent). The line representing women begins at (2006, 5 percent) and ends at (2018, 4.1 percent) with peak at (2010, 8.5 percent). The third graph is titled, unemployment rate by race and ethnicity. The horizontal axis representing year ranges from 2006 to 2018, in increments of 1. The vertical axis ranges from 0 to 20, in increments of 5. The graph shows four lines. The line representing Asian begins at (2010, 8 percent) and ends at (2018, 3.2 percent). It has predominant lows and highs. The line representing White begins at (2006, 4.5 percent) and ends at (2018, 3.6 percent) with peak at (2010, 9.5 percent). The line representing Black or African American begins at (2006, 9.5 percent) and ends at (2018, 7.1 percent) with peak at (2010, 16.5 percent). The line representing Hispanic or Latino begins at (2006, 5.5 percent) and ends at (2018, 5.0 percent) with peak at (2010, 13 percent). Note: all values are approximate.</a:t>
            </a:r>
          </a:p>
        </p:txBody>
      </p:sp>
      <p:sp>
        <p:nvSpPr>
          <p:cNvPr id="5" name="Text Placeholder 4"/>
          <p:cNvSpPr>
            <a:spLocks noGrp="1"/>
          </p:cNvSpPr>
          <p:nvPr>
            <p:ph type="body" sz="quarter" idx="15"/>
          </p:nvPr>
        </p:nvSpPr>
        <p:spPr/>
        <p:txBody>
          <a:bodyPr/>
          <a:lstStyle/>
          <a:p>
            <a:r>
              <a:rPr lang="en-US" dirty="0">
                <a:hlinkClick r:id="rId2" action="ppaction://hlinksldjump"/>
              </a:rPr>
              <a:t>Return to parent-slide containing images.</a:t>
            </a:r>
            <a:endParaRPr lang="en-US" dirty="0"/>
          </a:p>
        </p:txBody>
      </p:sp>
    </p:spTree>
    <p:extLst>
      <p:ext uri="{BB962C8B-B14F-4D97-AF65-F5344CB8AC3E}">
        <p14:creationId xmlns:p14="http://schemas.microsoft.com/office/powerpoint/2010/main" val="16351737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Verdana" pitchFamily="34" charset="0"/>
                <a:cs typeface="Arial" panose="020B0604020202020204" pitchFamily="34" charset="0"/>
              </a:rPr>
              <a:t>Suicide Rates</a:t>
            </a:r>
            <a:r>
              <a:rPr lang="en-US" dirty="0"/>
              <a:t> - Text Alternative</a:t>
            </a:r>
          </a:p>
        </p:txBody>
      </p:sp>
      <p:sp>
        <p:nvSpPr>
          <p:cNvPr id="3" name="Text Placeholder 2"/>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p:cNvSpPr>
            <a:spLocks noGrp="1"/>
          </p:cNvSpPr>
          <p:nvPr>
            <p:ph sz="quarter" idx="11"/>
          </p:nvPr>
        </p:nvSpPr>
        <p:spPr/>
        <p:txBody>
          <a:bodyPr/>
          <a:lstStyle/>
          <a:p>
            <a:r>
              <a:rPr lang="en-US" dirty="0"/>
              <a:t>For example, states with the highest suicide rate are clustered in the West and include the neighboring states of New Mexico, Nevada, Utah, Colorado, Idaho, Wyoming, South Dakota, Montana, and Oklahoma. Similarly, a cluster of neighboring states including Kansas, Missouri, Arkansas, Tennessee, and Kentucky, all fall in the second highest suicide rate category.</a:t>
            </a:r>
          </a:p>
        </p:txBody>
      </p:sp>
      <p:sp>
        <p:nvSpPr>
          <p:cNvPr id="5" name="Text Placeholder 4"/>
          <p:cNvSpPr>
            <a:spLocks noGrp="1"/>
          </p:cNvSpPr>
          <p:nvPr>
            <p:ph type="body" sz="quarter" idx="15"/>
          </p:nvPr>
        </p:nvSpPr>
        <p:spPr/>
        <p:txBody>
          <a:bodyPr/>
          <a:lstStyle/>
          <a:p>
            <a:r>
              <a:rPr lang="en-US" dirty="0">
                <a:hlinkClick r:id="rId2" action="ppaction://hlinksldjump"/>
              </a:rPr>
              <a:t>Return to parent-slide containing images.</a:t>
            </a:r>
            <a:endParaRPr lang="en-US" dirty="0"/>
          </a:p>
        </p:txBody>
      </p:sp>
    </p:spTree>
    <p:extLst>
      <p:ext uri="{BB962C8B-B14F-4D97-AF65-F5344CB8AC3E}">
        <p14:creationId xmlns:p14="http://schemas.microsoft.com/office/powerpoint/2010/main" val="3733377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dirty="0">
                <a:ea typeface="Verdana" pitchFamily="34" charset="0"/>
                <a:cs typeface="Arial" panose="020B0604020202020204" pitchFamily="34" charset="0"/>
              </a:rPr>
              <a:t>Sociology Degrees Conferred in the United States, by Gender</a:t>
            </a:r>
            <a:r>
              <a:rPr lang="en-US" dirty="0"/>
              <a:t> - Text Alternative</a:t>
            </a:r>
          </a:p>
        </p:txBody>
      </p:sp>
      <p:sp>
        <p:nvSpPr>
          <p:cNvPr id="3" name="Text Placeholder 2"/>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p:cNvSpPr>
            <a:spLocks noGrp="1"/>
          </p:cNvSpPr>
          <p:nvPr>
            <p:ph sz="quarter" idx="11"/>
          </p:nvPr>
        </p:nvSpPr>
        <p:spPr/>
        <p:txBody>
          <a:bodyPr/>
          <a:lstStyle/>
          <a:p>
            <a:r>
              <a:rPr lang="en-US" dirty="0"/>
              <a:t>The left page of the planner reads the title. The right page of the planner shows a horizontal bar graph. The horizontal axis represents the degrees awarded (thousands) and the vertical axis represents the year. Each horizontal bar is divided into two: women and men. The three-fourth portion of each bar is occupied by women. The total values of the bar along with its year are as follows: 1990, 15.9; 1994, 22.4; 1998, 24.7; 2002, 25.3; 2006, 28.5; 2010, 28.7; 2014, 30.3; and 2016, 29.8.</a:t>
            </a:r>
          </a:p>
        </p:txBody>
      </p:sp>
      <p:sp>
        <p:nvSpPr>
          <p:cNvPr id="5" name="Text Placeholder 4"/>
          <p:cNvSpPr>
            <a:spLocks noGrp="1"/>
          </p:cNvSpPr>
          <p:nvPr>
            <p:ph type="body" sz="quarter" idx="15"/>
          </p:nvPr>
        </p:nvSpPr>
        <p:spPr/>
        <p:txBody>
          <a:bodyPr/>
          <a:lstStyle/>
          <a:p>
            <a:r>
              <a:rPr lang="en-US" dirty="0">
                <a:hlinkClick r:id="rId2" action="ppaction://hlinksldjump"/>
              </a:rPr>
              <a:t>Return to parent-slide containing images.</a:t>
            </a:r>
            <a:endParaRPr lang="en-US" dirty="0"/>
          </a:p>
        </p:txBody>
      </p:sp>
    </p:spTree>
    <p:extLst>
      <p:ext uri="{BB962C8B-B14F-4D97-AF65-F5344CB8AC3E}">
        <p14:creationId xmlns:p14="http://schemas.microsoft.com/office/powerpoint/2010/main" val="27675570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dirty="0">
                <a:ea typeface="Verdana" pitchFamily="34" charset="0"/>
                <a:cs typeface="Arial" panose="020B0604020202020204" pitchFamily="34" charset="0"/>
              </a:rPr>
              <a:t>Where Are They Now?</a:t>
            </a:r>
            <a:r>
              <a:rPr lang="en-US" dirty="0"/>
              <a:t> - Text Alternative</a:t>
            </a:r>
          </a:p>
        </p:txBody>
      </p:sp>
      <p:sp>
        <p:nvSpPr>
          <p:cNvPr id="3" name="Text Placeholder 2"/>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p:cNvSpPr>
            <a:spLocks noGrp="1"/>
          </p:cNvSpPr>
          <p:nvPr>
            <p:ph sz="quarter" idx="11"/>
          </p:nvPr>
        </p:nvSpPr>
        <p:spPr/>
        <p:txBody>
          <a:bodyPr/>
          <a:lstStyle/>
          <a:p>
            <a:r>
              <a:rPr lang="en-US" dirty="0"/>
              <a:t>The occupational categories of recent sociology majors infer the following data: social services, 26.5 percent; administrative, clerical support, 15.8 percent; management, 14.4 percent; other (includes PR and IT), 10.2 percent; sales, marketing, 10.1 percent; services, 8.3 percent; education, 8.1 percent; and research, 5.7 percent. The graduate school programs of recent sociology majors infer the following data: sociology, 22.4 percent; social work, 16.9 percent; education, 11.4 percent; law, 10.5 percent; other social sciences, 9.4 percent; psychology or counseling, 8.6 percent; engineering, 7.3 percent; other, 5.1 percent; business or management, 4.5 percent; and public policy or affairs, 3.8 percent.</a:t>
            </a:r>
          </a:p>
        </p:txBody>
      </p:sp>
      <p:sp>
        <p:nvSpPr>
          <p:cNvPr id="5" name="Text Placeholder 4"/>
          <p:cNvSpPr>
            <a:spLocks noGrp="1"/>
          </p:cNvSpPr>
          <p:nvPr>
            <p:ph type="body" sz="quarter" idx="15"/>
          </p:nvPr>
        </p:nvSpPr>
        <p:spPr/>
        <p:txBody>
          <a:bodyPr/>
          <a:lstStyle/>
          <a:p>
            <a:r>
              <a:rPr lang="en-US" dirty="0">
                <a:hlinkClick r:id="rId2" action="ppaction://hlinksldjump"/>
              </a:rPr>
              <a:t>Return to parent-slide containing images.</a:t>
            </a:r>
            <a:endParaRPr lang="en-US" dirty="0"/>
          </a:p>
        </p:txBody>
      </p:sp>
    </p:spTree>
    <p:extLst>
      <p:ext uri="{BB962C8B-B14F-4D97-AF65-F5344CB8AC3E}">
        <p14:creationId xmlns:p14="http://schemas.microsoft.com/office/powerpoint/2010/main" val="3995632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Verdana" pitchFamily="34" charset="0"/>
                <a:cs typeface="Arial" panose="020B0604020202020204" pitchFamily="34" charset="0"/>
              </a:rPr>
              <a:t>The Sociological Imagination</a:t>
            </a:r>
            <a:endParaRPr lang="en-IN" dirty="0"/>
          </a:p>
        </p:txBody>
      </p:sp>
      <p:sp>
        <p:nvSpPr>
          <p:cNvPr id="3" name="Content Placeholder 2"/>
          <p:cNvSpPr>
            <a:spLocks noGrp="1"/>
          </p:cNvSpPr>
          <p:nvPr>
            <p:ph sz="quarter" idx="11"/>
          </p:nvPr>
        </p:nvSpPr>
        <p:spPr/>
        <p:txBody>
          <a:bodyPr/>
          <a:lstStyle/>
          <a:p>
            <a:r>
              <a:rPr lang="en-US" altLang="en-US" dirty="0"/>
              <a:t>As proposed by C. Wright Mills, the </a:t>
            </a:r>
            <a:r>
              <a:rPr lang="en-US" altLang="en-US" b="1" dirty="0"/>
              <a:t>sociological imagination </a:t>
            </a:r>
            <a:r>
              <a:rPr lang="en-US" altLang="en-US" dirty="0"/>
              <a:t>is our exploration of the interdependent relationship between who we are as individuals and the social forces that shape our lives.</a:t>
            </a:r>
          </a:p>
          <a:p>
            <a:pPr marL="347472" lvl="1" indent="-347472"/>
            <a:r>
              <a:rPr lang="en-US" altLang="en-US" b="1" dirty="0">
                <a:ea typeface="Verdana" pitchFamily="34" charset="0"/>
                <a:cs typeface="Arial" panose="020B0604020202020204" pitchFamily="34" charset="0"/>
              </a:rPr>
              <a:t>Private </a:t>
            </a:r>
            <a:r>
              <a:rPr lang="en-US" altLang="en-US" b="1" dirty="0"/>
              <a:t>t</a:t>
            </a:r>
            <a:r>
              <a:rPr lang="en-US" altLang="en-US" b="1" dirty="0">
                <a:ea typeface="Verdana" pitchFamily="34" charset="0"/>
                <a:cs typeface="Arial" panose="020B0604020202020204" pitchFamily="34" charset="0"/>
              </a:rPr>
              <a:t>roubles:</a:t>
            </a:r>
            <a:r>
              <a:rPr lang="en-US" altLang="en-US" dirty="0">
                <a:ea typeface="Verdana" pitchFamily="34" charset="0"/>
                <a:cs typeface="Arial" panose="020B0604020202020204" pitchFamily="34" charset="0"/>
              </a:rPr>
              <a:t> </a:t>
            </a:r>
            <a:r>
              <a:rPr lang="en-US" altLang="en-US" dirty="0"/>
              <a:t>p</a:t>
            </a:r>
            <a:r>
              <a:rPr lang="en-US" altLang="en-US" dirty="0">
                <a:ea typeface="Verdana" pitchFamily="34" charset="0"/>
                <a:cs typeface="Arial" panose="020B0604020202020204" pitchFamily="34" charset="0"/>
              </a:rPr>
              <a:t>roblems we face in our immediate relationships with particular individuals in our personal lives.</a:t>
            </a:r>
          </a:p>
          <a:p>
            <a:pPr marL="347472" lvl="1" indent="-347472"/>
            <a:r>
              <a:rPr lang="en-US" altLang="en-US" b="1" dirty="0">
                <a:ea typeface="Verdana" pitchFamily="34" charset="0"/>
                <a:cs typeface="Arial" panose="020B0604020202020204" pitchFamily="34" charset="0"/>
              </a:rPr>
              <a:t>Public issues: </a:t>
            </a:r>
            <a:r>
              <a:rPr lang="en-US" altLang="en-US" dirty="0"/>
              <a:t>p</a:t>
            </a:r>
            <a:r>
              <a:rPr lang="en-US" altLang="en-US" dirty="0">
                <a:ea typeface="Verdana" pitchFamily="34" charset="0"/>
                <a:cs typeface="Arial" panose="020B0604020202020204" pitchFamily="34" charset="0"/>
              </a:rPr>
              <a:t>roblems we face as a consequence of the positions we occupy within the larger social structure.</a:t>
            </a:r>
          </a:p>
        </p:txBody>
      </p:sp>
    </p:spTree>
    <p:extLst>
      <p:ext uri="{BB962C8B-B14F-4D97-AF65-F5344CB8AC3E}">
        <p14:creationId xmlns:p14="http://schemas.microsoft.com/office/powerpoint/2010/main" val="766410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Significance of Place</a:t>
            </a:r>
            <a:endParaRPr lang="en-IN" sz="1200" dirty="0"/>
          </a:p>
        </p:txBody>
      </p:sp>
      <p:sp>
        <p:nvSpPr>
          <p:cNvPr id="3" name="Content Placeholder 2"/>
          <p:cNvSpPr>
            <a:spLocks noGrp="1"/>
          </p:cNvSpPr>
          <p:nvPr>
            <p:ph sz="quarter" idx="11"/>
          </p:nvPr>
        </p:nvSpPr>
        <p:spPr/>
        <p:txBody>
          <a:bodyPr/>
          <a:lstStyle/>
          <a:p>
            <a:r>
              <a:rPr lang="en-US" altLang="en-US" dirty="0"/>
              <a:t>Our place in society affects our access to resources and opportunities.</a:t>
            </a:r>
          </a:p>
          <a:p>
            <a:pPr lvl="1"/>
            <a:r>
              <a:rPr lang="en-US" altLang="en-US" dirty="0"/>
              <a:t>Influenced by our parents, teachers, friends, and other people we interact with.</a:t>
            </a:r>
          </a:p>
          <a:p>
            <a:r>
              <a:rPr lang="en-US" altLang="en-US" dirty="0"/>
              <a:t>Social class, gender, and race and ethnicity also have great significance and have been of special interest to sociologists.</a:t>
            </a:r>
          </a:p>
          <a:p>
            <a:pPr lvl="1"/>
            <a:r>
              <a:rPr lang="en-US" altLang="en-US" dirty="0"/>
              <a:t>CEOs earn 361 times as much as an average worker.</a:t>
            </a:r>
          </a:p>
          <a:p>
            <a:pPr lvl="1"/>
            <a:r>
              <a:rPr lang="en-US" altLang="en-US" dirty="0"/>
              <a:t>Men tend to earn more than women.</a:t>
            </a:r>
          </a:p>
          <a:p>
            <a:pPr lvl="1"/>
            <a:r>
              <a:rPr lang="en-US" altLang="en-US" dirty="0"/>
              <a:t>Whites consider President Obama less successful than minorities do.</a:t>
            </a:r>
          </a:p>
        </p:txBody>
      </p:sp>
    </p:spTree>
    <p:extLst>
      <p:ext uri="{BB962C8B-B14F-4D97-AF65-F5344CB8AC3E}">
        <p14:creationId xmlns:p14="http://schemas.microsoft.com/office/powerpoint/2010/main" val="4086419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ea typeface="Verdana" pitchFamily="34" charset="0"/>
                <a:cs typeface="Arial" panose="020B0604020202020204" pitchFamily="34" charset="0"/>
              </a:rPr>
              <a:t>A Hamburger Is a Miracle</a:t>
            </a:r>
            <a:endParaRPr lang="en-US" dirty="0"/>
          </a:p>
        </p:txBody>
      </p:sp>
      <p:sp>
        <p:nvSpPr>
          <p:cNvPr id="4" name="Content Placeholder 2"/>
          <p:cNvSpPr>
            <a:spLocks noGrp="1"/>
          </p:cNvSpPr>
          <p:nvPr>
            <p:ph sz="quarter" idx="11"/>
          </p:nvPr>
        </p:nvSpPr>
        <p:spPr/>
        <p:txBody>
          <a:bodyPr/>
          <a:lstStyle/>
          <a:p>
            <a:r>
              <a:rPr lang="en-US" altLang="en-US" dirty="0">
                <a:ea typeface="Verdana" pitchFamily="34" charset="0"/>
                <a:cs typeface="Arial" panose="020B0604020202020204" pitchFamily="34" charset="0"/>
              </a:rPr>
              <a:t>Consider how difficult it would be to make a hamburger without relying on any knowledge, skills, tools, or resources from others.</a:t>
            </a:r>
          </a:p>
          <a:p>
            <a:pPr marL="347472" lvl="1" indent="-347472">
              <a:tabLst>
                <a:tab pos="798513" algn="l"/>
              </a:tabLst>
            </a:pPr>
            <a:r>
              <a:rPr lang="en-US" altLang="en-US" dirty="0">
                <a:ea typeface="Verdana" pitchFamily="34" charset="0"/>
                <a:cs typeface="Arial" panose="020B0604020202020204" pitchFamily="34" charset="0"/>
              </a:rPr>
              <a:t>Without an interdependent network of people performing myriad small tasks, we would be hard-pressed to provide for ourselves.</a:t>
            </a:r>
          </a:p>
          <a:p>
            <a:pPr marL="347472" lvl="1" indent="-347472">
              <a:tabLst>
                <a:tab pos="798513" algn="l"/>
              </a:tabLst>
            </a:pPr>
            <a:r>
              <a:rPr lang="en-US" altLang="en-US" dirty="0">
                <a:ea typeface="Verdana" pitchFamily="34" charset="0"/>
                <a:cs typeface="Arial" panose="020B0604020202020204" pitchFamily="34" charset="0"/>
              </a:rPr>
              <a:t>Interdependence means we do not have to rely on our own knowledge and skill alone for survival.</a:t>
            </a:r>
          </a:p>
        </p:txBody>
      </p:sp>
    </p:spTree>
    <p:extLst>
      <p:ext uri="{BB962C8B-B14F-4D97-AF65-F5344CB8AC3E}">
        <p14:creationId xmlns:p14="http://schemas.microsoft.com/office/powerpoint/2010/main" val="1954732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Defining Sociology</a:t>
            </a:r>
            <a:r>
              <a:rPr lang="en-US" altLang="en-US" sz="1200" dirty="0"/>
              <a:t> 1</a:t>
            </a:r>
            <a:endParaRPr lang="en-US" sz="1200" dirty="0"/>
          </a:p>
        </p:txBody>
      </p:sp>
      <p:sp>
        <p:nvSpPr>
          <p:cNvPr id="4" name="Content Placeholder 2"/>
          <p:cNvSpPr>
            <a:spLocks noGrp="1"/>
          </p:cNvSpPr>
          <p:nvPr>
            <p:ph sz="quarter" idx="11"/>
          </p:nvPr>
        </p:nvSpPr>
        <p:spPr>
          <a:xfrm>
            <a:off x="342900" y="1276708"/>
            <a:ext cx="8458200" cy="5029200"/>
          </a:xfrm>
        </p:spPr>
        <p:txBody>
          <a:bodyPr/>
          <a:lstStyle/>
          <a:p>
            <a:pPr>
              <a:spcBef>
                <a:spcPts val="600"/>
              </a:spcBef>
              <a:spcAft>
                <a:spcPts val="600"/>
              </a:spcAft>
            </a:pPr>
            <a:r>
              <a:rPr lang="en-US" altLang="en-US" b="1" dirty="0"/>
              <a:t>Systematic Study.</a:t>
            </a:r>
          </a:p>
          <a:p>
            <a:pPr lvl="1">
              <a:spcBef>
                <a:spcPts val="600"/>
              </a:spcBef>
              <a:spcAft>
                <a:spcPts val="600"/>
              </a:spcAft>
            </a:pPr>
            <a:r>
              <a:rPr lang="en-US" altLang="en-US" dirty="0"/>
              <a:t>Empirical data is gathered through systematic research.</a:t>
            </a:r>
          </a:p>
          <a:p>
            <a:pPr>
              <a:spcBef>
                <a:spcPts val="600"/>
              </a:spcBef>
              <a:spcAft>
                <a:spcPts val="600"/>
              </a:spcAft>
            </a:pPr>
            <a:r>
              <a:rPr lang="en-US" altLang="en-US" b="1" dirty="0"/>
              <a:t>The Individual.</a:t>
            </a:r>
          </a:p>
          <a:p>
            <a:pPr lvl="1">
              <a:spcBef>
                <a:spcPts val="600"/>
              </a:spcBef>
              <a:spcAft>
                <a:spcPts val="600"/>
              </a:spcAft>
            </a:pPr>
            <a:r>
              <a:rPr lang="en-US" altLang="en-US" dirty="0"/>
              <a:t>Individuals can reject behavioral guidelines because of </a:t>
            </a:r>
            <a:r>
              <a:rPr lang="en-US" altLang="en-US" b="1" dirty="0"/>
              <a:t>agency</a:t>
            </a:r>
            <a:r>
              <a:rPr lang="en-US" altLang="en-US" dirty="0"/>
              <a:t>, the freedom individuals have to think and act as </a:t>
            </a:r>
            <a:br>
              <a:rPr lang="en-US" altLang="en-US" dirty="0"/>
            </a:br>
            <a:r>
              <a:rPr lang="en-US" altLang="en-US" dirty="0"/>
              <a:t>they choose.</a:t>
            </a:r>
          </a:p>
          <a:p>
            <a:pPr>
              <a:spcBef>
                <a:spcPts val="600"/>
              </a:spcBef>
              <a:spcAft>
                <a:spcPts val="600"/>
              </a:spcAft>
            </a:pPr>
            <a:r>
              <a:rPr lang="en-US" altLang="en-US" b="1" dirty="0"/>
              <a:t>Society.</a:t>
            </a:r>
          </a:p>
          <a:p>
            <a:pPr lvl="1">
              <a:spcBef>
                <a:spcPts val="600"/>
              </a:spcBef>
              <a:spcAft>
                <a:spcPts val="600"/>
              </a:spcAft>
            </a:pPr>
            <a:r>
              <a:rPr lang="en-US" altLang="en-US" dirty="0"/>
              <a:t>The study of society is at the heart of sociology.</a:t>
            </a:r>
          </a:p>
          <a:p>
            <a:pPr lvl="1">
              <a:spcBef>
                <a:spcPts val="600"/>
              </a:spcBef>
              <a:spcAft>
                <a:spcPts val="600"/>
              </a:spcAft>
            </a:pPr>
            <a:r>
              <a:rPr lang="en-US" altLang="en-US" b="1" dirty="0"/>
              <a:t>Society</a:t>
            </a:r>
            <a:r>
              <a:rPr lang="en-US" altLang="en-US" dirty="0"/>
              <a:t> consists of the structure of relationships within which culture is created and shared through regularized patterns of social interaction.</a:t>
            </a:r>
          </a:p>
        </p:txBody>
      </p:sp>
    </p:spTree>
    <p:extLst>
      <p:ext uri="{BB962C8B-B14F-4D97-AF65-F5344CB8AC3E}">
        <p14:creationId xmlns:p14="http://schemas.microsoft.com/office/powerpoint/2010/main" val="641715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Defining Sociology</a:t>
            </a:r>
            <a:r>
              <a:rPr lang="en-US" altLang="en-US" sz="1200" dirty="0">
                <a:solidFill>
                  <a:srgbClr val="000000"/>
                </a:solidFill>
              </a:rPr>
              <a:t> 2</a:t>
            </a:r>
            <a:endParaRPr lang="en-US" dirty="0"/>
          </a:p>
        </p:txBody>
      </p:sp>
      <p:sp>
        <p:nvSpPr>
          <p:cNvPr id="4" name="Content Placeholder 2"/>
          <p:cNvSpPr>
            <a:spLocks noGrp="1"/>
          </p:cNvSpPr>
          <p:nvPr>
            <p:ph sz="quarter" idx="11"/>
          </p:nvPr>
        </p:nvSpPr>
        <p:spPr/>
        <p:txBody>
          <a:bodyPr/>
          <a:lstStyle/>
          <a:p>
            <a:r>
              <a:rPr lang="en-US" altLang="en-US" b="1" dirty="0"/>
              <a:t>The Consequences of Difference.</a:t>
            </a:r>
          </a:p>
          <a:p>
            <a:pPr lvl="1"/>
            <a:r>
              <a:rPr lang="en-US" altLang="en-US" dirty="0"/>
              <a:t>Sociology looks at how economic, social, and cultural resources are distributed.</a:t>
            </a:r>
          </a:p>
          <a:p>
            <a:pPr lvl="1"/>
            <a:r>
              <a:rPr lang="en-US" altLang="en-US" dirty="0"/>
              <a:t>Sociology views the implications of these patterns in terms of the opportunities and obstacles they create for individuals and groups.</a:t>
            </a:r>
          </a:p>
          <a:p>
            <a:pPr lvl="1"/>
            <a:r>
              <a:rPr lang="en-US" altLang="en-US" b="1" dirty="0"/>
              <a:t>Social inequality: </a:t>
            </a:r>
            <a:r>
              <a:rPr lang="en-US" altLang="en-US" dirty="0"/>
              <a:t>a condition in which members of society have differing amounts of wealth, prestige, or power.</a:t>
            </a:r>
          </a:p>
        </p:txBody>
      </p:sp>
    </p:spTree>
    <p:extLst>
      <p:ext uri="{BB962C8B-B14F-4D97-AF65-F5344CB8AC3E}">
        <p14:creationId xmlns:p14="http://schemas.microsoft.com/office/powerpoint/2010/main" val="1936918045"/>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807402C1-F174-418D-9BA4-5CD14936CAC8}"/>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9AE6DB3E-6497-4623-8691-2EE4CB4F7CA4}"/>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F2635052-3C18-4769-A013-9006CA8D461F}"/>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4F7C4758-EF78-4114-B0CD-C65931E31D6B}"/>
    </a:ext>
  </a:extLst>
</a:theme>
</file>

<file path=ppt/theme/theme5.xml><?xml version="1.0" encoding="utf-8"?>
<a:theme xmlns:a="http://schemas.openxmlformats.org/drawingml/2006/main" name="ImageDescriptionAppendix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FFB3B673-0FAC-4577-A063-A470808218D9}"/>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Template_Editorial_v9_2019</Template>
  <TotalTime>6849</TotalTime>
  <Words>3485</Words>
  <Application>Microsoft Office PowerPoint</Application>
  <PresentationFormat>On-screen Show (4:3)</PresentationFormat>
  <Paragraphs>251</Paragraphs>
  <Slides>43</Slides>
  <Notes>0</Notes>
  <HiddenSlides>5</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43</vt:i4>
      </vt:variant>
    </vt:vector>
  </HeadingPairs>
  <TitlesOfParts>
    <vt:vector size="51" baseType="lpstr">
      <vt:lpstr>Arial</vt:lpstr>
      <vt:lpstr>Calibri</vt:lpstr>
      <vt:lpstr>Times New Roman</vt:lpstr>
      <vt:lpstr>Title Slides Master</vt:lpstr>
      <vt:lpstr>MainContentSlideMaster</vt:lpstr>
      <vt:lpstr>ClosingMaster</vt:lpstr>
      <vt:lpstr>DividerSlideMaster</vt:lpstr>
      <vt:lpstr>ImageDescriptionAppendixSlideMaster</vt:lpstr>
      <vt:lpstr>Chapter 1</vt:lpstr>
      <vt:lpstr>What’s to Come?</vt:lpstr>
      <vt:lpstr>As You Read</vt:lpstr>
      <vt:lpstr>What Is Sociology?</vt:lpstr>
      <vt:lpstr>The Sociological Imagination</vt:lpstr>
      <vt:lpstr>The Significance of Place</vt:lpstr>
      <vt:lpstr>A Hamburger Is a Miracle</vt:lpstr>
      <vt:lpstr>Defining Sociology 1</vt:lpstr>
      <vt:lpstr>Defining Sociology 2</vt:lpstr>
      <vt:lpstr>5 Movies on the Sociological Imagination</vt:lpstr>
      <vt:lpstr>U.S. Employment Trends</vt:lpstr>
      <vt:lpstr>Sociology’s Roots</vt:lpstr>
      <vt:lpstr>A Science of Society 1</vt:lpstr>
      <vt:lpstr>A Science of Society 2</vt:lpstr>
      <vt:lpstr>A Science of Society 3</vt:lpstr>
      <vt:lpstr>Theory and Research 1</vt:lpstr>
      <vt:lpstr>Theory and Research 2</vt:lpstr>
      <vt:lpstr>Theory and Research 3</vt:lpstr>
      <vt:lpstr>Suicide Rates</vt:lpstr>
      <vt:lpstr>Five Big Questions</vt:lpstr>
      <vt:lpstr>How Is Social Order Maintained?</vt:lpstr>
      <vt:lpstr>How Do Power and Inequality Shape Outcomes?</vt:lpstr>
      <vt:lpstr>How Does Interaction Shape Our Worlds?</vt:lpstr>
      <vt:lpstr>How Does Group Membership Influence Opportunity?</vt:lpstr>
      <vt:lpstr>How Should Sociologists Respond?</vt:lpstr>
      <vt:lpstr>Three Sociological Perspectives 1</vt:lpstr>
      <vt:lpstr>Three Sociological Perspectives 2</vt:lpstr>
      <vt:lpstr>Three Sociological Perspectives 3</vt:lpstr>
      <vt:lpstr>Three Sociological Perspectives 4</vt:lpstr>
      <vt:lpstr>Sociology Is a Verb</vt:lpstr>
      <vt:lpstr>Personal Sociology</vt:lpstr>
      <vt:lpstr>Academic Sociology</vt:lpstr>
      <vt:lpstr>Applied and Clinical Sociology</vt:lpstr>
      <vt:lpstr>Sociology Degrees Conferred in the United States, by Gender</vt:lpstr>
      <vt:lpstr>Where Are They Now?</vt:lpstr>
      <vt:lpstr>SOC VIEWS on the Sociological Imagination</vt:lpstr>
      <vt:lpstr>Make the Connection</vt:lpstr>
      <vt:lpstr>End of Main Content</vt:lpstr>
      <vt:lpstr>Accessibility Content: Text Alternatives for Images</vt:lpstr>
      <vt:lpstr>U.S. Employment Trends - Text Alternative</vt:lpstr>
      <vt:lpstr>Suicide Rates - Text Alternative</vt:lpstr>
      <vt:lpstr>Sociology Degrees Conferred in the United States, by Gender - Text Alternative</vt:lpstr>
      <vt:lpstr>Where Are They Now? - Text Alternative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Prasanna kumar. Tripathy</dc:creator>
  <cp:keywords>PPT</cp:keywords>
  <cp:lastModifiedBy>Kaazmi Mansour</cp:lastModifiedBy>
  <cp:revision>1643</cp:revision>
  <dcterms:created xsi:type="dcterms:W3CDTF">2019-06-07T08:28:38Z</dcterms:created>
  <dcterms:modified xsi:type="dcterms:W3CDTF">2020-09-05T19:13:15Z</dcterms:modified>
</cp:coreProperties>
</file>