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8"/>
  </p:notesMasterIdLst>
  <p:sldIdLst>
    <p:sldId id="256" r:id="rId6"/>
    <p:sldId id="584" r:id="rId7"/>
    <p:sldId id="603" r:id="rId8"/>
    <p:sldId id="604" r:id="rId9"/>
    <p:sldId id="585" r:id="rId10"/>
    <p:sldId id="586" r:id="rId11"/>
    <p:sldId id="631" r:id="rId12"/>
    <p:sldId id="587" r:id="rId13"/>
    <p:sldId id="605" r:id="rId14"/>
    <p:sldId id="606" r:id="rId15"/>
    <p:sldId id="634" r:id="rId16"/>
    <p:sldId id="635" r:id="rId17"/>
    <p:sldId id="636" r:id="rId18"/>
    <p:sldId id="607" r:id="rId19"/>
    <p:sldId id="637" r:id="rId20"/>
    <p:sldId id="638" r:id="rId21"/>
    <p:sldId id="639" r:id="rId22"/>
    <p:sldId id="641" r:id="rId23"/>
    <p:sldId id="640" r:id="rId24"/>
    <p:sldId id="643" r:id="rId25"/>
    <p:sldId id="657" r:id="rId26"/>
    <p:sldId id="642" r:id="rId27"/>
    <p:sldId id="645" r:id="rId28"/>
    <p:sldId id="646" r:id="rId29"/>
    <p:sldId id="658" r:id="rId30"/>
    <p:sldId id="647" r:id="rId31"/>
    <p:sldId id="659" r:id="rId32"/>
    <p:sldId id="649" r:id="rId33"/>
    <p:sldId id="610" r:id="rId34"/>
    <p:sldId id="611" r:id="rId35"/>
    <p:sldId id="612" r:id="rId36"/>
    <p:sldId id="613" r:id="rId37"/>
    <p:sldId id="615" r:id="rId38"/>
    <p:sldId id="583" r:id="rId39"/>
    <p:sldId id="630" r:id="rId40"/>
    <p:sldId id="629" r:id="rId41"/>
    <p:sldId id="660" r:id="rId42"/>
    <p:sldId id="661" r:id="rId43"/>
    <p:sldId id="662" r:id="rId44"/>
    <p:sldId id="663" r:id="rId45"/>
    <p:sldId id="664" r:id="rId46"/>
    <p:sldId id="6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584"/>
            <p14:sldId id="603"/>
            <p14:sldId id="604"/>
            <p14:sldId id="585"/>
            <p14:sldId id="586"/>
            <p14:sldId id="631"/>
            <p14:sldId id="587"/>
            <p14:sldId id="605"/>
            <p14:sldId id="606"/>
            <p14:sldId id="634"/>
            <p14:sldId id="635"/>
            <p14:sldId id="636"/>
            <p14:sldId id="607"/>
            <p14:sldId id="637"/>
            <p14:sldId id="638"/>
            <p14:sldId id="639"/>
            <p14:sldId id="641"/>
            <p14:sldId id="640"/>
            <p14:sldId id="643"/>
            <p14:sldId id="657"/>
            <p14:sldId id="642"/>
            <p14:sldId id="645"/>
            <p14:sldId id="646"/>
            <p14:sldId id="658"/>
            <p14:sldId id="647"/>
            <p14:sldId id="659"/>
            <p14:sldId id="649"/>
            <p14:sldId id="610"/>
            <p14:sldId id="611"/>
            <p14:sldId id="612"/>
            <p14:sldId id="613"/>
            <p14:sldId id="615"/>
            <p14:sldId id="583"/>
          </p14:sldIdLst>
        </p14:section>
        <p14:section name="Appendix: Image Descriptions for Unsighted Students" id="{816926E6-64E0-4030-82C6-A73EFD68FD97}">
          <p14:sldIdLst>
            <p14:sldId id="630"/>
            <p14:sldId id="629"/>
            <p14:sldId id="660"/>
            <p14:sldId id="661"/>
            <p14:sldId id="662"/>
            <p14:sldId id="663"/>
            <p14:sldId id="664"/>
            <p14:sldId id="66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283"/>
    <a:srgbClr val="D2CE83"/>
    <a:srgbClr val="F2F2F2"/>
    <a:srgbClr val="F4CCCC"/>
    <a:srgbClr val="E21A23"/>
    <a:srgbClr val="FAE7E8"/>
    <a:srgbClr val="F3FBFE"/>
    <a:srgbClr val="D7F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6" autoAdjust="0"/>
    <p:restoredTop sz="94746" autoAdjust="0"/>
  </p:normalViewPr>
  <p:slideViewPr>
    <p:cSldViewPr snapToGrid="0" showGuides="1">
      <p:cViewPr varScale="1">
        <p:scale>
          <a:sx n="62" d="100"/>
          <a:sy n="62" d="100"/>
        </p:scale>
        <p:origin x="1336" y="56"/>
      </p:cViewPr>
      <p:guideLst>
        <p:guide pos="3264"/>
        <p:guide orient="horz" pos="2256"/>
        <p:guide pos="5640"/>
      </p:guideLst>
    </p:cSldViewPr>
  </p:slideViewPr>
  <p:outlineViewPr>
    <p:cViewPr>
      <p:scale>
        <a:sx n="33" d="100"/>
        <a:sy n="33" d="100"/>
      </p:scale>
      <p:origin x="0" y="-3252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DF0C-BE06-47B4-B38D-B3322A14E433}" type="datetimeFigureOut">
              <a:rPr lang="en-IN" smtClean="0"/>
              <a:t>05-09-2020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EADA-F183-42BA-8DF4-67B6F2BBA3CC}" type="slidenum">
              <a:rPr lang="en-IN" smtClean="0"/>
              <a:t>‹#›</a:t>
            </a:fld>
            <a:endParaRPr lang="en-IN"/>
          </a:p>
        </p:txBody>
      </p:sp>
    </p:spTree>
    <p:extLst>
      <p:ext uri="{BB962C8B-B14F-4D97-AF65-F5344CB8AC3E}">
        <p14:creationId xmlns:p14="http://schemas.microsoft.com/office/powerpoint/2010/main" val="113108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568180"/>
            <a:ext cx="8458200" cy="10972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859650"/>
            <a:ext cx="8458200" cy="10972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151120"/>
            <a:ext cx="8458200" cy="10972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7"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143032"/>
            <a:ext cx="8458200" cy="6400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09354"/>
            <a:ext cx="8458200" cy="6400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875676"/>
            <a:ext cx="8458200" cy="64008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41998"/>
            <a:ext cx="8458200" cy="64008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608320"/>
            <a:ext cx="845820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7"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38199578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45720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1920778"/>
            <a:ext cx="8458200" cy="4572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64846"/>
            <a:ext cx="8458200" cy="45720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208914"/>
            <a:ext cx="8458200" cy="45720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852982"/>
            <a:ext cx="8458200" cy="45720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4497050"/>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5141118"/>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342900" y="5791200"/>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20"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1"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7680656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23360" cy="6400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77740" y="1276710"/>
            <a:ext cx="4023360" cy="6400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43032"/>
            <a:ext cx="4023360" cy="6400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777740" y="2143032"/>
            <a:ext cx="4023360" cy="64008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009354"/>
            <a:ext cx="4023360" cy="64008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777740" y="3009354"/>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75676"/>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777740" y="3875676"/>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8B728CCD-2639-461B-9841-57505AC13467}"/>
              </a:ext>
            </a:extLst>
          </p:cNvPr>
          <p:cNvSpPr>
            <a:spLocks noGrp="1"/>
          </p:cNvSpPr>
          <p:nvPr>
            <p:ph sz="quarter" idx="21" hasCustomPrompt="1"/>
          </p:nvPr>
        </p:nvSpPr>
        <p:spPr>
          <a:xfrm>
            <a:off x="342900" y="4741998"/>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8B728CCD-2639-461B-9841-57505AC13467}"/>
              </a:ext>
            </a:extLst>
          </p:cNvPr>
          <p:cNvSpPr>
            <a:spLocks noGrp="1"/>
          </p:cNvSpPr>
          <p:nvPr>
            <p:ph sz="quarter" idx="22" hasCustomPrompt="1"/>
          </p:nvPr>
        </p:nvSpPr>
        <p:spPr>
          <a:xfrm>
            <a:off x="4777740" y="4741998"/>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8B728CCD-2639-461B-9841-57505AC13467}"/>
              </a:ext>
            </a:extLst>
          </p:cNvPr>
          <p:cNvSpPr>
            <a:spLocks noGrp="1"/>
          </p:cNvSpPr>
          <p:nvPr>
            <p:ph sz="quarter" idx="23" hasCustomPrompt="1"/>
          </p:nvPr>
        </p:nvSpPr>
        <p:spPr>
          <a:xfrm>
            <a:off x="342900" y="5608320"/>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777740" y="5608320"/>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24"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5"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7323345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23360" cy="4572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77740" y="1276710"/>
            <a:ext cx="4023360" cy="4572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21637"/>
            <a:ext cx="4023360" cy="4572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777740" y="1921637"/>
            <a:ext cx="4023360" cy="4572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66564"/>
            <a:ext cx="4023360" cy="4572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777740" y="2566564"/>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211491"/>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777740" y="3211491"/>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8B728CCD-2639-461B-9841-57505AC13467}"/>
              </a:ext>
            </a:extLst>
          </p:cNvPr>
          <p:cNvSpPr>
            <a:spLocks noGrp="1"/>
          </p:cNvSpPr>
          <p:nvPr>
            <p:ph sz="quarter" idx="21" hasCustomPrompt="1"/>
          </p:nvPr>
        </p:nvSpPr>
        <p:spPr>
          <a:xfrm>
            <a:off x="342900" y="3856418"/>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8B728CCD-2639-461B-9841-57505AC13467}"/>
              </a:ext>
            </a:extLst>
          </p:cNvPr>
          <p:cNvSpPr>
            <a:spLocks noGrp="1"/>
          </p:cNvSpPr>
          <p:nvPr>
            <p:ph sz="quarter" idx="22" hasCustomPrompt="1"/>
          </p:nvPr>
        </p:nvSpPr>
        <p:spPr>
          <a:xfrm>
            <a:off x="4777740" y="3856418"/>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3" hasCustomPrompt="1"/>
          </p:nvPr>
        </p:nvSpPr>
        <p:spPr>
          <a:xfrm>
            <a:off x="342900" y="4501345"/>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0"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777740" y="4501345"/>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1" name="Content Placeholder 6">
            <a:extLst>
              <a:ext uri="{FF2B5EF4-FFF2-40B4-BE49-F238E27FC236}">
                <a16:creationId xmlns:a16="http://schemas.microsoft.com/office/drawing/2014/main" id="{8B728CCD-2639-461B-9841-57505AC13467}"/>
              </a:ext>
            </a:extLst>
          </p:cNvPr>
          <p:cNvSpPr>
            <a:spLocks noGrp="1"/>
          </p:cNvSpPr>
          <p:nvPr>
            <p:ph sz="quarter" idx="25" hasCustomPrompt="1"/>
          </p:nvPr>
        </p:nvSpPr>
        <p:spPr>
          <a:xfrm>
            <a:off x="342900" y="5146272"/>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2" name="Content Placeholder 6">
            <a:extLst>
              <a:ext uri="{FF2B5EF4-FFF2-40B4-BE49-F238E27FC236}">
                <a16:creationId xmlns:a16="http://schemas.microsoft.com/office/drawing/2014/main" id="{8B728CCD-2639-461B-9841-57505AC13467}"/>
              </a:ext>
            </a:extLst>
          </p:cNvPr>
          <p:cNvSpPr>
            <a:spLocks noGrp="1"/>
          </p:cNvSpPr>
          <p:nvPr>
            <p:ph sz="quarter" idx="26" hasCustomPrompt="1"/>
          </p:nvPr>
        </p:nvSpPr>
        <p:spPr>
          <a:xfrm>
            <a:off x="4777740" y="5146272"/>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3" name="Content Placeholder 6">
            <a:extLst>
              <a:ext uri="{FF2B5EF4-FFF2-40B4-BE49-F238E27FC236}">
                <a16:creationId xmlns:a16="http://schemas.microsoft.com/office/drawing/2014/main" id="{8B728CCD-2639-461B-9841-57505AC13467}"/>
              </a:ext>
            </a:extLst>
          </p:cNvPr>
          <p:cNvSpPr>
            <a:spLocks noGrp="1"/>
          </p:cNvSpPr>
          <p:nvPr>
            <p:ph sz="quarter" idx="27" hasCustomPrompt="1"/>
          </p:nvPr>
        </p:nvSpPr>
        <p:spPr>
          <a:xfrm>
            <a:off x="342900" y="5791200"/>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4" name="Content Placeholder 6">
            <a:extLst>
              <a:ext uri="{FF2B5EF4-FFF2-40B4-BE49-F238E27FC236}">
                <a16:creationId xmlns:a16="http://schemas.microsoft.com/office/drawing/2014/main" id="{8B728CCD-2639-461B-9841-57505AC13467}"/>
              </a:ext>
            </a:extLst>
          </p:cNvPr>
          <p:cNvSpPr>
            <a:spLocks noGrp="1"/>
          </p:cNvSpPr>
          <p:nvPr>
            <p:ph sz="quarter" idx="28" hasCustomPrompt="1"/>
          </p:nvPr>
        </p:nvSpPr>
        <p:spPr>
          <a:xfrm>
            <a:off x="4777740" y="5791200"/>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2"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6"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99323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8" y="2366309"/>
            <a:ext cx="7955280" cy="526936"/>
          </a:xfrm>
          <a:prstGeom prst="rect">
            <a:avLst/>
          </a:prstGeom>
        </p:spPr>
        <p:txBody>
          <a:bodyPr anchor="ctr">
            <a:normAutofit/>
          </a:bodyPr>
          <a:lstStyle>
            <a:lvl1pPr>
              <a:defRPr sz="2400">
                <a:latin typeface="+mj-lt"/>
              </a:defRPr>
            </a:lvl1pPr>
          </a:lstStyle>
          <a:p>
            <a:r>
              <a:rPr lang="en-US" dirty="0"/>
              <a:t>Accessibility Content: Text Alternatives for Images</a:t>
            </a:r>
          </a:p>
        </p:txBody>
      </p:sp>
    </p:spTree>
    <p:extLst>
      <p:ext uri="{BB962C8B-B14F-4D97-AF65-F5344CB8AC3E}">
        <p14:creationId xmlns:p14="http://schemas.microsoft.com/office/powerpoint/2010/main" val="3692571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noAutofit/>
          </a:bodyPr>
          <a:lstStyle>
            <a:lvl1pPr>
              <a:defRPr>
                <a:latin typeface="+mj-lt"/>
              </a:defRPr>
            </a:lvl1p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noAutofit/>
          </a:bodyPr>
          <a:lstStyle>
            <a:lvl1pPr>
              <a:defRPr>
                <a:latin typeface="+mj-lt"/>
              </a:defRPr>
            </a:lvl1pPr>
            <a:lvl2pPr marL="344488" indent="-342900">
              <a:buFont typeface="Arial" panose="020B0604020202020204" pitchFamily="34" charset="0"/>
              <a:buChar char="•"/>
              <a:defRPr/>
            </a:lvl2pPr>
            <a:lvl3pPr>
              <a:defRPr>
                <a:latin typeface="+mj-lt"/>
              </a:defRPr>
            </a:lvl3pPr>
            <a:lvl4pPr>
              <a:defRPr>
                <a:latin typeface="+mj-lt"/>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atin typeface="+mj-lt"/>
              </a:defRPr>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atin typeface="+mj-lt"/>
              </a:defRPr>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atin typeface="+mj-lt"/>
              </a:defRPr>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atin typeface="+mj-lt"/>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atin typeface="+mj-lt"/>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03176"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atin typeface="+mn-lt"/>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defRPr>
                <a:latin typeface="+mn-lt"/>
              </a:defRPr>
            </a:lvl1pPr>
            <a:lvl2pPr>
              <a:defRPr>
                <a:latin typeface="+mn-lt"/>
              </a:defRPr>
            </a:lvl2pPr>
            <a:lvl3pPr>
              <a:defRPr>
                <a:latin typeface="+mn-lt"/>
              </a:defRPr>
            </a:lvl3pPr>
          </a:lstStyle>
          <a:p>
            <a:pPr lvl="0"/>
            <a:r>
              <a:rPr lang="en-US" dirty="0"/>
              <a:t>Slide Content</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atin typeface="+mn-lt"/>
              </a:defRPr>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latin typeface="+mn-lt"/>
              </a:defRPr>
            </a:lvl1pPr>
          </a:lstStyle>
          <a:p>
            <a:pPr lvl="0"/>
            <a:r>
              <a:rPr lang="en-US" dirty="0"/>
              <a:t>Insert Image Credit Here</a:t>
            </a:r>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atin typeface="+mn-lt"/>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noAutofit/>
          </a:bodyPr>
          <a:lstStyle>
            <a:lvl1pPr>
              <a:defRPr>
                <a:latin typeface="+mn-lt"/>
              </a:defRPr>
            </a:lvl1pPr>
            <a:lvl2pPr>
              <a:defRPr>
                <a:latin typeface="+mn-lt"/>
              </a:defRPr>
            </a:lvl2pPr>
            <a:lvl3pPr>
              <a:defRPr>
                <a:latin typeface="+mn-l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Autofit/>
          </a:bodyPr>
          <a:lstStyle>
            <a:lvl1pPr>
              <a:defRPr>
                <a:latin typeface="+mn-lt"/>
              </a:defRPr>
            </a:lvl1pPr>
            <a:lvl2pPr>
              <a:defRPr>
                <a:latin typeface="+mn-lt"/>
              </a:defRPr>
            </a:lvl2pPr>
            <a:lvl3pPr>
              <a:defRPr>
                <a:latin typeface="+mn-lt"/>
              </a:defRPr>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atin typeface="+mn-lt"/>
              </a:defRPr>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latin typeface="+mn-lt"/>
              </a:defRPr>
            </a:lvl1pPr>
          </a:lstStyle>
          <a:p>
            <a:pPr lvl="0"/>
            <a:r>
              <a:rPr lang="en-US" dirty="0"/>
              <a:t>Insert Image Credit Here</a:t>
            </a:r>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0"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1"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a:t>Add long copyright</a:t>
            </a: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9"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rPr>
              <a:pPr algn="r"/>
              <a:t>‹#›</a:t>
            </a:fld>
            <a:endParaRPr lang="en-US" sz="800" dirty="0">
              <a:solidFill>
                <a:srgbClr val="595959"/>
              </a:solidFill>
            </a:endParaRP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7" r:id="rId7"/>
    <p:sldLayoutId id="2147483704" r:id="rId8"/>
    <p:sldLayoutId id="2147483705" r:id="rId9"/>
    <p:sldLayoutId id="2147483706" r:id="rId10"/>
  </p:sldLayoutIdLst>
  <p:hf hdr="0" dt="0"/>
  <p:txStyles>
    <p:titleStyle>
      <a:lvl1pPr algn="l" defTabSz="914400" rtl="0" eaLnBrk="1" latinLnBrk="0" hangingPunct="1">
        <a:lnSpc>
          <a:spcPct val="90000"/>
        </a:lnSpc>
        <a:spcBef>
          <a:spcPct val="0"/>
        </a:spcBef>
        <a:buNone/>
        <a:defRPr sz="2400" b="1" kern="1200">
          <a:solidFill>
            <a:schemeClr val="tx2"/>
          </a:solidFill>
          <a:latin typeface="+mn-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400" kern="1200">
          <a:solidFill>
            <a:schemeClr val="tx2"/>
          </a:solidFill>
          <a:latin typeface="+mn-lt"/>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400" kern="1200">
          <a:solidFill>
            <a:schemeClr val="tx2"/>
          </a:solidFill>
          <a:latin typeface="+mn-lt"/>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2000" kern="1200">
          <a:solidFill>
            <a:schemeClr val="tx2"/>
          </a:solidFill>
          <a:latin typeface="+mn-lt"/>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mj-lt"/>
              </a:rPr>
              <a:t>© McGraw Hill</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800" b="1" kern="1200">
          <a:solidFill>
            <a:schemeClr val="tx2"/>
          </a:solidFill>
          <a:latin typeface="+mj-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kern="1200">
          <a:solidFill>
            <a:schemeClr val="tx2"/>
          </a:solidFill>
          <a:latin typeface="+mj-lt"/>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400" kern="1200">
          <a:solidFill>
            <a:schemeClr val="tx2"/>
          </a:solidFill>
          <a:latin typeface="+mj-lt"/>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j-lt"/>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j-lt"/>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noAutofit/>
          </a:bodyPr>
          <a:lstStyle/>
          <a:p>
            <a:r>
              <a:rPr lang="en-US" sz="800" b="0" dirty="0">
                <a:solidFill>
                  <a:schemeClr val="tx1">
                    <a:lumMod val="65000"/>
                    <a:lumOff val="35000"/>
                  </a:schemeClr>
                </a:solidFill>
                <a:latin typeface="+mj-lt"/>
              </a:rPr>
              <a:t>© McGraw Hill</a:t>
            </a:r>
          </a:p>
        </p:txBody>
      </p:sp>
      <p:sp>
        <p:nvSpPr>
          <p:cNvPr id="7"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latin typeface="+mj-lt"/>
              </a:rPr>
              <a:pPr algn="r"/>
              <a:t>‹#›</a:t>
            </a:fld>
            <a:endParaRPr lang="en-US" sz="800" dirty="0">
              <a:solidFill>
                <a:srgbClr val="595959"/>
              </a:solidFill>
              <a:latin typeface="+mj-lt"/>
            </a:endParaRP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j-lt"/>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j-lt"/>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j-lt"/>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dirty="0"/>
              <a:t>Chapter 3</a:t>
            </a:r>
          </a:p>
        </p:txBody>
      </p:sp>
      <p:sp>
        <p:nvSpPr>
          <p:cNvPr id="13" name="Subtitle 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IN" dirty="0"/>
              <a:t>Culture</a:t>
            </a:r>
          </a:p>
        </p:txBody>
      </p:sp>
      <p:sp>
        <p:nvSpPr>
          <p:cNvPr id="14" name="Text Placeholder 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pPr>
              <a:spcBef>
                <a:spcPts val="600"/>
              </a:spcBef>
            </a:pPr>
            <a:r>
              <a:rPr lang="en-US" sz="1600" u="sng" dirty="0">
                <a:latin typeface="+mj-lt"/>
                <a:ea typeface="Verdana" pitchFamily="34" charset="0"/>
                <a:cs typeface="Arial" panose="020B0604020202020204" pitchFamily="34" charset="0"/>
              </a:rPr>
              <a:t>SOC 2020 </a:t>
            </a:r>
          </a:p>
          <a:p>
            <a:pPr>
              <a:spcBef>
                <a:spcPts val="600"/>
              </a:spcBef>
            </a:pPr>
            <a:r>
              <a:rPr lang="en-US" dirty="0">
                <a:latin typeface="+mj-lt"/>
              </a:rPr>
              <a:t>Sixth Edition</a:t>
            </a:r>
          </a:p>
        </p:txBody>
      </p:sp>
      <p:pic>
        <p:nvPicPr>
          <p:cNvPr id="10" name="Picture 4">
            <a:extLst>
              <a:ext uri="{C183D7F6-B498-43B3-948B-1728B52AA6E4}">
                <adec:decorative xmlns:adec="http://schemas.microsoft.com/office/drawing/2017/decorative" val="1"/>
              </a:ext>
            </a:extLst>
          </p:cNvPr>
          <p:cNvPicPr>
            <a:picLocks noGrp="1" noChangeAspect="1" noChangeArrowheads="1"/>
          </p:cNvPicPr>
          <p:nvPr>
            <p:ph type="pic" sz="quarter" idx="11"/>
          </p:nvPr>
        </p:nvPicPr>
        <p:blipFill rotWithShape="1">
          <a:blip r:embed="rId2">
            <a:extLst>
              <a:ext uri="{28A0092B-C50C-407E-A947-70E740481C1C}">
                <a14:useLocalDpi xmlns:a14="http://schemas.microsoft.com/office/drawing/2010/main" val="0"/>
              </a:ext>
            </a:extLst>
          </a:blip>
          <a:srcRect b="19732"/>
          <a:stretch/>
        </p:blipFill>
        <p:spPr bwMode="auto">
          <a:xfrm>
            <a:off x="4341392" y="2520500"/>
            <a:ext cx="4572000" cy="31205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p:txBody>
          <a:bodyPr/>
          <a:lstStyle/>
          <a:p>
            <a:pPr lvl="0"/>
            <a:r>
              <a:rPr lang="en-US" dirty="0"/>
              <a:t>© 2020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Innovation</a:t>
            </a:r>
          </a:p>
        </p:txBody>
      </p:sp>
      <p:sp>
        <p:nvSpPr>
          <p:cNvPr id="4" name="Content Placeholder 2"/>
          <p:cNvSpPr>
            <a:spLocks noGrp="1"/>
          </p:cNvSpPr>
          <p:nvPr>
            <p:ph sz="quarter" idx="11"/>
          </p:nvPr>
        </p:nvSpPr>
        <p:spPr/>
        <p:txBody>
          <a:bodyPr/>
          <a:lstStyle/>
          <a:p>
            <a:pPr>
              <a:spcBef>
                <a:spcPts val="800"/>
              </a:spcBef>
            </a:pPr>
            <a:r>
              <a:rPr lang="en-US" altLang="en-US" b="1" dirty="0"/>
              <a:t>Innovation:</a:t>
            </a:r>
            <a:r>
              <a:rPr lang="en-US" altLang="en-US" dirty="0"/>
              <a:t> the process of introducing new ideas or objects to a culture.</a:t>
            </a:r>
          </a:p>
          <a:p>
            <a:pPr>
              <a:spcBef>
                <a:spcPts val="1200"/>
              </a:spcBef>
              <a:spcAft>
                <a:spcPts val="1200"/>
              </a:spcAft>
            </a:pPr>
            <a:r>
              <a:rPr lang="en-US" altLang="en-US" b="1" dirty="0"/>
              <a:t>Discovery: </a:t>
            </a:r>
            <a:r>
              <a:rPr lang="en-US" altLang="en-US" dirty="0"/>
              <a:t>the process of revealing a previously unknown aspect of reality.</a:t>
            </a:r>
          </a:p>
          <a:p>
            <a:pPr>
              <a:spcBef>
                <a:spcPts val="800"/>
              </a:spcBef>
            </a:pPr>
            <a:r>
              <a:rPr lang="en-US" altLang="en-US" b="1" dirty="0"/>
              <a:t>Invention: </a:t>
            </a:r>
            <a:r>
              <a:rPr lang="en-US" altLang="en-US" dirty="0"/>
              <a:t>the combination of existing materials to create something new.</a:t>
            </a:r>
          </a:p>
        </p:txBody>
      </p:sp>
    </p:spTree>
    <p:extLst>
      <p:ext uri="{BB962C8B-B14F-4D97-AF65-F5344CB8AC3E}">
        <p14:creationId xmlns:p14="http://schemas.microsoft.com/office/powerpoint/2010/main" val="193691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Diffusion</a:t>
            </a:r>
            <a:endParaRPr lang="en-US" sz="1200" dirty="0"/>
          </a:p>
        </p:txBody>
      </p:sp>
      <p:sp>
        <p:nvSpPr>
          <p:cNvPr id="4" name="Content Placeholder 2"/>
          <p:cNvSpPr>
            <a:spLocks noGrp="1"/>
          </p:cNvSpPr>
          <p:nvPr>
            <p:ph sz="quarter" idx="11"/>
          </p:nvPr>
        </p:nvSpPr>
        <p:spPr/>
        <p:txBody>
          <a:bodyPr/>
          <a:lstStyle/>
          <a:p>
            <a:pPr>
              <a:spcBef>
                <a:spcPts val="1200"/>
              </a:spcBef>
            </a:pPr>
            <a:r>
              <a:rPr lang="en-US" altLang="en-US" dirty="0"/>
              <a:t>For innovation to succeed, others must recognize and accept the new discovery or invention.</a:t>
            </a:r>
          </a:p>
          <a:p>
            <a:pPr>
              <a:spcBef>
                <a:spcPts val="1200"/>
              </a:spcBef>
            </a:pPr>
            <a:r>
              <a:rPr lang="en-US" altLang="en-US" b="1" dirty="0"/>
              <a:t>Diffusion:</a:t>
            </a:r>
            <a:r>
              <a:rPr lang="en-US" altLang="en-US" dirty="0"/>
              <a:t> the process by which a cultural item spreads within and between societies.</a:t>
            </a:r>
          </a:p>
          <a:p>
            <a:pPr lvl="1">
              <a:spcBef>
                <a:spcPts val="1200"/>
              </a:spcBef>
            </a:pPr>
            <a:r>
              <a:rPr lang="en-US" altLang="en-US" dirty="0"/>
              <a:t>Mass media, the Internet, immigration, and tourism accelerate the diffusion and transmission of culture.</a:t>
            </a:r>
          </a:p>
          <a:p>
            <a:pPr lvl="1">
              <a:spcBef>
                <a:spcPts val="1200"/>
              </a:spcBef>
            </a:pPr>
            <a:r>
              <a:rPr lang="en-US" altLang="en-US" dirty="0"/>
              <a:t>In practice, globalization has led to the cultural domination of developing nations by more affluent nations.</a:t>
            </a:r>
          </a:p>
        </p:txBody>
      </p:sp>
    </p:spTree>
    <p:extLst>
      <p:ext uri="{BB962C8B-B14F-4D97-AF65-F5344CB8AC3E}">
        <p14:creationId xmlns:p14="http://schemas.microsoft.com/office/powerpoint/2010/main" val="226585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Three Elements of Culture</a:t>
            </a:r>
          </a:p>
        </p:txBody>
      </p:sp>
      <p:sp>
        <p:nvSpPr>
          <p:cNvPr id="4" name="Content Placeholder 2"/>
          <p:cNvSpPr>
            <a:spLocks noGrp="1"/>
          </p:cNvSpPr>
          <p:nvPr>
            <p:ph sz="quarter" idx="11"/>
          </p:nvPr>
        </p:nvSpPr>
        <p:spPr/>
        <p:txBody>
          <a:bodyPr/>
          <a:lstStyle/>
          <a:p>
            <a:pPr>
              <a:spcBef>
                <a:spcPts val="1200"/>
              </a:spcBef>
              <a:spcAft>
                <a:spcPts val="1200"/>
              </a:spcAft>
            </a:pPr>
            <a:r>
              <a:rPr lang="en-US" altLang="en-US" dirty="0"/>
              <a:t>The culture we create can be grouped into three general categories:</a:t>
            </a:r>
          </a:p>
          <a:p>
            <a:pPr lvl="1">
              <a:spcBef>
                <a:spcPts val="1200"/>
              </a:spcBef>
              <a:spcAft>
                <a:spcPts val="1200"/>
              </a:spcAft>
            </a:pPr>
            <a:r>
              <a:rPr lang="en-US" altLang="en-US" dirty="0"/>
              <a:t>Material.</a:t>
            </a:r>
          </a:p>
          <a:p>
            <a:pPr lvl="1">
              <a:spcBef>
                <a:spcPts val="1200"/>
              </a:spcBef>
              <a:spcAft>
                <a:spcPts val="1200"/>
              </a:spcAft>
            </a:pPr>
            <a:r>
              <a:rPr lang="en-US" altLang="en-US" dirty="0"/>
              <a:t>Cognitive.</a:t>
            </a:r>
          </a:p>
          <a:p>
            <a:pPr lvl="1">
              <a:spcBef>
                <a:spcPts val="1200"/>
              </a:spcBef>
              <a:spcAft>
                <a:spcPts val="1200"/>
              </a:spcAft>
            </a:pPr>
            <a:r>
              <a:rPr lang="en-US" altLang="en-US" dirty="0"/>
              <a:t>Normative.</a:t>
            </a:r>
          </a:p>
          <a:p>
            <a:pPr>
              <a:spcBef>
                <a:spcPts val="1200"/>
              </a:spcBef>
              <a:spcAft>
                <a:spcPts val="1200"/>
              </a:spcAft>
            </a:pPr>
            <a:r>
              <a:rPr lang="en-US" altLang="en-US" dirty="0"/>
              <a:t>Each type enables us to interact more effectively with the world around us.</a:t>
            </a:r>
          </a:p>
        </p:txBody>
      </p:sp>
    </p:spTree>
    <p:extLst>
      <p:ext uri="{BB962C8B-B14F-4D97-AF65-F5344CB8AC3E}">
        <p14:creationId xmlns:p14="http://schemas.microsoft.com/office/powerpoint/2010/main" val="248285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Material Culture</a:t>
            </a:r>
          </a:p>
        </p:txBody>
      </p:sp>
      <p:sp>
        <p:nvSpPr>
          <p:cNvPr id="4" name="Content Placeholder 2"/>
          <p:cNvSpPr>
            <a:spLocks noGrp="1"/>
          </p:cNvSpPr>
          <p:nvPr>
            <p:ph sz="quarter" idx="11"/>
          </p:nvPr>
        </p:nvSpPr>
        <p:spPr/>
        <p:txBody>
          <a:bodyPr/>
          <a:lstStyle/>
          <a:p>
            <a:pPr>
              <a:spcBef>
                <a:spcPts val="1200"/>
              </a:spcBef>
              <a:spcAft>
                <a:spcPts val="1200"/>
              </a:spcAft>
            </a:pPr>
            <a:r>
              <a:rPr lang="en-US" altLang="en-US" b="1" dirty="0"/>
              <a:t>Material culture: </a:t>
            </a:r>
            <a:r>
              <a:rPr lang="en-US" altLang="en-US" dirty="0"/>
              <a:t>our physical modification of the natural environment to suit our purposes.</a:t>
            </a:r>
          </a:p>
          <a:p>
            <a:pPr lvl="1">
              <a:spcBef>
                <a:spcPts val="1200"/>
              </a:spcBef>
              <a:spcAft>
                <a:spcPts val="1200"/>
              </a:spcAft>
            </a:pPr>
            <a:r>
              <a:rPr lang="en-US" altLang="en-US" dirty="0"/>
              <a:t>Clothes, books, chairs, carpets, lights, buildings, cars, roads, and so on.</a:t>
            </a:r>
          </a:p>
          <a:p>
            <a:pPr>
              <a:spcBef>
                <a:spcPts val="1200"/>
              </a:spcBef>
              <a:spcAft>
                <a:spcPts val="1200"/>
              </a:spcAft>
            </a:pPr>
            <a:r>
              <a:rPr lang="en-US" altLang="en-US" b="1" dirty="0"/>
              <a:t>Technology: </a:t>
            </a:r>
            <a:r>
              <a:rPr lang="en-US" altLang="en-US" dirty="0"/>
              <a:t>a</a:t>
            </a:r>
            <a:r>
              <a:rPr lang="en-US" altLang="ja-JP" dirty="0"/>
              <a:t> form of culture in which humans convert natural resources into tools to accomplish practical ends.</a:t>
            </a:r>
          </a:p>
          <a:p>
            <a:pPr lvl="1">
              <a:spcBef>
                <a:spcPts val="1200"/>
              </a:spcBef>
              <a:spcAft>
                <a:spcPts val="1200"/>
              </a:spcAft>
            </a:pPr>
            <a:r>
              <a:rPr lang="en-US" altLang="en-US" b="1" dirty="0"/>
              <a:t>Cultural lag: </a:t>
            </a:r>
            <a:r>
              <a:rPr lang="en-US" altLang="en-US" dirty="0"/>
              <a:t>the general principle that technological innovation occurs more quickly than does our capacity to perceive, interpret, and respond to that change.</a:t>
            </a:r>
          </a:p>
        </p:txBody>
      </p:sp>
    </p:spTree>
    <p:extLst>
      <p:ext uri="{BB962C8B-B14F-4D97-AF65-F5344CB8AC3E}">
        <p14:creationId xmlns:p14="http://schemas.microsoft.com/office/powerpoint/2010/main" val="85620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Material Culture: United States Wireless Subscriptions</a:t>
            </a:r>
          </a:p>
        </p:txBody>
      </p:sp>
      <p:pic>
        <p:nvPicPr>
          <p:cNvPr id="13" name="Picture 2" descr="An illustration represents the increase in number of wireless device subscriptions from the year 1985 to 2017.">
            <a:extLst>
              <a:ext uri="{FF2B5EF4-FFF2-40B4-BE49-F238E27FC236}">
                <a16:creationId xmlns:a16="http://schemas.microsoft.com/office/drawing/2014/main" id="{0A534531-4C61-4471-83E4-6592C66CFC15}"/>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810" r="-810"/>
          <a:stretch/>
        </p:blipFill>
        <p:spPr>
          <a:xfrm>
            <a:off x="1130469" y="1022625"/>
            <a:ext cx="6883062" cy="4206241"/>
          </a:xfrm>
        </p:spPr>
      </p:pic>
      <p:sp>
        <p:nvSpPr>
          <p:cNvPr id="10" name="Content Placeholder 3"/>
          <p:cNvSpPr>
            <a:spLocks noGrp="1"/>
          </p:cNvSpPr>
          <p:nvPr>
            <p:ph sz="quarter" idx="14"/>
          </p:nvPr>
        </p:nvSpPr>
        <p:spPr>
          <a:xfrm>
            <a:off x="342900" y="5332309"/>
            <a:ext cx="8458200" cy="879566"/>
          </a:xfrm>
        </p:spPr>
        <p:txBody>
          <a:bodyPr/>
          <a:lstStyle/>
          <a:p>
            <a:r>
              <a:rPr lang="en-US" sz="1800" dirty="0"/>
              <a:t>Technology makes it possible for us to keep in touch with almost anyone anywhere, as these numbers showing the explosion in the number of wireless device subscriptions since 1985 demonstrate. </a:t>
            </a:r>
            <a:r>
              <a:rPr lang="en-US" sz="1800" i="1" dirty="0"/>
              <a:t>Source: </a:t>
            </a:r>
            <a:r>
              <a:rPr lang="en-US" sz="1800" dirty="0"/>
              <a:t>CTIA 2018.</a:t>
            </a:r>
          </a:p>
        </p:txBody>
      </p:sp>
      <p:sp>
        <p:nvSpPr>
          <p:cNvPr id="6" name="Text Placeholder 4"/>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p>
        </p:txBody>
      </p:sp>
    </p:spTree>
    <p:extLst>
      <p:ext uri="{BB962C8B-B14F-4D97-AF65-F5344CB8AC3E}">
        <p14:creationId xmlns:p14="http://schemas.microsoft.com/office/powerpoint/2010/main" val="23234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Cognitive Culture</a:t>
            </a:r>
            <a:r>
              <a:rPr lang="en-US" sz="1200" dirty="0"/>
              <a:t> 1</a:t>
            </a:r>
          </a:p>
        </p:txBody>
      </p:sp>
      <p:sp>
        <p:nvSpPr>
          <p:cNvPr id="4" name="Content Placeholder 2"/>
          <p:cNvSpPr>
            <a:spLocks noGrp="1"/>
          </p:cNvSpPr>
          <p:nvPr>
            <p:ph sz="quarter" idx="11"/>
          </p:nvPr>
        </p:nvSpPr>
        <p:spPr/>
        <p:txBody>
          <a:bodyPr/>
          <a:lstStyle/>
          <a:p>
            <a:pPr>
              <a:spcBef>
                <a:spcPts val="800"/>
              </a:spcBef>
            </a:pPr>
            <a:r>
              <a:rPr lang="en-US" altLang="en-US" b="1" dirty="0"/>
              <a:t>Cognitive culture: </a:t>
            </a:r>
            <a:r>
              <a:rPr lang="en-US" altLang="en-US" dirty="0"/>
              <a:t>our mental and symbolic representations of reality.</a:t>
            </a:r>
          </a:p>
          <a:p>
            <a:pPr>
              <a:spcBef>
                <a:spcPts val="800"/>
              </a:spcBef>
            </a:pPr>
            <a:r>
              <a:rPr lang="en-US" altLang="en-US" b="1" dirty="0"/>
              <a:t>Language.</a:t>
            </a:r>
          </a:p>
          <a:p>
            <a:pPr lvl="1"/>
            <a:r>
              <a:rPr lang="en-US" altLang="en-US" b="1" dirty="0"/>
              <a:t>Language:</a:t>
            </a:r>
            <a:r>
              <a:rPr lang="en-US" altLang="en-US" dirty="0"/>
              <a:t> a system of shared symbols.</a:t>
            </a:r>
          </a:p>
          <a:p>
            <a:pPr lvl="1"/>
            <a:r>
              <a:rPr lang="en-US" altLang="en-US" dirty="0"/>
              <a:t>Language is fundamentally social in nature.</a:t>
            </a:r>
          </a:p>
          <a:p>
            <a:pPr lvl="1"/>
            <a:r>
              <a:rPr lang="en-US" altLang="en-US" b="1" dirty="0"/>
              <a:t>Sapir-Whorf hypothesis: </a:t>
            </a:r>
            <a:r>
              <a:rPr lang="en-US" altLang="en-US" dirty="0"/>
              <a:t>the structure and vocabulary of language shapes our perception of reality and therefore also our actions.</a:t>
            </a:r>
          </a:p>
          <a:p>
            <a:pPr lvl="1"/>
            <a:r>
              <a:rPr lang="en-US" altLang="en-US" b="1" dirty="0"/>
              <a:t>Nonverbal communication: </a:t>
            </a:r>
            <a:r>
              <a:rPr lang="en-US" altLang="en-US" dirty="0"/>
              <a:t>the use of gestures, facial expressions, and other visual images to communicate.</a:t>
            </a:r>
          </a:p>
        </p:txBody>
      </p:sp>
    </p:spTree>
    <p:extLst>
      <p:ext uri="{BB962C8B-B14F-4D97-AF65-F5344CB8AC3E}">
        <p14:creationId xmlns:p14="http://schemas.microsoft.com/office/powerpoint/2010/main" val="252231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the World’s Living Languages by </a:t>
            </a:r>
            <a:br>
              <a:rPr lang="en-US" dirty="0"/>
            </a:br>
            <a:r>
              <a:rPr lang="en-US" dirty="0"/>
              <a:t>Region of Origin</a:t>
            </a:r>
          </a:p>
        </p:txBody>
      </p:sp>
      <p:pic>
        <p:nvPicPr>
          <p:cNvPr id="8" name="Picture 2" descr="A pie chart depicts distribution of the world’s living languages by region of origin.">
            <a:extLst>
              <a:ext uri="{FF2B5EF4-FFF2-40B4-BE49-F238E27FC236}">
                <a16:creationId xmlns:a16="http://schemas.microsoft.com/office/drawing/2014/main" id="{463884ED-AE1C-432D-8491-0E974DC7CB51}"/>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56306" r="-56306"/>
          <a:stretch/>
        </p:blipFill>
        <p:spPr>
          <a:xfrm>
            <a:off x="414349" y="1302475"/>
            <a:ext cx="8315302" cy="4157663"/>
          </a:xfrm>
        </p:spPr>
      </p:pic>
      <p:sp>
        <p:nvSpPr>
          <p:cNvPr id="4" name="Content Placeholder 3"/>
          <p:cNvSpPr>
            <a:spLocks noGrp="1"/>
          </p:cNvSpPr>
          <p:nvPr>
            <p:ph sz="quarter" idx="14"/>
          </p:nvPr>
        </p:nvSpPr>
        <p:spPr>
          <a:xfrm>
            <a:off x="342900" y="5721530"/>
            <a:ext cx="8458200" cy="526869"/>
          </a:xfrm>
        </p:spPr>
        <p:txBody>
          <a:bodyPr/>
          <a:lstStyle/>
          <a:p>
            <a:r>
              <a:rPr lang="en-US" sz="1400" i="1" dirty="0"/>
              <a:t>Note: </a:t>
            </a:r>
            <a:r>
              <a:rPr lang="en-US" sz="1400" dirty="0"/>
              <a:t>A total of 7,097 languages are represented.</a:t>
            </a:r>
            <a:br>
              <a:rPr lang="en-US" sz="1400" dirty="0"/>
            </a:br>
            <a:r>
              <a:rPr lang="en-US" sz="1400" i="1" dirty="0"/>
              <a:t>Source:</a:t>
            </a:r>
            <a:r>
              <a:rPr lang="en-US" sz="1400" dirty="0"/>
              <a:t> Simons and Fennig 2018.</a:t>
            </a:r>
          </a:p>
        </p:txBody>
      </p:sp>
      <p:sp>
        <p:nvSpPr>
          <p:cNvPr id="5" name="Text Placeholder 4"/>
          <p:cNvSpPr>
            <a:spLocks noGrp="1"/>
          </p:cNvSpPr>
          <p:nvPr>
            <p:ph type="body" sz="quarter" idx="29"/>
          </p:nvPr>
        </p:nvSpPr>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200470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Cognitive Culture</a:t>
            </a:r>
            <a:r>
              <a:rPr lang="en-US" sz="1200" dirty="0"/>
              <a:t> 2</a:t>
            </a:r>
          </a:p>
        </p:txBody>
      </p:sp>
      <p:sp>
        <p:nvSpPr>
          <p:cNvPr id="4" name="Content Placeholder 2"/>
          <p:cNvSpPr>
            <a:spLocks noGrp="1"/>
          </p:cNvSpPr>
          <p:nvPr>
            <p:ph sz="quarter" idx="11"/>
          </p:nvPr>
        </p:nvSpPr>
        <p:spPr/>
        <p:txBody>
          <a:bodyPr/>
          <a:lstStyle/>
          <a:p>
            <a:pPr>
              <a:spcBef>
                <a:spcPts val="1200"/>
              </a:spcBef>
            </a:pPr>
            <a:r>
              <a:rPr lang="en-US" altLang="en-US" b="1" dirty="0"/>
              <a:t>Values</a:t>
            </a:r>
            <a:r>
              <a:rPr lang="en-US" altLang="en-US" dirty="0"/>
              <a:t>.</a:t>
            </a:r>
          </a:p>
          <a:p>
            <a:pPr>
              <a:spcBef>
                <a:spcPts val="1200"/>
              </a:spcBef>
            </a:pPr>
            <a:r>
              <a:rPr lang="en-US" altLang="en-US" b="1" dirty="0"/>
              <a:t>Value:</a:t>
            </a:r>
            <a:r>
              <a:rPr lang="en-US" altLang="en-US" dirty="0"/>
              <a:t> a collective conception of what is considered good, desirable, and proper—or bad, undesirable, and improper—in a culture.</a:t>
            </a:r>
          </a:p>
          <a:p>
            <a:pPr lvl="1">
              <a:spcBef>
                <a:spcPts val="1200"/>
              </a:spcBef>
            </a:pPr>
            <a:r>
              <a:rPr lang="en-US" altLang="en-US" dirty="0"/>
              <a:t>Examples: family, love, opportunity, community, freedom.</a:t>
            </a:r>
          </a:p>
          <a:p>
            <a:pPr lvl="1">
              <a:spcBef>
                <a:spcPts val="1200"/>
              </a:spcBef>
            </a:pPr>
            <a:r>
              <a:rPr lang="en-US" altLang="en-US" dirty="0"/>
              <a:t>Values of a culture may change, but most remain relatively stable during any one person’s</a:t>
            </a:r>
            <a:r>
              <a:rPr lang="en-US" altLang="ja-JP" dirty="0"/>
              <a:t> lifetime.</a:t>
            </a:r>
            <a:endParaRPr lang="en-US" altLang="en-US" dirty="0"/>
          </a:p>
        </p:txBody>
      </p:sp>
    </p:spTree>
    <p:extLst>
      <p:ext uri="{BB962C8B-B14F-4D97-AF65-F5344CB8AC3E}">
        <p14:creationId xmlns:p14="http://schemas.microsoft.com/office/powerpoint/2010/main" val="3413785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Cognitive Culture: Life Goals of First-Year College Students in the United States</a:t>
            </a:r>
          </a:p>
        </p:txBody>
      </p:sp>
      <p:pic>
        <p:nvPicPr>
          <p:cNvPr id="8" name="Picture 2" descr="A line graph depicts life goals of first-year college students in the United States.">
            <a:extLst>
              <a:ext uri="{FF2B5EF4-FFF2-40B4-BE49-F238E27FC236}">
                <a16:creationId xmlns:a16="http://schemas.microsoft.com/office/drawing/2014/main" id="{F376FFDC-1BFC-482F-8D4E-C5ACA396E866}"/>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1726" r="-1726"/>
          <a:stretch/>
        </p:blipFill>
        <p:spPr>
          <a:xfrm>
            <a:off x="1950346" y="1203730"/>
            <a:ext cx="5243308" cy="4972050"/>
          </a:xfrm>
        </p:spPr>
      </p:pic>
      <p:sp>
        <p:nvSpPr>
          <p:cNvPr id="7" name="Text Placeholder 4"/>
          <p:cNvSpPr>
            <a:spLocks noGrp="1"/>
          </p:cNvSpPr>
          <p:nvPr>
            <p:ph type="body" sz="quarter" idx="30"/>
          </p:nvPr>
        </p:nvSpPr>
        <p:spPr/>
        <p:txBody>
          <a:bodyPr/>
          <a:lstStyle/>
          <a:p>
            <a:r>
              <a:rPr lang="en-US" i="1" dirty="0"/>
              <a:t>Source: </a:t>
            </a:r>
            <a:r>
              <a:rPr lang="en-US" dirty="0" err="1"/>
              <a:t>Stolzenberg</a:t>
            </a:r>
            <a:r>
              <a:rPr lang="en-US" dirty="0"/>
              <a:t> et al. 2019. </a:t>
            </a:r>
            <a:r>
              <a:rPr lang="en-US" i="1" dirty="0"/>
              <a:t>Photo</a:t>
            </a:r>
            <a:r>
              <a:rPr lang="en-US" dirty="0"/>
              <a:t>:</a:t>
            </a:r>
            <a:r>
              <a:rPr lang="en-US" i="1" dirty="0"/>
              <a:t> </a:t>
            </a:r>
            <a:r>
              <a:rPr lang="en-US" dirty="0"/>
              <a:t>©Carson </a:t>
            </a:r>
            <a:r>
              <a:rPr lang="en-US" dirty="0" err="1"/>
              <a:t>Ganci</a:t>
            </a:r>
            <a:r>
              <a:rPr lang="en-US" dirty="0"/>
              <a:t>/Design Pics</a:t>
            </a:r>
          </a:p>
        </p:txBody>
      </p:sp>
      <p:sp>
        <p:nvSpPr>
          <p:cNvPr id="9" name="Text Placeholder 4"/>
          <p:cNvSpPr>
            <a:spLocks noGrp="1"/>
          </p:cNvSpPr>
          <p:nvPr>
            <p:ph type="body" sz="quarter" idx="29"/>
          </p:nvPr>
        </p:nvSpPr>
        <p:spPr/>
        <p:txBody>
          <a:bodyPr/>
          <a:lstStyle/>
          <a:p>
            <a:r>
              <a:rPr lang="en-US" dirty="0">
                <a:hlinkClick r:id="rId3" action="ppaction://hlinksldjump"/>
              </a:rPr>
              <a:t>Access the text alternative for slide images.</a:t>
            </a:r>
          </a:p>
        </p:txBody>
      </p:sp>
    </p:spTree>
    <p:extLst>
      <p:ext uri="{BB962C8B-B14F-4D97-AF65-F5344CB8AC3E}">
        <p14:creationId xmlns:p14="http://schemas.microsoft.com/office/powerpoint/2010/main" val="3310597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Normative Culture</a:t>
            </a:r>
            <a:r>
              <a:rPr lang="en-US" sz="1200" dirty="0"/>
              <a:t> 1</a:t>
            </a:r>
          </a:p>
        </p:txBody>
      </p:sp>
      <p:sp>
        <p:nvSpPr>
          <p:cNvPr id="4" name="Content Placeholder 2"/>
          <p:cNvSpPr>
            <a:spLocks noGrp="1"/>
          </p:cNvSpPr>
          <p:nvPr>
            <p:ph sz="quarter" idx="11"/>
          </p:nvPr>
        </p:nvSpPr>
        <p:spPr/>
        <p:txBody>
          <a:bodyPr/>
          <a:lstStyle/>
          <a:p>
            <a:pPr>
              <a:spcBef>
                <a:spcPts val="1200"/>
              </a:spcBef>
            </a:pPr>
            <a:r>
              <a:rPr lang="en-US" altLang="en-US" b="1" dirty="0">
                <a:ea typeface="ＭＳ Ｐゴシック" pitchFamily="34" charset="-128"/>
              </a:rPr>
              <a:t>Normative culture: </a:t>
            </a:r>
            <a:r>
              <a:rPr lang="en-US" altLang="en-US" dirty="0">
                <a:ea typeface="ＭＳ Ｐゴシック" pitchFamily="34" charset="-128"/>
              </a:rPr>
              <a:t>consists of the ways we establish, abide by, and enforce principles of conduct.</a:t>
            </a:r>
            <a:endParaRPr lang="en-US" altLang="en-US" b="1" dirty="0">
              <a:ea typeface="ＭＳ Ｐゴシック" pitchFamily="34" charset="-128"/>
            </a:endParaRPr>
          </a:p>
          <a:p>
            <a:pPr marL="347663" lvl="1" indent="-347663">
              <a:spcBef>
                <a:spcPts val="1200"/>
              </a:spcBef>
            </a:pPr>
            <a:r>
              <a:rPr lang="en-US" altLang="en-US" b="1" dirty="0">
                <a:ea typeface="ＭＳ Ｐゴシック" pitchFamily="34" charset="-128"/>
              </a:rPr>
              <a:t>Norm: </a:t>
            </a:r>
            <a:r>
              <a:rPr lang="en-US" altLang="en-US" dirty="0">
                <a:ea typeface="ＭＳ Ｐゴシック" pitchFamily="34" charset="-128"/>
              </a:rPr>
              <a:t>an established standard of behavior maintained </a:t>
            </a:r>
            <a:br>
              <a:rPr lang="en-US" altLang="en-US" dirty="0">
                <a:ea typeface="ＭＳ Ｐゴシック" pitchFamily="34" charset="-128"/>
              </a:rPr>
            </a:br>
            <a:r>
              <a:rPr lang="en-US" altLang="en-US" dirty="0">
                <a:ea typeface="ＭＳ Ｐゴシック" pitchFamily="34" charset="-128"/>
              </a:rPr>
              <a:t>by a society.</a:t>
            </a:r>
          </a:p>
          <a:p>
            <a:pPr>
              <a:spcBef>
                <a:spcPts val="1200"/>
              </a:spcBef>
            </a:pPr>
            <a:r>
              <a:rPr lang="en-US" altLang="en-US" dirty="0">
                <a:ea typeface="ＭＳ Ｐゴシック" pitchFamily="34" charset="-128"/>
              </a:rPr>
              <a:t>Sociologists classify norms into three primary categories, each representing a continuum:</a:t>
            </a:r>
          </a:p>
          <a:p>
            <a:pPr lvl="1">
              <a:spcBef>
                <a:spcPts val="1200"/>
              </a:spcBef>
            </a:pPr>
            <a:r>
              <a:rPr lang="en-US" altLang="en-US" dirty="0">
                <a:ea typeface="ＭＳ Ｐゴシック" pitchFamily="34" charset="-128"/>
              </a:rPr>
              <a:t>Centrality.</a:t>
            </a:r>
          </a:p>
          <a:p>
            <a:pPr lvl="1">
              <a:spcBef>
                <a:spcPts val="1200"/>
              </a:spcBef>
            </a:pPr>
            <a:r>
              <a:rPr lang="en-US" altLang="en-US" dirty="0">
                <a:ea typeface="ＭＳ Ｐゴシック" pitchFamily="34" charset="-128"/>
              </a:rPr>
              <a:t>Formality.</a:t>
            </a:r>
          </a:p>
          <a:p>
            <a:pPr lvl="1">
              <a:spcBef>
                <a:spcPts val="1200"/>
              </a:spcBef>
            </a:pPr>
            <a:r>
              <a:rPr lang="en-US" altLang="en-US" dirty="0">
                <a:ea typeface="ＭＳ Ｐゴシック" pitchFamily="34" charset="-128"/>
              </a:rPr>
              <a:t>Adherence.</a:t>
            </a:r>
          </a:p>
        </p:txBody>
      </p:sp>
    </p:spTree>
    <p:extLst>
      <p:ext uri="{BB962C8B-B14F-4D97-AF65-F5344CB8AC3E}">
        <p14:creationId xmlns:p14="http://schemas.microsoft.com/office/powerpoint/2010/main" val="57674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What’s to Come?</a:t>
            </a:r>
            <a:endParaRPr lang="en-IN" dirty="0"/>
          </a:p>
        </p:txBody>
      </p:sp>
      <p:sp>
        <p:nvSpPr>
          <p:cNvPr id="3" name="Content Placeholder 2"/>
          <p:cNvSpPr>
            <a:spLocks noGrp="1"/>
          </p:cNvSpPr>
          <p:nvPr>
            <p:ph sz="quarter" idx="11"/>
          </p:nvPr>
        </p:nvSpPr>
        <p:spPr/>
        <p:txBody>
          <a:bodyPr/>
          <a:lstStyle/>
          <a:p>
            <a:pPr>
              <a:spcBef>
                <a:spcPts val="800"/>
              </a:spcBef>
              <a:defRPr/>
            </a:pPr>
            <a:r>
              <a:rPr lang="en-US" altLang="en-US" dirty="0">
                <a:ea typeface="ＭＳ Ｐゴシック" pitchFamily="34" charset="-128"/>
              </a:rPr>
              <a:t>The Social Construction of Reality.</a:t>
            </a:r>
          </a:p>
          <a:p>
            <a:pPr>
              <a:spcBef>
                <a:spcPts val="800"/>
              </a:spcBef>
              <a:defRPr/>
            </a:pPr>
            <a:r>
              <a:rPr lang="en-US" altLang="en-US" dirty="0">
                <a:ea typeface="ＭＳ Ｐゴシック" pitchFamily="34" charset="-128"/>
              </a:rPr>
              <a:t>Constructing Culture.</a:t>
            </a:r>
          </a:p>
          <a:p>
            <a:pPr>
              <a:spcBef>
                <a:spcPts val="800"/>
              </a:spcBef>
              <a:defRPr/>
            </a:pPr>
            <a:r>
              <a:rPr lang="en-US" altLang="en-US" dirty="0">
                <a:ea typeface="ＭＳ Ｐゴシック" pitchFamily="34" charset="-128"/>
              </a:rPr>
              <a:t>Three Elements of Culture.</a:t>
            </a:r>
          </a:p>
          <a:p>
            <a:pPr>
              <a:spcBef>
                <a:spcPts val="800"/>
              </a:spcBef>
              <a:defRPr/>
            </a:pPr>
            <a:r>
              <a:rPr lang="en-US" altLang="en-US" dirty="0">
                <a:ea typeface="ＭＳ Ｐゴシック" pitchFamily="34" charset="-128"/>
              </a:rPr>
              <a:t>Cultural Variation.</a:t>
            </a:r>
          </a:p>
        </p:txBody>
      </p:sp>
    </p:spTree>
    <p:extLst>
      <p:ext uri="{BB962C8B-B14F-4D97-AF65-F5344CB8AC3E}">
        <p14:creationId xmlns:p14="http://schemas.microsoft.com/office/powerpoint/2010/main" val="336735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Normative Culture</a:t>
            </a:r>
            <a:r>
              <a:rPr lang="en-US" sz="1200" dirty="0"/>
              <a:t> 2</a:t>
            </a:r>
          </a:p>
        </p:txBody>
      </p:sp>
      <p:sp>
        <p:nvSpPr>
          <p:cNvPr id="4" name="Content Placeholder 2"/>
          <p:cNvSpPr>
            <a:spLocks noGrp="1"/>
          </p:cNvSpPr>
          <p:nvPr>
            <p:ph sz="quarter" idx="11"/>
          </p:nvPr>
        </p:nvSpPr>
        <p:spPr/>
        <p:txBody>
          <a:bodyPr/>
          <a:lstStyle/>
          <a:p>
            <a:pPr>
              <a:spcBef>
                <a:spcPts val="800"/>
              </a:spcBef>
            </a:pPr>
            <a:r>
              <a:rPr lang="en-US" altLang="en-US" b="1" dirty="0"/>
              <a:t>Types of Norms.</a:t>
            </a:r>
          </a:p>
          <a:p>
            <a:pPr marL="347472" lvl="1"/>
            <a:r>
              <a:rPr lang="en-US" altLang="en-US" b="1" dirty="0"/>
              <a:t>Mores: </a:t>
            </a:r>
            <a:r>
              <a:rPr lang="en-US" altLang="en-US" dirty="0"/>
              <a:t>norms deemed highly necessary to the welfare of a society; considered </a:t>
            </a:r>
            <a:r>
              <a:rPr lang="en-US" altLang="en-US" i="1" dirty="0"/>
              <a:t>central</a:t>
            </a:r>
            <a:r>
              <a:rPr lang="en-US" altLang="en-US" dirty="0"/>
              <a:t> to society.</a:t>
            </a:r>
          </a:p>
          <a:p>
            <a:pPr marL="347472" lvl="1"/>
            <a:r>
              <a:rPr lang="en-US" altLang="en-US" b="1" dirty="0"/>
              <a:t>Folkways: </a:t>
            </a:r>
            <a:r>
              <a:rPr lang="en-US" altLang="en-US" dirty="0"/>
              <a:t>norms governing everyday behavior, whose violation raises comparatively little concern.</a:t>
            </a:r>
          </a:p>
          <a:p>
            <a:pPr marL="347472" lvl="1"/>
            <a:r>
              <a:rPr lang="en-US" altLang="en-US" b="1" dirty="0"/>
              <a:t>Formal norm: </a:t>
            </a:r>
            <a:r>
              <a:rPr lang="en-US" altLang="en-US" dirty="0"/>
              <a:t>a norm that has been written down and that specifies strict punishments for violators.</a:t>
            </a:r>
          </a:p>
          <a:p>
            <a:pPr marL="347472" lvl="1"/>
            <a:r>
              <a:rPr lang="en-US" altLang="en-US" b="1" dirty="0"/>
              <a:t>Laws:</a:t>
            </a:r>
            <a:r>
              <a:rPr lang="en-US" altLang="en-US" dirty="0"/>
              <a:t> formal norms enforced by the state.</a:t>
            </a:r>
          </a:p>
          <a:p>
            <a:pPr marL="347472" lvl="1"/>
            <a:r>
              <a:rPr lang="en-US" altLang="en-US" b="1" dirty="0">
                <a:ea typeface="ＭＳ Ｐゴシック" pitchFamily="34" charset="-128"/>
              </a:rPr>
              <a:t>Informal</a:t>
            </a:r>
            <a:r>
              <a:rPr lang="en-US" altLang="en-US" dirty="0">
                <a:ea typeface="ＭＳ Ｐゴシック" pitchFamily="34" charset="-128"/>
              </a:rPr>
              <a:t> </a:t>
            </a:r>
            <a:r>
              <a:rPr lang="en-US" altLang="en-US" b="1" dirty="0">
                <a:ea typeface="ＭＳ Ｐゴシック" pitchFamily="34" charset="-128"/>
              </a:rPr>
              <a:t>norm:</a:t>
            </a:r>
            <a:r>
              <a:rPr lang="en-US" altLang="en-US" dirty="0">
                <a:ea typeface="ＭＳ Ｐゴシック" pitchFamily="34" charset="-128"/>
              </a:rPr>
              <a:t> a norm that is generally understood but not precisely recorded; low in </a:t>
            </a:r>
            <a:r>
              <a:rPr lang="en-US" altLang="en-US" i="1" dirty="0">
                <a:ea typeface="ＭＳ Ｐゴシック" pitchFamily="34" charset="-128"/>
              </a:rPr>
              <a:t>formality.</a:t>
            </a:r>
          </a:p>
        </p:txBody>
      </p:sp>
    </p:spTree>
    <p:extLst>
      <p:ext uri="{BB962C8B-B14F-4D97-AF65-F5344CB8AC3E}">
        <p14:creationId xmlns:p14="http://schemas.microsoft.com/office/powerpoint/2010/main" val="370397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Normative Culture</a:t>
            </a:r>
            <a:r>
              <a:rPr lang="en-US" sz="1200" dirty="0"/>
              <a:t> 3</a:t>
            </a:r>
          </a:p>
        </p:txBody>
      </p:sp>
      <p:sp>
        <p:nvSpPr>
          <p:cNvPr id="4" name="Content Placeholder 2"/>
          <p:cNvSpPr>
            <a:spLocks noGrp="1"/>
          </p:cNvSpPr>
          <p:nvPr>
            <p:ph sz="quarter" idx="11"/>
          </p:nvPr>
        </p:nvSpPr>
        <p:spPr>
          <a:xfrm>
            <a:off x="342900" y="1276709"/>
            <a:ext cx="8458200" cy="5201583"/>
          </a:xfrm>
        </p:spPr>
        <p:txBody>
          <a:bodyPr/>
          <a:lstStyle/>
          <a:p>
            <a:pPr>
              <a:spcBef>
                <a:spcPts val="200"/>
              </a:spcBef>
              <a:spcAft>
                <a:spcPts val="600"/>
              </a:spcAft>
            </a:pPr>
            <a:r>
              <a:rPr lang="en-US" altLang="en-US" b="1" dirty="0"/>
              <a:t>Types of Norms</a:t>
            </a:r>
            <a:r>
              <a:rPr lang="en-US" altLang="en-US" dirty="0"/>
              <a:t>, continued.</a:t>
            </a:r>
            <a:endParaRPr lang="en-US" altLang="en-US" b="1" dirty="0"/>
          </a:p>
          <a:p>
            <a:pPr marL="347472" lvl="1">
              <a:spcBef>
                <a:spcPts val="200"/>
              </a:spcBef>
              <a:spcAft>
                <a:spcPts val="600"/>
              </a:spcAft>
            </a:pPr>
            <a:r>
              <a:rPr lang="en-US" altLang="en-US" b="1" dirty="0">
                <a:ea typeface="ＭＳ Ｐゴシック" pitchFamily="34" charset="-128"/>
              </a:rPr>
              <a:t>Ideal norms: </a:t>
            </a:r>
            <a:r>
              <a:rPr lang="en-US" altLang="en-US" dirty="0">
                <a:ea typeface="ＭＳ Ｐゴシック" pitchFamily="34" charset="-128"/>
              </a:rPr>
              <a:t>guidelines for behavior that people agree should be followed; there is a high expectation of </a:t>
            </a:r>
            <a:r>
              <a:rPr lang="en-US" altLang="en-US" i="1" dirty="0">
                <a:ea typeface="ＭＳ Ｐゴシック" pitchFamily="34" charset="-128"/>
              </a:rPr>
              <a:t>adherence.</a:t>
            </a:r>
          </a:p>
          <a:p>
            <a:pPr marL="347472" lvl="1">
              <a:spcBef>
                <a:spcPts val="200"/>
              </a:spcBef>
              <a:spcAft>
                <a:spcPts val="600"/>
              </a:spcAft>
            </a:pPr>
            <a:r>
              <a:rPr lang="en-US" altLang="en-US" b="1" dirty="0">
                <a:ea typeface="ＭＳ Ｐゴシック" pitchFamily="34" charset="-128"/>
              </a:rPr>
              <a:t>Real norms: </a:t>
            </a:r>
            <a:r>
              <a:rPr lang="en-US" altLang="en-US" dirty="0">
                <a:ea typeface="ＭＳ Ｐゴシック" pitchFamily="34" charset="-128"/>
              </a:rPr>
              <a:t>rules of conduct generated from people’s actual behavior.</a:t>
            </a:r>
          </a:p>
          <a:p>
            <a:pPr>
              <a:spcBef>
                <a:spcPts val="200"/>
              </a:spcBef>
              <a:spcAft>
                <a:spcPts val="600"/>
              </a:spcAft>
            </a:pPr>
            <a:r>
              <a:rPr lang="en-US" altLang="en-US" b="1" dirty="0">
                <a:ea typeface="ＭＳ Ｐゴシック" pitchFamily="34" charset="-128"/>
              </a:rPr>
              <a:t>Breaking Norms.</a:t>
            </a:r>
          </a:p>
          <a:p>
            <a:pPr marL="347472" lvl="1">
              <a:spcBef>
                <a:spcPts val="200"/>
              </a:spcBef>
              <a:spcAft>
                <a:spcPts val="600"/>
              </a:spcAft>
            </a:pPr>
            <a:r>
              <a:rPr lang="en-US" altLang="en-US" dirty="0">
                <a:ea typeface="ＭＳ Ｐゴシック" pitchFamily="34" charset="-128"/>
              </a:rPr>
              <a:t>We can choose not to abide by a norm.</a:t>
            </a:r>
          </a:p>
          <a:p>
            <a:pPr marL="347472" lvl="1">
              <a:spcBef>
                <a:spcPts val="200"/>
              </a:spcBef>
              <a:spcAft>
                <a:spcPts val="600"/>
              </a:spcAft>
            </a:pPr>
            <a:r>
              <a:rPr lang="en-US" altLang="en-US" dirty="0">
                <a:ea typeface="ＭＳ Ｐゴシック" pitchFamily="34" charset="-128"/>
              </a:rPr>
              <a:t>Sometimes norms clash.</a:t>
            </a:r>
          </a:p>
          <a:p>
            <a:pPr marL="347472" lvl="1">
              <a:spcBef>
                <a:spcPts val="200"/>
              </a:spcBef>
              <a:spcAft>
                <a:spcPts val="600"/>
              </a:spcAft>
            </a:pPr>
            <a:r>
              <a:rPr lang="en-US" altLang="en-US" dirty="0">
                <a:ea typeface="ＭＳ Ｐゴシック" pitchFamily="34" charset="-128"/>
              </a:rPr>
              <a:t>There are exceptions to any norm.</a:t>
            </a:r>
          </a:p>
          <a:p>
            <a:pPr marL="347472" lvl="1">
              <a:spcBef>
                <a:spcPts val="200"/>
              </a:spcBef>
              <a:spcAft>
                <a:spcPts val="600"/>
              </a:spcAft>
            </a:pPr>
            <a:r>
              <a:rPr lang="en-US" altLang="en-US" dirty="0">
                <a:ea typeface="ＭＳ Ｐゴシック" pitchFamily="34" charset="-128"/>
              </a:rPr>
              <a:t>Violating norms can serve as a foundation for social change.</a:t>
            </a:r>
          </a:p>
        </p:txBody>
      </p:sp>
    </p:spTree>
    <p:extLst>
      <p:ext uri="{BB962C8B-B14F-4D97-AF65-F5344CB8AC3E}">
        <p14:creationId xmlns:p14="http://schemas.microsoft.com/office/powerpoint/2010/main" val="46874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Normative Culture: Break-a-Norm Day</a:t>
            </a:r>
          </a:p>
        </p:txBody>
      </p:sp>
      <p:pic>
        <p:nvPicPr>
          <p:cNvPr id="7" name="Picture 2" descr="An illustration lists 6 examples of how people violate norms.">
            <a:extLst>
              <a:ext uri="{FF2B5EF4-FFF2-40B4-BE49-F238E27FC236}">
                <a16:creationId xmlns:a16="http://schemas.microsoft.com/office/drawing/2014/main" id="{C2DDF409-60A4-48A3-AD58-DD99523B2981}"/>
              </a:ext>
            </a:extLst>
          </p:cNvPr>
          <p:cNvPicPr>
            <a:picLocks noGrp="1" noChangeAspect="1"/>
          </p:cNvPicPr>
          <p:nvPr>
            <p:ph sz="quarter" idx="11"/>
          </p:nvPr>
        </p:nvPicPr>
        <p:blipFill rotWithShape="1">
          <a:blip r:embed="rId2" cstate="print">
            <a:extLst>
              <a:ext uri="{28A0092B-C50C-407E-A947-70E740481C1C}">
                <a14:useLocalDpi xmlns:a14="http://schemas.microsoft.com/office/drawing/2010/main" val="0"/>
              </a:ext>
            </a:extLst>
          </a:blip>
          <a:stretch/>
        </p:blipFill>
        <p:spPr>
          <a:xfrm>
            <a:off x="2508443" y="1151750"/>
            <a:ext cx="4127115" cy="4206240"/>
          </a:xfrm>
        </p:spPr>
      </p:pic>
      <p:sp>
        <p:nvSpPr>
          <p:cNvPr id="4" name="Content Placeholder 3"/>
          <p:cNvSpPr>
            <a:spLocks noGrp="1"/>
          </p:cNvSpPr>
          <p:nvPr>
            <p:ph sz="quarter" idx="14"/>
          </p:nvPr>
        </p:nvSpPr>
        <p:spPr>
          <a:xfrm>
            <a:off x="342900" y="5512526"/>
            <a:ext cx="8458200" cy="735874"/>
          </a:xfrm>
        </p:spPr>
        <p:txBody>
          <a:bodyPr/>
          <a:lstStyle/>
          <a:p>
            <a:r>
              <a:rPr lang="en-US" sz="1400" dirty="0"/>
              <a:t>Norms provide us with rules that guide our everyday behavior. All we need to do is step outside the lines even a little bit to see the influence they have over our lives. These are some examples of how people violate norms. </a:t>
            </a:r>
          </a:p>
        </p:txBody>
      </p:sp>
      <p:sp>
        <p:nvSpPr>
          <p:cNvPr id="5" name="Text Placeholder 4"/>
          <p:cNvSpPr>
            <a:spLocks noGrp="1"/>
          </p:cNvSpPr>
          <p:nvPr>
            <p:ph type="body" sz="quarter" idx="29"/>
          </p:nvPr>
        </p:nvSpPr>
        <p:spPr/>
        <p:txBody>
          <a:bodyPr/>
          <a:lstStyle/>
          <a:p>
            <a:r>
              <a:rPr lang="en-US" dirty="0">
                <a:hlinkClick r:id="rId3" action="ppaction://hlinksldjump"/>
              </a:rPr>
              <a:t>Access the text alternative for slide images.</a:t>
            </a:r>
          </a:p>
        </p:txBody>
      </p:sp>
      <p:sp>
        <p:nvSpPr>
          <p:cNvPr id="6" name="Text Placeholder 5"/>
          <p:cNvSpPr>
            <a:spLocks noGrp="1"/>
          </p:cNvSpPr>
          <p:nvPr>
            <p:ph type="body" sz="quarter" idx="30"/>
          </p:nvPr>
        </p:nvSpPr>
        <p:spPr/>
        <p:txBody>
          <a:bodyPr/>
          <a:lstStyle/>
          <a:p>
            <a:r>
              <a:rPr lang="en-US" i="1" dirty="0"/>
              <a:t>Photos</a:t>
            </a:r>
            <a:r>
              <a:rPr lang="en-US" dirty="0"/>
              <a:t>: (dress): ©C Squared Studios/</a:t>
            </a:r>
            <a:r>
              <a:rPr lang="en-US" dirty="0" err="1"/>
              <a:t>Photodisc</a:t>
            </a:r>
            <a:r>
              <a:rPr lang="en-US" dirty="0"/>
              <a:t>/Getty Images; (jeans): ©</a:t>
            </a:r>
            <a:r>
              <a:rPr lang="en-US" dirty="0" err="1"/>
              <a:t>Gordana</a:t>
            </a:r>
            <a:r>
              <a:rPr lang="en-US" dirty="0"/>
              <a:t> </a:t>
            </a:r>
            <a:r>
              <a:rPr lang="en-US" dirty="0" err="1"/>
              <a:t>Sermek</a:t>
            </a:r>
            <a:r>
              <a:rPr lang="en-US" dirty="0"/>
              <a:t>/</a:t>
            </a:r>
            <a:r>
              <a:rPr lang="en-US" dirty="0" err="1"/>
              <a:t>iStock</a:t>
            </a:r>
            <a:r>
              <a:rPr lang="en-US" dirty="0"/>
              <a:t>/Getty Images</a:t>
            </a:r>
          </a:p>
        </p:txBody>
      </p:sp>
    </p:spTree>
    <p:extLst>
      <p:ext uri="{BB962C8B-B14F-4D97-AF65-F5344CB8AC3E}">
        <p14:creationId xmlns:p14="http://schemas.microsoft.com/office/powerpoint/2010/main" val="1970156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Normative Culture</a:t>
            </a:r>
            <a:r>
              <a:rPr lang="en-US" sz="1200" dirty="0"/>
              <a:t> 4</a:t>
            </a:r>
          </a:p>
        </p:txBody>
      </p:sp>
      <p:sp>
        <p:nvSpPr>
          <p:cNvPr id="4" name="Content Placeholder 2"/>
          <p:cNvSpPr>
            <a:spLocks noGrp="1"/>
          </p:cNvSpPr>
          <p:nvPr>
            <p:ph sz="quarter" idx="11"/>
          </p:nvPr>
        </p:nvSpPr>
        <p:spPr/>
        <p:txBody>
          <a:bodyPr/>
          <a:lstStyle/>
          <a:p>
            <a:pPr>
              <a:spcBef>
                <a:spcPts val="1200"/>
              </a:spcBef>
              <a:spcAft>
                <a:spcPts val="1200"/>
              </a:spcAft>
            </a:pPr>
            <a:r>
              <a:rPr lang="en-US" altLang="en-US" b="1" dirty="0"/>
              <a:t>Sanctions.</a:t>
            </a:r>
            <a:r>
              <a:rPr lang="en-US" altLang="en-US" dirty="0"/>
              <a:t> </a:t>
            </a:r>
          </a:p>
          <a:p>
            <a:pPr lvl="1"/>
            <a:r>
              <a:rPr lang="en-US" altLang="en-US" b="1" dirty="0"/>
              <a:t>Sanction: </a:t>
            </a:r>
            <a:r>
              <a:rPr lang="en-US" altLang="en-US" dirty="0"/>
              <a:t>a penalty or reward for conduct concerning a social norm.</a:t>
            </a:r>
          </a:p>
          <a:p>
            <a:pPr lvl="2"/>
            <a:r>
              <a:rPr lang="en-US" altLang="en-US" dirty="0"/>
              <a:t>Positive, such as pay raises, medals, words of gratitude.</a:t>
            </a:r>
          </a:p>
          <a:p>
            <a:pPr lvl="2"/>
            <a:r>
              <a:rPr lang="en-US" altLang="en-US" dirty="0"/>
              <a:t>Negative, such as fines, threats, imprisonment, stares of contempt.</a:t>
            </a:r>
          </a:p>
        </p:txBody>
      </p:sp>
    </p:spTree>
    <p:extLst>
      <p:ext uri="{BB962C8B-B14F-4D97-AF65-F5344CB8AC3E}">
        <p14:creationId xmlns:p14="http://schemas.microsoft.com/office/powerpoint/2010/main" val="2480234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5 Movies on United States Culture</a:t>
            </a:r>
          </a:p>
        </p:txBody>
      </p:sp>
      <p:sp>
        <p:nvSpPr>
          <p:cNvPr id="4" name="Content Placeholder 2"/>
          <p:cNvSpPr>
            <a:spLocks noGrp="1"/>
          </p:cNvSpPr>
          <p:nvPr>
            <p:ph sz="quarter" idx="11"/>
          </p:nvPr>
        </p:nvSpPr>
        <p:spPr>
          <a:xfrm>
            <a:off x="342900" y="1276709"/>
            <a:ext cx="8458200" cy="5176342"/>
          </a:xfrm>
          <a:solidFill>
            <a:srgbClr val="F2F2F2"/>
          </a:solidFill>
        </p:spPr>
        <p:txBody>
          <a:bodyPr/>
          <a:lstStyle/>
          <a:p>
            <a:pPr>
              <a:spcBef>
                <a:spcPts val="600"/>
              </a:spcBef>
              <a:spcAft>
                <a:spcPts val="600"/>
              </a:spcAft>
            </a:pPr>
            <a:r>
              <a:rPr lang="en-US" sz="2200" b="1" dirty="0"/>
              <a:t>Sorry to Bother You</a:t>
            </a:r>
          </a:p>
          <a:p>
            <a:pPr marL="1588" lvl="1" indent="0">
              <a:spcBef>
                <a:spcPts val="600"/>
              </a:spcBef>
              <a:spcAft>
                <a:spcPts val="600"/>
              </a:spcAft>
              <a:buNone/>
            </a:pPr>
            <a:r>
              <a:rPr lang="en-US" sz="2200" i="1" dirty="0"/>
              <a:t>An African American telemarketer adopts a White accent in pursuit of the American Dream.</a:t>
            </a:r>
          </a:p>
          <a:p>
            <a:pPr>
              <a:spcBef>
                <a:spcPts val="600"/>
              </a:spcBef>
              <a:spcAft>
                <a:spcPts val="600"/>
              </a:spcAft>
            </a:pPr>
            <a:r>
              <a:rPr lang="en-US" sz="2200" b="1" dirty="0"/>
              <a:t>En el Séptimo Día (On the Seventh Day)</a:t>
            </a:r>
          </a:p>
          <a:p>
            <a:pPr marL="1588" lvl="1" indent="0">
              <a:spcBef>
                <a:spcPts val="600"/>
              </a:spcBef>
              <a:spcAft>
                <a:spcPts val="600"/>
              </a:spcAft>
              <a:buNone/>
            </a:pPr>
            <a:r>
              <a:rPr lang="en-US" sz="2200" i="1" dirty="0"/>
              <a:t>There’s power in community.</a:t>
            </a:r>
          </a:p>
          <a:p>
            <a:pPr>
              <a:spcBef>
                <a:spcPts val="600"/>
              </a:spcBef>
              <a:spcAft>
                <a:spcPts val="600"/>
              </a:spcAft>
            </a:pPr>
            <a:r>
              <a:rPr lang="en-US" sz="2200" b="1" dirty="0"/>
              <a:t>If Beale Street Could Talk</a:t>
            </a:r>
          </a:p>
          <a:p>
            <a:pPr marL="1588" lvl="1" indent="0">
              <a:spcBef>
                <a:spcPts val="600"/>
              </a:spcBef>
              <a:spcAft>
                <a:spcPts val="600"/>
              </a:spcAft>
              <a:buNone/>
            </a:pPr>
            <a:r>
              <a:rPr lang="en-US" sz="2200" i="1" dirty="0"/>
              <a:t>A young couple’s love runs up against society’s injustice.</a:t>
            </a:r>
          </a:p>
          <a:p>
            <a:pPr>
              <a:spcBef>
                <a:spcPts val="600"/>
              </a:spcBef>
              <a:spcAft>
                <a:spcPts val="600"/>
              </a:spcAft>
            </a:pPr>
            <a:r>
              <a:rPr lang="en-US" sz="2200" b="1" dirty="0"/>
              <a:t>The Rider</a:t>
            </a:r>
          </a:p>
          <a:p>
            <a:pPr marL="1588" lvl="1" indent="0">
              <a:spcBef>
                <a:spcPts val="600"/>
              </a:spcBef>
              <a:spcAft>
                <a:spcPts val="600"/>
              </a:spcAft>
              <a:buNone/>
              <a:tabLst>
                <a:tab pos="4692650" algn="l"/>
              </a:tabLst>
            </a:pPr>
            <a:r>
              <a:rPr lang="en-US" sz="2200" i="1" dirty="0"/>
              <a:t>A rodeo champion’s riding accident shatters his dreams.</a:t>
            </a:r>
          </a:p>
          <a:p>
            <a:pPr>
              <a:spcBef>
                <a:spcPts val="600"/>
              </a:spcBef>
              <a:spcAft>
                <a:spcPts val="600"/>
              </a:spcAft>
              <a:tabLst>
                <a:tab pos="4692650" algn="l"/>
              </a:tabLst>
            </a:pPr>
            <a:r>
              <a:rPr lang="en-US" sz="2200" b="1" dirty="0"/>
              <a:t>Revolutionary Road</a:t>
            </a:r>
          </a:p>
          <a:p>
            <a:pPr marL="1588" lvl="1" indent="0">
              <a:spcBef>
                <a:spcPts val="600"/>
              </a:spcBef>
              <a:spcAft>
                <a:spcPts val="600"/>
              </a:spcAft>
              <a:buNone/>
              <a:tabLst>
                <a:tab pos="4692650" algn="l"/>
              </a:tabLst>
            </a:pPr>
            <a:r>
              <a:rPr lang="en-US" sz="2200" i="1" dirty="0"/>
              <a:t>When living the American Dream becomes a nightmare.</a:t>
            </a:r>
          </a:p>
        </p:txBody>
      </p:sp>
    </p:spTree>
    <p:extLst>
      <p:ext uri="{BB962C8B-B14F-4D97-AF65-F5344CB8AC3E}">
        <p14:creationId xmlns:p14="http://schemas.microsoft.com/office/powerpoint/2010/main" val="2990585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5 Movies on Cultures Outside the United States</a:t>
            </a:r>
          </a:p>
        </p:txBody>
      </p:sp>
      <p:sp>
        <p:nvSpPr>
          <p:cNvPr id="4" name="Content Placeholder 2"/>
          <p:cNvSpPr>
            <a:spLocks noGrp="1"/>
          </p:cNvSpPr>
          <p:nvPr>
            <p:ph sz="quarter" idx="11"/>
          </p:nvPr>
        </p:nvSpPr>
        <p:spPr>
          <a:xfrm>
            <a:off x="342900" y="1276709"/>
            <a:ext cx="8458200" cy="5176342"/>
          </a:xfrm>
          <a:solidFill>
            <a:srgbClr val="F2F2F2"/>
          </a:solidFill>
        </p:spPr>
        <p:txBody>
          <a:bodyPr/>
          <a:lstStyle/>
          <a:p>
            <a:pPr>
              <a:spcBef>
                <a:spcPts val="300"/>
              </a:spcBef>
              <a:spcAft>
                <a:spcPts val="600"/>
              </a:spcAft>
            </a:pPr>
            <a:r>
              <a:rPr lang="en-US" sz="2200" b="1" dirty="0"/>
              <a:t>Shoplifters</a:t>
            </a:r>
          </a:p>
          <a:p>
            <a:pPr marL="1588" lvl="1" indent="0">
              <a:spcBef>
                <a:spcPts val="300"/>
              </a:spcBef>
              <a:spcAft>
                <a:spcPts val="600"/>
              </a:spcAft>
              <a:buNone/>
            </a:pPr>
            <a:r>
              <a:rPr lang="en-US" sz="2200" i="1" dirty="0"/>
              <a:t>Sometimes it’s better to choose your own family.</a:t>
            </a:r>
          </a:p>
          <a:p>
            <a:pPr>
              <a:spcBef>
                <a:spcPts val="300"/>
              </a:spcBef>
              <a:spcAft>
                <a:spcPts val="600"/>
              </a:spcAft>
            </a:pPr>
            <a:r>
              <a:rPr lang="en-US" sz="2200" b="1" dirty="0"/>
              <a:t>Embrace of the Serpent</a:t>
            </a:r>
          </a:p>
          <a:p>
            <a:pPr marL="1588" lvl="1" indent="0">
              <a:spcBef>
                <a:spcPts val="300"/>
              </a:spcBef>
              <a:spcAft>
                <a:spcPts val="600"/>
              </a:spcAft>
              <a:buNone/>
            </a:pPr>
            <a:r>
              <a:rPr lang="en-US" sz="2200" i="1" dirty="0"/>
              <a:t>Worlds collide when an Amazonian shaman, the last of his tribe, encounters two scientists.</a:t>
            </a:r>
          </a:p>
          <a:p>
            <a:pPr>
              <a:spcBef>
                <a:spcPts val="300"/>
              </a:spcBef>
              <a:spcAft>
                <a:spcPts val="600"/>
              </a:spcAft>
            </a:pPr>
            <a:r>
              <a:rPr lang="en-US" sz="2200" b="1" dirty="0"/>
              <a:t>Roma</a:t>
            </a:r>
          </a:p>
          <a:p>
            <a:pPr marL="1588" lvl="1" indent="0">
              <a:spcBef>
                <a:spcPts val="300"/>
              </a:spcBef>
              <a:spcAft>
                <a:spcPts val="600"/>
              </a:spcAft>
              <a:buNone/>
            </a:pPr>
            <a:r>
              <a:rPr lang="en-US" sz="2200" i="1" dirty="0"/>
              <a:t>A year in the life of a family living in Mexico City.</a:t>
            </a:r>
          </a:p>
          <a:p>
            <a:pPr>
              <a:spcBef>
                <a:spcPts val="300"/>
              </a:spcBef>
              <a:spcAft>
                <a:spcPts val="600"/>
              </a:spcAft>
            </a:pPr>
            <a:r>
              <a:rPr lang="en-US" sz="2200" b="1" dirty="0"/>
              <a:t>Persepolis</a:t>
            </a:r>
          </a:p>
          <a:p>
            <a:pPr marL="1588" lvl="1" indent="0">
              <a:spcBef>
                <a:spcPts val="300"/>
              </a:spcBef>
              <a:spcAft>
                <a:spcPts val="600"/>
              </a:spcAft>
              <a:buNone/>
            </a:pPr>
            <a:r>
              <a:rPr lang="en-US" sz="2200" i="1" dirty="0"/>
              <a:t>An animated coming-of-age film set during the Iranian Revolution.</a:t>
            </a:r>
          </a:p>
          <a:p>
            <a:pPr>
              <a:spcBef>
                <a:spcPts val="300"/>
              </a:spcBef>
              <a:spcAft>
                <a:spcPts val="600"/>
              </a:spcAft>
            </a:pPr>
            <a:r>
              <a:rPr lang="en-US" sz="2200" b="1" dirty="0"/>
              <a:t>Departures</a:t>
            </a:r>
          </a:p>
          <a:p>
            <a:pPr marL="1588" lvl="1" indent="0">
              <a:spcBef>
                <a:spcPts val="300"/>
              </a:spcBef>
              <a:spcAft>
                <a:spcPts val="600"/>
              </a:spcAft>
              <a:buNone/>
            </a:pPr>
            <a:r>
              <a:rPr lang="en-US" sz="2200" i="1" dirty="0"/>
              <a:t>An unemployed man violates Japanese norms by becoming an undertaker.</a:t>
            </a:r>
          </a:p>
        </p:txBody>
      </p:sp>
    </p:spTree>
    <p:extLst>
      <p:ext uri="{BB962C8B-B14F-4D97-AF65-F5344CB8AC3E}">
        <p14:creationId xmlns:p14="http://schemas.microsoft.com/office/powerpoint/2010/main" val="275598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Cultural Variation</a:t>
            </a:r>
          </a:p>
        </p:txBody>
      </p:sp>
      <p:sp>
        <p:nvSpPr>
          <p:cNvPr id="4" name="Content Placeholder 2"/>
          <p:cNvSpPr>
            <a:spLocks noGrp="1"/>
          </p:cNvSpPr>
          <p:nvPr>
            <p:ph sz="quarter" idx="11"/>
          </p:nvPr>
        </p:nvSpPr>
        <p:spPr/>
        <p:txBody>
          <a:bodyPr/>
          <a:lstStyle/>
          <a:p>
            <a:pPr>
              <a:spcBef>
                <a:spcPts val="1200"/>
              </a:spcBef>
              <a:spcAft>
                <a:spcPts val="1200"/>
              </a:spcAft>
            </a:pPr>
            <a:r>
              <a:rPr lang="en-US" altLang="en-US" dirty="0">
                <a:ea typeface="ＭＳ Ｐゴシック" pitchFamily="34" charset="-128"/>
              </a:rPr>
              <a:t>Together the elements of culture provide us with social coherence and order.</a:t>
            </a:r>
          </a:p>
          <a:p>
            <a:pPr>
              <a:spcBef>
                <a:spcPts val="1200"/>
              </a:spcBef>
              <a:spcAft>
                <a:spcPts val="1200"/>
              </a:spcAft>
            </a:pPr>
            <a:r>
              <a:rPr lang="en-US" altLang="en-US" dirty="0">
                <a:ea typeface="ＭＳ Ｐゴシック" pitchFamily="34" charset="-128"/>
              </a:rPr>
              <a:t>Culture also varies across time and place.</a:t>
            </a:r>
          </a:p>
          <a:p>
            <a:pPr>
              <a:spcBef>
                <a:spcPts val="1200"/>
              </a:spcBef>
              <a:spcAft>
                <a:spcPts val="1200"/>
              </a:spcAft>
            </a:pPr>
            <a:r>
              <a:rPr lang="en-US" altLang="en-US" dirty="0">
                <a:ea typeface="ＭＳ Ｐゴシック" pitchFamily="34" charset="-128"/>
              </a:rPr>
              <a:t>Some people have more power to impose their culture on others.</a:t>
            </a:r>
          </a:p>
        </p:txBody>
      </p:sp>
    </p:spTree>
    <p:extLst>
      <p:ext uri="{BB962C8B-B14F-4D97-AF65-F5344CB8AC3E}">
        <p14:creationId xmlns:p14="http://schemas.microsoft.com/office/powerpoint/2010/main" val="312325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Aspects of Cultural Variation</a:t>
            </a:r>
            <a:r>
              <a:rPr lang="en-US" sz="1200" dirty="0"/>
              <a:t> 1</a:t>
            </a:r>
          </a:p>
        </p:txBody>
      </p:sp>
      <p:sp>
        <p:nvSpPr>
          <p:cNvPr id="4" name="Content Placeholder 2"/>
          <p:cNvSpPr>
            <a:spLocks noGrp="1"/>
          </p:cNvSpPr>
          <p:nvPr>
            <p:ph sz="quarter" idx="11"/>
          </p:nvPr>
        </p:nvSpPr>
        <p:spPr/>
        <p:txBody>
          <a:bodyPr/>
          <a:lstStyle/>
          <a:p>
            <a:pPr>
              <a:spcBef>
                <a:spcPts val="800"/>
              </a:spcBef>
              <a:spcAft>
                <a:spcPts val="1200"/>
              </a:spcAft>
            </a:pPr>
            <a:r>
              <a:rPr lang="en-US" altLang="en-US" b="1" dirty="0"/>
              <a:t>Subcultures.</a:t>
            </a:r>
          </a:p>
          <a:p>
            <a:pPr lvl="1">
              <a:spcAft>
                <a:spcPts val="1200"/>
              </a:spcAft>
            </a:pPr>
            <a:r>
              <a:rPr lang="en-US" altLang="en-US" b="1" dirty="0"/>
              <a:t>Subculture: </a:t>
            </a:r>
            <a:r>
              <a:rPr lang="en-US" altLang="en-US" dirty="0"/>
              <a:t>a segment of society that shares a distinctive pattern of mores, folkways, and values that differs from the pattern of the larger society.</a:t>
            </a:r>
          </a:p>
          <a:p>
            <a:pPr lvl="1">
              <a:spcAft>
                <a:spcPts val="1200"/>
              </a:spcAft>
            </a:pPr>
            <a:r>
              <a:rPr lang="en-US" altLang="en-US" b="1" dirty="0"/>
              <a:t>Argot:</a:t>
            </a:r>
            <a:r>
              <a:rPr lang="en-US" altLang="en-US" dirty="0"/>
              <a:t> specialized language used by members of a group or subculture.</a:t>
            </a:r>
          </a:p>
          <a:p>
            <a:pPr lvl="1">
              <a:spcAft>
                <a:spcPts val="1200"/>
              </a:spcAft>
            </a:pPr>
            <a:r>
              <a:rPr lang="en-US" altLang="en-US" dirty="0"/>
              <a:t>In recent years, the growing divide between political subcultures in the </a:t>
            </a:r>
            <a:r>
              <a:rPr lang="en-US" dirty="0"/>
              <a:t>United States</a:t>
            </a:r>
            <a:r>
              <a:rPr lang="en-US" altLang="en-US" dirty="0"/>
              <a:t> has raised concerns.</a:t>
            </a:r>
          </a:p>
        </p:txBody>
      </p:sp>
    </p:spTree>
    <p:extLst>
      <p:ext uri="{BB962C8B-B14F-4D97-AF65-F5344CB8AC3E}">
        <p14:creationId xmlns:p14="http://schemas.microsoft.com/office/powerpoint/2010/main" val="2043192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Aspects of Cultural Variation: Subculture Slang</a:t>
            </a:r>
          </a:p>
        </p:txBody>
      </p:sp>
      <p:sp>
        <p:nvSpPr>
          <p:cNvPr id="6" name="Content Placeholder 2"/>
          <p:cNvSpPr>
            <a:spLocks noGrp="1"/>
          </p:cNvSpPr>
          <p:nvPr>
            <p:ph sz="quarter" idx="11"/>
          </p:nvPr>
        </p:nvSpPr>
        <p:spPr>
          <a:xfrm>
            <a:off x="342900" y="1276709"/>
            <a:ext cx="4150723" cy="4353382"/>
          </a:xfrm>
          <a:solidFill>
            <a:srgbClr val="CED283"/>
          </a:solidFill>
        </p:spPr>
        <p:txBody>
          <a:bodyPr/>
          <a:lstStyle/>
          <a:p>
            <a:pPr marL="344488" indent="-344488">
              <a:spcBef>
                <a:spcPts val="600"/>
              </a:spcBef>
              <a:spcAft>
                <a:spcPts val="200"/>
              </a:spcAft>
            </a:pPr>
            <a:r>
              <a:rPr lang="en-US" sz="1400" b="1" dirty="0"/>
              <a:t>Anime and Manga Fans</a:t>
            </a:r>
          </a:p>
          <a:p>
            <a:pPr marL="344488" indent="-344488">
              <a:spcBef>
                <a:spcPts val="600"/>
              </a:spcBef>
              <a:spcAft>
                <a:spcPts val="200"/>
              </a:spcAft>
            </a:pPr>
            <a:r>
              <a:rPr lang="en-US" sz="1400" dirty="0"/>
              <a:t>chibi eyes: the characteristic, big childlike eyes used in anime</a:t>
            </a:r>
          </a:p>
          <a:p>
            <a:pPr marL="344488" indent="-344488">
              <a:spcBef>
                <a:spcPts val="600"/>
              </a:spcBef>
              <a:spcAft>
                <a:spcPts val="200"/>
              </a:spcAft>
            </a:pPr>
            <a:r>
              <a:rPr lang="en-US" sz="1400" dirty="0"/>
              <a:t>majoko: a girl anime character with magical powers who must save the world</a:t>
            </a:r>
          </a:p>
          <a:p>
            <a:pPr marL="344488" indent="-344488">
              <a:spcBef>
                <a:spcPts val="600"/>
              </a:spcBef>
              <a:spcAft>
                <a:spcPts val="200"/>
              </a:spcAft>
            </a:pPr>
            <a:r>
              <a:rPr lang="en-US" sz="1400" b="1" dirty="0"/>
              <a:t>Con Artists &amp; Scammers</a:t>
            </a:r>
          </a:p>
          <a:p>
            <a:pPr marL="344488" indent="-344488">
              <a:spcBef>
                <a:spcPts val="600"/>
              </a:spcBef>
              <a:spcAft>
                <a:spcPts val="200"/>
              </a:spcAft>
            </a:pPr>
            <a:r>
              <a:rPr lang="en-US" sz="1400" dirty="0"/>
              <a:t>grifter: a person who steals through deception</a:t>
            </a:r>
          </a:p>
          <a:p>
            <a:pPr marL="344488" indent="-344488">
              <a:spcBef>
                <a:spcPts val="600"/>
              </a:spcBef>
              <a:spcAft>
                <a:spcPts val="200"/>
              </a:spcAft>
            </a:pPr>
            <a:r>
              <a:rPr lang="en-US" sz="1400" dirty="0"/>
              <a:t>phishing: seeking personal information by sending out emails that appear to be from legitimate companies</a:t>
            </a:r>
          </a:p>
          <a:p>
            <a:pPr marL="344488" indent="-344488">
              <a:spcBef>
                <a:spcPts val="600"/>
              </a:spcBef>
              <a:spcAft>
                <a:spcPts val="200"/>
              </a:spcAft>
            </a:pPr>
            <a:r>
              <a:rPr lang="en-US" sz="1400" b="1" dirty="0"/>
              <a:t>Graffiti Writers</a:t>
            </a:r>
          </a:p>
          <a:p>
            <a:pPr marL="344488" indent="-344488">
              <a:spcBef>
                <a:spcPts val="600"/>
              </a:spcBef>
              <a:spcAft>
                <a:spcPts val="200"/>
              </a:spcAft>
            </a:pPr>
            <a:r>
              <a:rPr lang="en-US" sz="1400" dirty="0"/>
              <a:t>bite: to copy another graffiti writer’s work</a:t>
            </a:r>
          </a:p>
          <a:p>
            <a:pPr marL="344488" indent="-344488">
              <a:spcBef>
                <a:spcPts val="600"/>
              </a:spcBef>
              <a:spcAft>
                <a:spcPts val="200"/>
              </a:spcAft>
            </a:pPr>
            <a:r>
              <a:rPr lang="en-US" sz="1400" dirty="0"/>
              <a:t>burner: a stylistically impressive, brilliantly colored piece of graffiti, usually written in a complex pattern of interlocking letters and other visual elements</a:t>
            </a:r>
          </a:p>
        </p:txBody>
      </p:sp>
      <p:sp>
        <p:nvSpPr>
          <p:cNvPr id="9" name="Content Placeholder 3"/>
          <p:cNvSpPr>
            <a:spLocks noGrp="1"/>
          </p:cNvSpPr>
          <p:nvPr>
            <p:ph sz="quarter" idx="14"/>
          </p:nvPr>
        </p:nvSpPr>
        <p:spPr>
          <a:xfrm>
            <a:off x="4493624" y="1276709"/>
            <a:ext cx="4307476" cy="4353382"/>
          </a:xfrm>
          <a:solidFill>
            <a:srgbClr val="CED283"/>
          </a:solidFill>
        </p:spPr>
        <p:txBody>
          <a:bodyPr/>
          <a:lstStyle/>
          <a:p>
            <a:pPr marL="344488" indent="-344488">
              <a:spcBef>
                <a:spcPts val="600"/>
              </a:spcBef>
              <a:spcAft>
                <a:spcPts val="200"/>
              </a:spcAft>
            </a:pPr>
            <a:r>
              <a:rPr lang="en-US" sz="1400" dirty="0"/>
              <a:t>toy: an inexperienced or unskilled graffiti writer</a:t>
            </a:r>
          </a:p>
          <a:p>
            <a:pPr marL="344488" indent="-344488">
              <a:spcBef>
                <a:spcPts val="600"/>
              </a:spcBef>
              <a:spcAft>
                <a:spcPts val="200"/>
              </a:spcAft>
            </a:pPr>
            <a:r>
              <a:rPr lang="en-US" sz="1400" dirty="0"/>
              <a:t>kill: to saturate an area with one’s graffiti</a:t>
            </a:r>
          </a:p>
          <a:p>
            <a:pPr marL="344488" indent="-344488">
              <a:spcBef>
                <a:spcPts val="600"/>
              </a:spcBef>
              <a:spcAft>
                <a:spcPts val="200"/>
              </a:spcAft>
            </a:pPr>
            <a:r>
              <a:rPr lang="en-US" sz="1400" b="1" dirty="0"/>
              <a:t>Bikers (Motorcyclists)</a:t>
            </a:r>
          </a:p>
          <a:p>
            <a:pPr marL="344488" indent="-344488">
              <a:spcBef>
                <a:spcPts val="600"/>
              </a:spcBef>
              <a:spcAft>
                <a:spcPts val="200"/>
              </a:spcAft>
            </a:pPr>
            <a:r>
              <a:rPr lang="en-US" sz="1400" dirty="0"/>
              <a:t>brain bucket: a helmet</a:t>
            </a:r>
          </a:p>
          <a:p>
            <a:pPr marL="344488" indent="-344488">
              <a:spcBef>
                <a:spcPts val="600"/>
              </a:spcBef>
              <a:spcAft>
                <a:spcPts val="200"/>
              </a:spcAft>
            </a:pPr>
            <a:r>
              <a:rPr lang="en-US" sz="1400" dirty="0"/>
              <a:t>ink slinger: a tattoo</a:t>
            </a:r>
          </a:p>
          <a:p>
            <a:pPr marL="344488" indent="-344488">
              <a:spcBef>
                <a:spcPts val="600"/>
              </a:spcBef>
              <a:spcAft>
                <a:spcPts val="200"/>
              </a:spcAft>
            </a:pPr>
            <a:r>
              <a:rPr lang="en-US" sz="1400" dirty="0"/>
              <a:t>pucker factor: the degree of panic felt during a near-accident</a:t>
            </a:r>
          </a:p>
          <a:p>
            <a:pPr marL="344488" indent="-344488">
              <a:spcBef>
                <a:spcPts val="600"/>
              </a:spcBef>
              <a:spcAft>
                <a:spcPts val="200"/>
              </a:spcAft>
            </a:pPr>
            <a:r>
              <a:rPr lang="en-US" sz="1400" dirty="0"/>
              <a:t>yard shark: a dog that races out to attack passing motorcyclists</a:t>
            </a:r>
          </a:p>
          <a:p>
            <a:pPr marL="344488" indent="-344488">
              <a:spcBef>
                <a:spcPts val="600"/>
              </a:spcBef>
              <a:spcAft>
                <a:spcPts val="200"/>
              </a:spcAft>
            </a:pPr>
            <a:r>
              <a:rPr lang="en-US" sz="1400" b="1" dirty="0"/>
              <a:t>Skateboarders</a:t>
            </a:r>
          </a:p>
          <a:p>
            <a:pPr marL="344488" indent="-344488">
              <a:spcBef>
                <a:spcPts val="600"/>
              </a:spcBef>
              <a:spcAft>
                <a:spcPts val="200"/>
              </a:spcAft>
            </a:pPr>
            <a:r>
              <a:rPr lang="en-US" sz="1400" dirty="0"/>
              <a:t>deck: a skateboard platform</a:t>
            </a:r>
          </a:p>
          <a:p>
            <a:pPr marL="344488" indent="-344488">
              <a:spcBef>
                <a:spcPts val="600"/>
              </a:spcBef>
              <a:spcAft>
                <a:spcPts val="200"/>
              </a:spcAft>
            </a:pPr>
            <a:r>
              <a:rPr lang="en-US" sz="1400" dirty="0"/>
              <a:t>face plant: a face-first crash</a:t>
            </a:r>
          </a:p>
          <a:p>
            <a:pPr marL="344488" indent="-344488">
              <a:spcBef>
                <a:spcPts val="600"/>
              </a:spcBef>
              <a:spcAft>
                <a:spcPts val="200"/>
              </a:spcAft>
            </a:pPr>
            <a:r>
              <a:rPr lang="en-US" sz="1400" dirty="0"/>
              <a:t>sketchy: in reference to a trick, poorly done</a:t>
            </a:r>
          </a:p>
        </p:txBody>
      </p:sp>
      <p:sp>
        <p:nvSpPr>
          <p:cNvPr id="10" name="Content Placeholder 4"/>
          <p:cNvSpPr>
            <a:spLocks noGrp="1"/>
          </p:cNvSpPr>
          <p:nvPr>
            <p:ph sz="quarter" idx="15"/>
          </p:nvPr>
        </p:nvSpPr>
        <p:spPr>
          <a:xfrm>
            <a:off x="342900" y="5786847"/>
            <a:ext cx="8458200" cy="587828"/>
          </a:xfrm>
        </p:spPr>
        <p:txBody>
          <a:bodyPr/>
          <a:lstStyle/>
          <a:p>
            <a:r>
              <a:rPr lang="en-US" sz="1600" dirty="0"/>
              <a:t>Subcultures often produce their own unique jargon. The words may be appropriate in those subcultures, but they draw a line between insiders and the rest of us. </a:t>
            </a:r>
            <a:r>
              <a:rPr lang="en-US" sz="1600" i="1" dirty="0"/>
              <a:t>Source: </a:t>
            </a:r>
            <a:r>
              <a:rPr lang="en-US" sz="1600" dirty="0"/>
              <a:t>Reid 2006.</a:t>
            </a:r>
          </a:p>
        </p:txBody>
      </p:sp>
    </p:spTree>
    <p:extLst>
      <p:ext uri="{BB962C8B-B14F-4D97-AF65-F5344CB8AC3E}">
        <p14:creationId xmlns:p14="http://schemas.microsoft.com/office/powerpoint/2010/main" val="3218002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Aspects of Cultural Variation</a:t>
            </a:r>
            <a:r>
              <a:rPr lang="en-US" sz="1200" dirty="0"/>
              <a:t> 2</a:t>
            </a:r>
          </a:p>
        </p:txBody>
      </p:sp>
      <p:sp>
        <p:nvSpPr>
          <p:cNvPr id="4" name="Content Placeholder 2"/>
          <p:cNvSpPr>
            <a:spLocks noGrp="1"/>
          </p:cNvSpPr>
          <p:nvPr>
            <p:ph sz="quarter" idx="11"/>
          </p:nvPr>
        </p:nvSpPr>
        <p:spPr>
          <a:xfrm>
            <a:off x="342900" y="1276708"/>
            <a:ext cx="8503920" cy="5120640"/>
          </a:xfrm>
        </p:spPr>
        <p:txBody>
          <a:bodyPr/>
          <a:lstStyle/>
          <a:p>
            <a:pPr>
              <a:spcBef>
                <a:spcPts val="1200"/>
              </a:spcBef>
            </a:pPr>
            <a:r>
              <a:rPr lang="en-US" altLang="en-US" b="1" dirty="0"/>
              <a:t>Countercultures.</a:t>
            </a:r>
          </a:p>
          <a:p>
            <a:pPr lvl="1">
              <a:spcBef>
                <a:spcPts val="1200"/>
              </a:spcBef>
            </a:pPr>
            <a:r>
              <a:rPr lang="en-US" altLang="en-US" b="1" dirty="0"/>
              <a:t>Counterculture: </a:t>
            </a:r>
            <a:r>
              <a:rPr lang="en-US" altLang="en-US" dirty="0"/>
              <a:t>a subculture that conspicuously and deliberately opposes certain aspects of the larger culture.</a:t>
            </a:r>
          </a:p>
          <a:p>
            <a:pPr lvl="2">
              <a:spcBef>
                <a:spcPts val="1200"/>
              </a:spcBef>
            </a:pPr>
            <a:r>
              <a:rPr lang="en-US" altLang="en-US" dirty="0"/>
              <a:t>Hippies.</a:t>
            </a:r>
          </a:p>
          <a:p>
            <a:pPr lvl="2">
              <a:spcBef>
                <a:spcPts val="1200"/>
              </a:spcBef>
            </a:pPr>
            <a:r>
              <a:rPr lang="en-US" altLang="en-US" dirty="0"/>
              <a:t>Terrorist cells.</a:t>
            </a:r>
          </a:p>
          <a:p>
            <a:pPr>
              <a:spcBef>
                <a:spcPts val="1200"/>
              </a:spcBef>
            </a:pPr>
            <a:r>
              <a:rPr lang="en-US" altLang="en-US" b="1" dirty="0"/>
              <a:t>Culture Shock.</a:t>
            </a:r>
          </a:p>
          <a:p>
            <a:pPr lvl="1">
              <a:spcBef>
                <a:spcPts val="1200"/>
              </a:spcBef>
            </a:pPr>
            <a:r>
              <a:rPr lang="en-US" altLang="en-US" b="1" dirty="0"/>
              <a:t>Culture shock: </a:t>
            </a:r>
            <a:r>
              <a:rPr lang="en-US" altLang="en-US" dirty="0"/>
              <a:t>the feelings of disorientation, uncertainty, and even fear that people experience when they encounter unfamiliar cultural practices.</a:t>
            </a:r>
          </a:p>
        </p:txBody>
      </p:sp>
    </p:spTree>
    <p:extLst>
      <p:ext uri="{BB962C8B-B14F-4D97-AF65-F5344CB8AC3E}">
        <p14:creationId xmlns:p14="http://schemas.microsoft.com/office/powerpoint/2010/main" val="349440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As You Read</a:t>
            </a:r>
            <a:endParaRPr lang="en-IN" dirty="0"/>
          </a:p>
        </p:txBody>
      </p:sp>
      <p:sp>
        <p:nvSpPr>
          <p:cNvPr id="3" name="Content Placeholder 2"/>
          <p:cNvSpPr>
            <a:spLocks noGrp="1"/>
          </p:cNvSpPr>
          <p:nvPr>
            <p:ph sz="quarter" idx="11"/>
          </p:nvPr>
        </p:nvSpPr>
        <p:spPr/>
        <p:txBody>
          <a:bodyPr/>
          <a:lstStyle/>
          <a:p>
            <a:pPr>
              <a:spcBef>
                <a:spcPts val="800"/>
              </a:spcBef>
            </a:pPr>
            <a:r>
              <a:rPr lang="en-US" altLang="en-US" dirty="0"/>
              <a:t>Why do humans create culture?</a:t>
            </a:r>
          </a:p>
          <a:p>
            <a:pPr>
              <a:spcBef>
                <a:spcPts val="800"/>
              </a:spcBef>
            </a:pPr>
            <a:r>
              <a:rPr lang="en-US" altLang="en-US" dirty="0"/>
              <a:t>What does culture consist of?</a:t>
            </a:r>
          </a:p>
          <a:p>
            <a:pPr>
              <a:spcBef>
                <a:spcPts val="800"/>
              </a:spcBef>
            </a:pPr>
            <a:r>
              <a:rPr lang="en-US" altLang="en-US" dirty="0"/>
              <a:t>How does culture both enable and constrain?</a:t>
            </a:r>
          </a:p>
        </p:txBody>
      </p:sp>
    </p:spTree>
    <p:extLst>
      <p:ext uri="{BB962C8B-B14F-4D97-AF65-F5344CB8AC3E}">
        <p14:creationId xmlns:p14="http://schemas.microsoft.com/office/powerpoint/2010/main" val="63041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Dominant Ideology</a:t>
            </a:r>
          </a:p>
        </p:txBody>
      </p:sp>
      <p:sp>
        <p:nvSpPr>
          <p:cNvPr id="4" name="Content Placeholder 2"/>
          <p:cNvSpPr>
            <a:spLocks noGrp="1"/>
          </p:cNvSpPr>
          <p:nvPr>
            <p:ph sz="quarter" idx="11"/>
          </p:nvPr>
        </p:nvSpPr>
        <p:spPr>
          <a:xfrm>
            <a:off x="342900" y="1276709"/>
            <a:ext cx="8595360" cy="4971691"/>
          </a:xfrm>
        </p:spPr>
        <p:txBody>
          <a:bodyPr/>
          <a:lstStyle/>
          <a:p>
            <a:pPr>
              <a:spcBef>
                <a:spcPts val="1200"/>
              </a:spcBef>
            </a:pPr>
            <a:r>
              <a:rPr lang="en-US" altLang="en-US" b="1" dirty="0">
                <a:ea typeface="ＭＳ Ｐゴシック" pitchFamily="34" charset="-128"/>
              </a:rPr>
              <a:t>Dominant ideology: </a:t>
            </a:r>
            <a:r>
              <a:rPr lang="en-US" altLang="en-US" dirty="0">
                <a:ea typeface="ＭＳ Ｐゴシック" pitchFamily="34" charset="-128"/>
              </a:rPr>
              <a:t>a set of cultural beliefs and practices that legitimates existing powerful social, economic, and political interests.</a:t>
            </a:r>
          </a:p>
          <a:p>
            <a:pPr lvl="1">
              <a:spcBef>
                <a:spcPts val="1200"/>
              </a:spcBef>
            </a:pPr>
            <a:r>
              <a:rPr lang="en-US" altLang="en-US" dirty="0">
                <a:ea typeface="ＭＳ Ｐゴシック" pitchFamily="34" charset="-128"/>
              </a:rPr>
              <a:t>Helps explain and justify who gets what and why in a way that supports and maintains the status quo.</a:t>
            </a:r>
          </a:p>
          <a:p>
            <a:pPr>
              <a:spcBef>
                <a:spcPts val="1200"/>
              </a:spcBef>
            </a:pPr>
            <a:r>
              <a:rPr lang="en-US" altLang="en-US" dirty="0">
                <a:ea typeface="ＭＳ Ｐゴシック" pitchFamily="34" charset="-128"/>
              </a:rPr>
              <a:t>Karl Marx argued that the dominant ideas in society maintain the interests of the ruling class.</a:t>
            </a:r>
          </a:p>
          <a:p>
            <a:pPr lvl="1">
              <a:spcBef>
                <a:spcPts val="1200"/>
              </a:spcBef>
            </a:pPr>
            <a:r>
              <a:rPr lang="en-US" altLang="en-US" dirty="0">
                <a:ea typeface="ＭＳ Ｐゴシック" pitchFamily="34" charset="-128"/>
              </a:rPr>
              <a:t>Lukács and Gramsci: it is used as an instrument of power.</a:t>
            </a:r>
          </a:p>
          <a:p>
            <a:pPr lvl="1">
              <a:spcBef>
                <a:spcPts val="1200"/>
              </a:spcBef>
            </a:pPr>
            <a:r>
              <a:rPr lang="en-US" altLang="en-US" dirty="0">
                <a:ea typeface="ＭＳ Ｐゴシック" pitchFamily="34" charset="-128"/>
              </a:rPr>
              <a:t>Feminists: the dominant ideology works to reinforce gender stereotypes and subordinate women.</a:t>
            </a:r>
          </a:p>
        </p:txBody>
      </p:sp>
    </p:spTree>
    <p:extLst>
      <p:ext uri="{BB962C8B-B14F-4D97-AF65-F5344CB8AC3E}">
        <p14:creationId xmlns:p14="http://schemas.microsoft.com/office/powerpoint/2010/main" val="398929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Understanding Others</a:t>
            </a:r>
          </a:p>
        </p:txBody>
      </p:sp>
      <p:sp>
        <p:nvSpPr>
          <p:cNvPr id="4" name="Content Placeholder 2"/>
          <p:cNvSpPr>
            <a:spLocks noGrp="1"/>
          </p:cNvSpPr>
          <p:nvPr>
            <p:ph sz="quarter" idx="11"/>
          </p:nvPr>
        </p:nvSpPr>
        <p:spPr>
          <a:xfrm>
            <a:off x="342900" y="1276709"/>
            <a:ext cx="8503920" cy="5202468"/>
          </a:xfrm>
        </p:spPr>
        <p:txBody>
          <a:bodyPr/>
          <a:lstStyle/>
          <a:p>
            <a:pPr>
              <a:spcBef>
                <a:spcPts val="800"/>
              </a:spcBef>
              <a:spcAft>
                <a:spcPts val="1200"/>
              </a:spcAft>
            </a:pPr>
            <a:r>
              <a:rPr lang="en-US" altLang="en-US" b="1" dirty="0"/>
              <a:t>Ethnocentrism.</a:t>
            </a:r>
          </a:p>
          <a:p>
            <a:pPr lvl="1">
              <a:spcAft>
                <a:spcPts val="1200"/>
              </a:spcAft>
            </a:pPr>
            <a:r>
              <a:rPr lang="en-US" altLang="en-US" b="1" dirty="0"/>
              <a:t>Ethnocentrism: </a:t>
            </a:r>
            <a:r>
              <a:rPr lang="en-US" altLang="en-US" dirty="0"/>
              <a:t>the tendency to assume that one’</a:t>
            </a:r>
            <a:r>
              <a:rPr lang="en-US" altLang="ja-JP" dirty="0"/>
              <a:t>s own culture and way of life represent what’s normal or is superior to all others.</a:t>
            </a:r>
          </a:p>
          <a:p>
            <a:pPr lvl="1">
              <a:spcAft>
                <a:spcPts val="1200"/>
              </a:spcAft>
            </a:pPr>
            <a:r>
              <a:rPr lang="en-US" altLang="ja-JP" dirty="0"/>
              <a:t>Some degree of ethnocentrism is normal; the challenge is in the implicit denigration of other nations and cultures.</a:t>
            </a:r>
          </a:p>
          <a:p>
            <a:pPr>
              <a:spcBef>
                <a:spcPts val="800"/>
              </a:spcBef>
              <a:spcAft>
                <a:spcPts val="1200"/>
              </a:spcAft>
            </a:pPr>
            <a:r>
              <a:rPr lang="en-US" altLang="ja-JP" b="1" dirty="0"/>
              <a:t>Cultural Relativism.</a:t>
            </a:r>
          </a:p>
          <a:p>
            <a:pPr lvl="1">
              <a:spcAft>
                <a:spcPts val="1200"/>
              </a:spcAft>
            </a:pPr>
            <a:r>
              <a:rPr lang="en-US" altLang="en-US" b="1" dirty="0"/>
              <a:t>Cultural relativism: </a:t>
            </a:r>
            <a:r>
              <a:rPr lang="en-US" altLang="en-US" dirty="0"/>
              <a:t>the viewing of other people’</a:t>
            </a:r>
            <a:r>
              <a:rPr lang="en-US" altLang="ja-JP" dirty="0"/>
              <a:t>s behavior from the perspective of those other people’s culture.</a:t>
            </a:r>
          </a:p>
          <a:p>
            <a:pPr lvl="1">
              <a:spcAft>
                <a:spcPts val="1200"/>
              </a:spcAft>
            </a:pPr>
            <a:r>
              <a:rPr lang="en-US" altLang="ja-JP" dirty="0"/>
              <a:t>Different social contexts give rise to different norms, values.</a:t>
            </a:r>
          </a:p>
        </p:txBody>
      </p:sp>
    </p:spTree>
    <p:extLst>
      <p:ext uri="{BB962C8B-B14F-4D97-AF65-F5344CB8AC3E}">
        <p14:creationId xmlns:p14="http://schemas.microsoft.com/office/powerpoint/2010/main" val="242213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SOC VIEWS on Culture</a:t>
            </a:r>
          </a:p>
        </p:txBody>
      </p:sp>
      <p:pic>
        <p:nvPicPr>
          <p:cNvPr id="6" name="Picture 2" descr="A 3 circle Venn diagram represents SOC views on culture. An arrow from the intersecting region of the 3 circles points downward.">
            <a:extLst>
              <a:ext uri="{FF2B5EF4-FFF2-40B4-BE49-F238E27FC236}">
                <a16:creationId xmlns:a16="http://schemas.microsoft.com/office/drawing/2014/main" id="{894FB462-324F-4A91-ABC0-96C2A9973821}"/>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1000" r="-1000"/>
          <a:stretch/>
        </p:blipFill>
        <p:spPr>
          <a:xfrm>
            <a:off x="1679171" y="975903"/>
            <a:ext cx="5785658" cy="5303520"/>
          </a:xfrm>
        </p:spPr>
      </p:pic>
      <p:sp>
        <p:nvSpPr>
          <p:cNvPr id="7" name="Text Placeholder 3"/>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p>
        </p:txBody>
      </p:sp>
    </p:spTree>
    <p:extLst>
      <p:ext uri="{BB962C8B-B14F-4D97-AF65-F5344CB8AC3E}">
        <p14:creationId xmlns:p14="http://schemas.microsoft.com/office/powerpoint/2010/main" val="1599760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Make the Connection</a:t>
            </a:r>
          </a:p>
        </p:txBody>
      </p:sp>
      <p:sp>
        <p:nvSpPr>
          <p:cNvPr id="4" name="Content Placeholder 2"/>
          <p:cNvSpPr>
            <a:spLocks noGrp="1"/>
          </p:cNvSpPr>
          <p:nvPr>
            <p:ph sz="quarter" idx="11"/>
          </p:nvPr>
        </p:nvSpPr>
        <p:spPr>
          <a:xfrm>
            <a:off x="342900" y="1276708"/>
            <a:ext cx="8503920" cy="5120640"/>
          </a:xfrm>
        </p:spPr>
        <p:txBody>
          <a:bodyPr/>
          <a:lstStyle/>
          <a:p>
            <a:pPr>
              <a:spcBef>
                <a:spcPts val="1800"/>
              </a:spcBef>
              <a:spcAft>
                <a:spcPts val="1200"/>
              </a:spcAft>
            </a:pPr>
            <a:r>
              <a:rPr lang="en-US" dirty="0"/>
              <a:t>How would each of the three perspectives describe the lessons learned from the No Pants Subway Ride?</a:t>
            </a:r>
          </a:p>
          <a:p>
            <a:pPr>
              <a:spcBef>
                <a:spcPts val="1800"/>
              </a:spcBef>
              <a:spcAft>
                <a:spcPts val="1200"/>
              </a:spcAft>
            </a:pPr>
            <a:r>
              <a:rPr lang="en-US" dirty="0"/>
              <a:t>How would each perspective explain the role material, cognitive, and normative culture plays in our lives?</a:t>
            </a:r>
          </a:p>
          <a:p>
            <a:pPr>
              <a:spcBef>
                <a:spcPts val="1800"/>
              </a:spcBef>
              <a:spcAft>
                <a:spcPts val="1200"/>
              </a:spcAft>
            </a:pPr>
            <a:r>
              <a:rPr lang="en-US" dirty="0"/>
              <a:t>How would each perspective approach the role that dominant ideology performs in a culture?</a:t>
            </a:r>
          </a:p>
          <a:p>
            <a:pPr>
              <a:spcBef>
                <a:spcPts val="1800"/>
              </a:spcBef>
              <a:spcAft>
                <a:spcPts val="1200"/>
              </a:spcAft>
            </a:pPr>
            <a:r>
              <a:rPr lang="en-US" dirty="0"/>
              <a:t>How would you use the perspectives to describe one of the subcultures at your school?</a:t>
            </a:r>
          </a:p>
        </p:txBody>
      </p:sp>
    </p:spTree>
    <p:extLst>
      <p:ext uri="{BB962C8B-B14F-4D97-AF65-F5344CB8AC3E}">
        <p14:creationId xmlns:p14="http://schemas.microsoft.com/office/powerpoint/2010/main" val="3732073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End of Main Content</a:t>
            </a:r>
            <a:endParaRPr lang="en-IN" dirty="0"/>
          </a:p>
        </p:txBody>
      </p:sp>
      <p:sp>
        <p:nvSpPr>
          <p:cNvPr id="3" name="Footer Placeholder 2"/>
          <p:cNvSpPr>
            <a:spLocks noGrp="1"/>
          </p:cNvSpPr>
          <p:nvPr>
            <p:ph type="ftr" sz="quarter" idx="10"/>
          </p:nvPr>
        </p:nvSpPr>
        <p:spPr/>
        <p:txBody>
          <a:bodyPr/>
          <a:lstStyle/>
          <a:p>
            <a:pPr defTabSz="457200">
              <a:spcBef>
                <a:spcPct val="20000"/>
              </a:spcBef>
              <a:defRPr/>
            </a:pPr>
            <a:r>
              <a:rPr lang="en-US" dirty="0"/>
              <a:t>© 2020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501891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Content: Text Alternatives for Images</a:t>
            </a:r>
          </a:p>
        </p:txBody>
      </p:sp>
    </p:spTree>
    <p:extLst>
      <p:ext uri="{BB962C8B-B14F-4D97-AF65-F5344CB8AC3E}">
        <p14:creationId xmlns:p14="http://schemas.microsoft.com/office/powerpoint/2010/main" val="229228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Construction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p:cNvSpPr>
            <a:spLocks noGrp="1"/>
          </p:cNvSpPr>
          <p:nvPr>
            <p:ph sz="quarter" idx="11"/>
          </p:nvPr>
        </p:nvSpPr>
        <p:spPr/>
        <p:txBody>
          <a:bodyPr/>
          <a:lstStyle/>
          <a:p>
            <a:r>
              <a:rPr lang="en-US" dirty="0"/>
              <a:t>Each individual contributes in constructing a society through their culture and the society in turn contributes in constructing an individual.</a:t>
            </a:r>
          </a:p>
        </p:txBody>
      </p:sp>
      <p:sp>
        <p:nvSpPr>
          <p:cNvPr id="5" name="Text Placeholder 4"/>
          <p:cNvSpPr>
            <a:spLocks noGrp="1"/>
          </p:cNvSpPr>
          <p:nvPr>
            <p:ph type="body" sz="quarter" idx="15"/>
          </p:nvPr>
        </p:nvSpPr>
        <p:spPr/>
        <p:txBody>
          <a:bodyPr/>
          <a:lstStyle/>
          <a:p>
            <a:r>
              <a:rPr lang="en-US" dirty="0">
                <a:hlinkClick r:id="rId3" action="ppaction://hlinksldjump"/>
              </a:rPr>
              <a:t>Return to </a:t>
            </a:r>
            <a:r>
              <a:rPr lang="en-US" dirty="0">
                <a:hlinkClick r:id="rId2" action="ppaction://hlinksldjump"/>
              </a:rPr>
              <a:t>parent-slide</a:t>
            </a:r>
            <a:r>
              <a:rPr lang="en-US" dirty="0">
                <a:hlinkClick r:id="rId3" action="ppaction://hlinksldjump"/>
              </a:rPr>
              <a:t> containing images.</a:t>
            </a:r>
            <a:endParaRPr lang="en-US" dirty="0"/>
          </a:p>
        </p:txBody>
      </p:sp>
    </p:spTree>
    <p:extLst>
      <p:ext uri="{BB962C8B-B14F-4D97-AF65-F5344CB8AC3E}">
        <p14:creationId xmlns:p14="http://schemas.microsoft.com/office/powerpoint/2010/main" val="1635173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Success in Life Determined by Forces Outside</a:t>
            </a:r>
            <a:br>
              <a:rPr lang="en-US" dirty="0"/>
            </a:br>
            <a:r>
              <a:rPr lang="en-US" dirty="0"/>
              <a:t> Our Control?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p:txBody>
          <a:bodyPr/>
          <a:lstStyle/>
          <a:p>
            <a:r>
              <a:rPr lang="en-US" dirty="0"/>
              <a:t>The graph infers the data in the following format: Country, percentage of people who disagreed, and percentage of people who agreed. Bangladesh, 23 percent, 74 percent; Germany, 31 percent, 67 percent; China, 33 percent, 58 percent; Mexico, 49 percent, 36 percent; and United States, 57 percent, 40 percent.</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652713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Culture: United States Wireless Subscriptions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p:txBody>
          <a:bodyPr/>
          <a:lstStyle/>
          <a:p>
            <a:r>
              <a:rPr lang="en-US" dirty="0"/>
              <a:t>The increase is represented by increase in the number of people in a queue. Each person in the queue is equal to 7 million subscribers. The data follows: 1985, 0.3 million subscriptions; 1990, 5.3 million subscriptions; 1995, 33.8 million subscriptions; 2000, 109.5 million subscriptions; 2005, 207.9 million subscriptions; 2010, 296.3 million subscriptions; and 2017, 400.2 million subscriptions.</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3058026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the World’s Living Languages by </a:t>
            </a:r>
            <a:br>
              <a:rPr lang="en-US" dirty="0"/>
            </a:br>
            <a:r>
              <a:rPr lang="en-US" dirty="0"/>
              <a:t>Region of Origin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p:txBody>
          <a:bodyPr/>
          <a:lstStyle/>
          <a:p>
            <a:r>
              <a:rPr lang="en-US" dirty="0"/>
              <a:t>The chart infers the following data: Europe, 4 percent; America, 15 percent; Pacific, 19 percent; Africa, 30 percent; and Asia, 32 percent.</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p>
        </p:txBody>
      </p:sp>
    </p:spTree>
    <p:extLst>
      <p:ext uri="{BB962C8B-B14F-4D97-AF65-F5344CB8AC3E}">
        <p14:creationId xmlns:p14="http://schemas.microsoft.com/office/powerpoint/2010/main" val="332156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Social Construction of Reality</a:t>
            </a:r>
            <a:endParaRPr lang="en-IN" dirty="0"/>
          </a:p>
        </p:txBody>
      </p:sp>
      <p:sp>
        <p:nvSpPr>
          <p:cNvPr id="3" name="Content Placeholder 2"/>
          <p:cNvSpPr>
            <a:spLocks noGrp="1"/>
          </p:cNvSpPr>
          <p:nvPr>
            <p:ph sz="quarter" idx="11"/>
          </p:nvPr>
        </p:nvSpPr>
        <p:spPr/>
        <p:txBody>
          <a:bodyPr/>
          <a:lstStyle/>
          <a:p>
            <a:pPr>
              <a:spcBef>
                <a:spcPts val="1200"/>
              </a:spcBef>
            </a:pPr>
            <a:r>
              <a:rPr lang="en-US" altLang="en-US" b="1" dirty="0"/>
              <a:t>Social construction of reality: </a:t>
            </a:r>
            <a:r>
              <a:rPr lang="en-US" altLang="en-US" dirty="0"/>
              <a:t>the ongoing interdependent relationship within which individuals create society through our actions and, at the same time, become products of the society we construct.</a:t>
            </a:r>
          </a:p>
          <a:p>
            <a:pPr>
              <a:spcBef>
                <a:spcPts val="1200"/>
              </a:spcBef>
            </a:pPr>
            <a:r>
              <a:rPr lang="en-US" altLang="en-US" dirty="0"/>
              <a:t>Peter Berger and Thomas Luckmann’s three-step model includes:</a:t>
            </a:r>
          </a:p>
          <a:p>
            <a:pPr lvl="1">
              <a:spcBef>
                <a:spcPts val="1200"/>
              </a:spcBef>
            </a:pPr>
            <a:r>
              <a:rPr lang="en-US" altLang="en-US" dirty="0"/>
              <a:t>Constructing culture.</a:t>
            </a:r>
          </a:p>
          <a:p>
            <a:pPr lvl="1">
              <a:spcBef>
                <a:spcPts val="1200"/>
              </a:spcBef>
            </a:pPr>
            <a:r>
              <a:rPr lang="en-US" altLang="en-US" dirty="0"/>
              <a:t>Constructing the self.</a:t>
            </a:r>
          </a:p>
          <a:p>
            <a:pPr lvl="1">
              <a:spcBef>
                <a:spcPts val="1200"/>
              </a:spcBef>
            </a:pPr>
            <a:r>
              <a:rPr lang="en-US" altLang="en-US" dirty="0"/>
              <a:t>Constructing society.</a:t>
            </a:r>
          </a:p>
        </p:txBody>
      </p:sp>
    </p:spTree>
    <p:extLst>
      <p:ext uri="{BB962C8B-B14F-4D97-AF65-F5344CB8AC3E}">
        <p14:creationId xmlns:p14="http://schemas.microsoft.com/office/powerpoint/2010/main" val="795598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Culture: Life Goals of First-Year College Students in the United States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p:cNvSpPr>
            <a:spLocks noGrp="1"/>
          </p:cNvSpPr>
          <p:nvPr>
            <p:ph sz="quarter" idx="11"/>
          </p:nvPr>
        </p:nvSpPr>
        <p:spPr/>
        <p:txBody>
          <a:bodyPr/>
          <a:lstStyle/>
          <a:p>
            <a:r>
              <a:rPr lang="en-US" dirty="0"/>
              <a:t>The horizontal axis represents the years from 1966 to 2020, with a 5 months interval from the year 1970. The vertical axis represents percentage who identify goal as very important or essential and it ranges from 0 to 100, in increments of 20.</a:t>
            </a:r>
          </a:p>
          <a:p>
            <a:r>
              <a:rPr lang="en-US" dirty="0"/>
              <a:t>The graph shows three lines. The first line representing, help promote racial understanding, ranges between 30 to 40 percent from the year 1976 to 1986, it raises to 45 percent in 1992, falls to 30 percent in 2004, and raises again to 49.7 percent in 2016. The second line representing, be very well-off finically, starts at 43 percent in 1966, gradually raises to 73 percent in 1990, stays steady till 2002 and steadily increases to 82.5 percent in 2016. The third line representing, develop a meaningful philosophy of life, starts at 80 percent in year 1966, steadily decreases to 40 percent in 2002, and gradually increases to 48.1 in 2016. All the values are approximated.</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p>
        </p:txBody>
      </p:sp>
    </p:spTree>
    <p:extLst>
      <p:ext uri="{BB962C8B-B14F-4D97-AF65-F5344CB8AC3E}">
        <p14:creationId xmlns:p14="http://schemas.microsoft.com/office/powerpoint/2010/main" val="639157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Normative Culture: Break-a-Norm Day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p:cNvSpPr>
            <a:spLocks noGrp="1"/>
          </p:cNvSpPr>
          <p:nvPr>
            <p:ph sz="quarter" idx="11"/>
          </p:nvPr>
        </p:nvSpPr>
        <p:spPr/>
        <p:txBody>
          <a:bodyPr/>
          <a:lstStyle/>
          <a:p>
            <a:r>
              <a:rPr lang="en-US" dirty="0"/>
              <a:t>They follow: Wearing formal clothes in an informal setting; eating with the wrong utensil or none at all; responding to friends or family the same as to a boss or teacher; having long gaps in speech when talking with someone; standing just a little too close to or far from someone when talking with him or her; and facing the back of an elevator instead of getting in and turning around.</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p>
        </p:txBody>
      </p:sp>
    </p:spTree>
    <p:extLst>
      <p:ext uri="{BB962C8B-B14F-4D97-AF65-F5344CB8AC3E}">
        <p14:creationId xmlns:p14="http://schemas.microsoft.com/office/powerpoint/2010/main" val="4027182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 VIEWS on Culture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p:cNvSpPr>
            <a:spLocks noGrp="1"/>
          </p:cNvSpPr>
          <p:nvPr>
            <p:ph sz="quarter" idx="11"/>
          </p:nvPr>
        </p:nvSpPr>
        <p:spPr/>
        <p:txBody>
          <a:bodyPr/>
          <a:lstStyle/>
          <a:p>
            <a:r>
              <a:rPr lang="en-US" sz="1600" dirty="0"/>
              <a:t>It consists of 3 views: Conflict view, functionalist view, and interactionist view. Conflict view: While a common culture helps unify a society, it also privileges some to the detriment of others. The dominant ideology reinforces the power of the ruling class. The existence of subcultures reflects unequal social arrangements, as brought to light by the civil rights and feminist movements. Language in a culture can be a source of conflict, as in the case of sexist language or language that transmits racial stereotypes. The key concepts of conflict view are privilege, dominance, and inequality.</a:t>
            </a:r>
          </a:p>
          <a:p>
            <a:r>
              <a:rPr lang="en-US" sz="1600" dirty="0"/>
              <a:t>Functionalist view: Sharing a culture helps define the society to which one belongs, establishing social order. Society preserves its culture by transmitting shared language, norms, and values from one generation to the next, thus providing social stability. The interests of subgroups within a culture are served by formation of subcultures. The key concepts of functionalist view are preservation, facilitation, and communication.</a:t>
            </a:r>
          </a:p>
          <a:p>
            <a:r>
              <a:rPr lang="en-US" sz="1600" dirty="0"/>
              <a:t>Interactionist view: Without social interaction, people would not be able to construct their culture or transmit it to others. In turn, having a common culture simplifies everyday transactions. Culture diffusion is enhanced by interactions involved in immigration, tourism, the internet, and the mass media. Both a culture’s language and nonverbal communication facilitate day-to-day exchanges between people. The key concepts of interactionist view are social construction and nonverbal communication.</a:t>
            </a:r>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p>
        </p:txBody>
      </p:sp>
    </p:spTree>
    <p:extLst>
      <p:ext uri="{BB962C8B-B14F-4D97-AF65-F5344CB8AC3E}">
        <p14:creationId xmlns:p14="http://schemas.microsoft.com/office/powerpoint/2010/main" val="147926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Construction</a:t>
            </a:r>
            <a:endParaRPr lang="en-IN" dirty="0"/>
          </a:p>
        </p:txBody>
      </p:sp>
      <p:pic>
        <p:nvPicPr>
          <p:cNvPr id="8" name="Picture 2" descr="A photograph of a smart board displaying a three-step model of social construction.">
            <a:extLst>
              <a:ext uri="{FF2B5EF4-FFF2-40B4-BE49-F238E27FC236}">
                <a16:creationId xmlns:a16="http://schemas.microsoft.com/office/drawing/2014/main" id="{684FE364-1BAB-4895-A74B-E4133871E819}"/>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794" r="-792"/>
          <a:stretch/>
        </p:blipFill>
        <p:spPr>
          <a:xfrm>
            <a:off x="1317550" y="1184211"/>
            <a:ext cx="6508900" cy="4972050"/>
          </a:xfrm>
        </p:spPr>
      </p:pic>
      <p:sp>
        <p:nvSpPr>
          <p:cNvPr id="9" name="Text Placeholder 3"/>
          <p:cNvSpPr>
            <a:spLocks noGrp="1"/>
          </p:cNvSpPr>
          <p:nvPr>
            <p:ph type="body" sz="quarter" idx="29"/>
          </p:nvPr>
        </p:nvSpPr>
        <p:spPr/>
        <p:txBody>
          <a:bodyPr/>
          <a:lstStyle/>
          <a:p>
            <a:r>
              <a:rPr lang="en-US" dirty="0">
                <a:hlinkClick r:id="rId3" action="ppaction://hlinksldjump"/>
              </a:rPr>
              <a:t>Access the text alternative for slide images.</a:t>
            </a:r>
          </a:p>
        </p:txBody>
      </p:sp>
      <p:sp>
        <p:nvSpPr>
          <p:cNvPr id="7" name="Text Placeholder 4"/>
          <p:cNvSpPr>
            <a:spLocks noGrp="1"/>
          </p:cNvSpPr>
          <p:nvPr>
            <p:ph type="body" sz="quarter" idx="30"/>
          </p:nvPr>
        </p:nvSpPr>
        <p:spPr/>
        <p:txBody>
          <a:bodyPr/>
          <a:lstStyle/>
          <a:p>
            <a:r>
              <a:rPr lang="en-US" i="1" dirty="0"/>
              <a:t>Source: </a:t>
            </a:r>
            <a:r>
              <a:rPr lang="en-US" dirty="0"/>
              <a:t>McGraw-Hill Education. </a:t>
            </a:r>
            <a:r>
              <a:rPr lang="en-US" i="1" dirty="0"/>
              <a:t>Photo</a:t>
            </a:r>
            <a:r>
              <a:rPr lang="en-US" dirty="0"/>
              <a:t>: </a:t>
            </a:r>
            <a:r>
              <a:rPr lang="en-US" dirty="0" err="1"/>
              <a:t>RTimages</a:t>
            </a:r>
            <a:r>
              <a:rPr lang="en-US" dirty="0"/>
              <a:t>/</a:t>
            </a:r>
            <a:r>
              <a:rPr lang="en-US" dirty="0" err="1"/>
              <a:t>Alamy</a:t>
            </a:r>
            <a:r>
              <a:rPr lang="en-US" dirty="0"/>
              <a:t> Stock Photo</a:t>
            </a:r>
          </a:p>
        </p:txBody>
      </p:sp>
    </p:spTree>
    <p:extLst>
      <p:ext uri="{BB962C8B-B14F-4D97-AF65-F5344CB8AC3E}">
        <p14:creationId xmlns:p14="http://schemas.microsoft.com/office/powerpoint/2010/main" val="76641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Culture</a:t>
            </a:r>
            <a:endParaRPr lang="en-IN" sz="1200" dirty="0"/>
          </a:p>
        </p:txBody>
      </p:sp>
      <p:sp>
        <p:nvSpPr>
          <p:cNvPr id="3" name="Content Placeholder 2"/>
          <p:cNvSpPr>
            <a:spLocks noGrp="1"/>
          </p:cNvSpPr>
          <p:nvPr>
            <p:ph sz="quarter" idx="11"/>
          </p:nvPr>
        </p:nvSpPr>
        <p:spPr/>
        <p:txBody>
          <a:bodyPr/>
          <a:lstStyle/>
          <a:p>
            <a:pPr>
              <a:spcBef>
                <a:spcPts val="800"/>
              </a:spcBef>
              <a:spcAft>
                <a:spcPts val="1200"/>
              </a:spcAft>
            </a:pPr>
            <a:r>
              <a:rPr lang="en-US" altLang="en-US" b="1" dirty="0"/>
              <a:t>Culture:</a:t>
            </a:r>
            <a:r>
              <a:rPr lang="en-US" altLang="en-US" dirty="0"/>
              <a:t> everything humans create in establishing our relationships to nature and with each other.</a:t>
            </a:r>
          </a:p>
          <a:p>
            <a:pPr lvl="1">
              <a:spcAft>
                <a:spcPts val="1200"/>
              </a:spcAft>
            </a:pPr>
            <a:r>
              <a:rPr lang="en-US" altLang="en-US" dirty="0"/>
              <a:t>Culture mediates between individuals and the external world.</a:t>
            </a:r>
          </a:p>
          <a:p>
            <a:pPr lvl="1">
              <a:spcAft>
                <a:spcPts val="1200"/>
              </a:spcAft>
            </a:pPr>
            <a:r>
              <a:rPr lang="en-US" altLang="en-US" dirty="0"/>
              <a:t>Culture facilitates social interaction.</a:t>
            </a:r>
          </a:p>
          <a:p>
            <a:pPr>
              <a:spcBef>
                <a:spcPts val="800"/>
              </a:spcBef>
              <a:spcAft>
                <a:spcPts val="1200"/>
              </a:spcAft>
            </a:pPr>
            <a:r>
              <a:rPr lang="en-US" altLang="en-US" b="1" dirty="0"/>
              <a:t>Society:</a:t>
            </a:r>
            <a:r>
              <a:rPr lang="en-US" altLang="en-US" dirty="0"/>
              <a:t> the structure of relationships within which culture is created and shared through regularized patterns of social interaction.</a:t>
            </a:r>
          </a:p>
          <a:p>
            <a:pPr>
              <a:spcBef>
                <a:spcPts val="800"/>
              </a:spcBef>
              <a:spcAft>
                <a:spcPts val="1200"/>
              </a:spcAft>
            </a:pPr>
            <a:r>
              <a:rPr lang="en-US" altLang="en-US" dirty="0"/>
              <a:t>Societies construct culture in different ways, resulting in significant cross-cultural variation.</a:t>
            </a:r>
          </a:p>
        </p:txBody>
      </p:sp>
    </p:spTree>
    <p:extLst>
      <p:ext uri="{BB962C8B-B14F-4D97-AF65-F5344CB8AC3E}">
        <p14:creationId xmlns:p14="http://schemas.microsoft.com/office/powerpoint/2010/main" val="408641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Success in Life Determined by Forces Outside</a:t>
            </a:r>
            <a:br>
              <a:rPr lang="en-US" dirty="0"/>
            </a:br>
            <a:r>
              <a:rPr lang="en-US" dirty="0"/>
              <a:t> Our Control?</a:t>
            </a:r>
          </a:p>
        </p:txBody>
      </p:sp>
      <p:pic>
        <p:nvPicPr>
          <p:cNvPr id="7" name="Picture 2" descr="A horizontal bar graph represents the percentage of people’s opinion for the question “is success in life determined by forces outside our control?” in 5 different countries.">
            <a:extLst>
              <a:ext uri="{FF2B5EF4-FFF2-40B4-BE49-F238E27FC236}">
                <a16:creationId xmlns:a16="http://schemas.microsoft.com/office/drawing/2014/main" id="{2092ABC6-E376-43C6-971F-C1F3FD015B09}"/>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t="-11881" b="-11881"/>
          <a:stretch/>
        </p:blipFill>
        <p:spPr>
          <a:xfrm>
            <a:off x="342900" y="1539462"/>
            <a:ext cx="8458200" cy="4229087"/>
          </a:xfrm>
        </p:spPr>
      </p:pic>
      <p:sp>
        <p:nvSpPr>
          <p:cNvPr id="4" name="Text Placeholder 3"/>
          <p:cNvSpPr>
            <a:spLocks noGrp="1"/>
          </p:cNvSpPr>
          <p:nvPr>
            <p:ph type="body" sz="quarter" idx="29"/>
          </p:nvPr>
        </p:nvSpPr>
        <p:spPr/>
        <p:txBody>
          <a:bodyPr/>
          <a:lstStyle/>
          <a:p>
            <a:r>
              <a:rPr lang="en-US" dirty="0">
                <a:hlinkClick r:id="rId3" action="ppaction://hlinksldjump"/>
              </a:rPr>
              <a:t>Access the text alternative for slide images.</a:t>
            </a:r>
          </a:p>
        </p:txBody>
      </p:sp>
      <p:sp>
        <p:nvSpPr>
          <p:cNvPr id="5" name="Text Placeholder 4"/>
          <p:cNvSpPr>
            <a:spLocks noGrp="1"/>
          </p:cNvSpPr>
          <p:nvPr>
            <p:ph type="body" sz="quarter" idx="30"/>
          </p:nvPr>
        </p:nvSpPr>
        <p:spPr/>
        <p:txBody>
          <a:bodyPr/>
          <a:lstStyle/>
          <a:p>
            <a:r>
              <a:rPr lang="en-US" i="1" dirty="0"/>
              <a:t>Source: </a:t>
            </a:r>
            <a:r>
              <a:rPr lang="en-US" dirty="0"/>
              <a:t>Pew Research Center 2014a.</a:t>
            </a:r>
          </a:p>
        </p:txBody>
      </p:sp>
    </p:spTree>
    <p:extLst>
      <p:ext uri="{BB962C8B-B14F-4D97-AF65-F5344CB8AC3E}">
        <p14:creationId xmlns:p14="http://schemas.microsoft.com/office/powerpoint/2010/main" val="311928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Cultural Universals</a:t>
            </a:r>
            <a:r>
              <a:rPr lang="en-US" sz="1200" dirty="0"/>
              <a:t> 1</a:t>
            </a:r>
          </a:p>
        </p:txBody>
      </p:sp>
      <p:sp>
        <p:nvSpPr>
          <p:cNvPr id="4" name="Content Placeholder 2"/>
          <p:cNvSpPr>
            <a:spLocks noGrp="1"/>
          </p:cNvSpPr>
          <p:nvPr>
            <p:ph sz="quarter" idx="11"/>
          </p:nvPr>
        </p:nvSpPr>
        <p:spPr>
          <a:xfrm>
            <a:off x="342900" y="1276709"/>
            <a:ext cx="8458200" cy="5124091"/>
          </a:xfrm>
        </p:spPr>
        <p:txBody>
          <a:bodyPr/>
          <a:lstStyle/>
          <a:p>
            <a:pPr>
              <a:spcBef>
                <a:spcPts val="400"/>
              </a:spcBef>
              <a:spcAft>
                <a:spcPts val="600"/>
              </a:spcAft>
            </a:pPr>
            <a:r>
              <a:rPr lang="en-US" altLang="en-US" sz="2200" b="1" dirty="0">
                <a:ea typeface="ＭＳ Ｐゴシック" pitchFamily="34" charset="-128"/>
              </a:rPr>
              <a:t>Cultural universal: </a:t>
            </a:r>
            <a:r>
              <a:rPr lang="en-US" altLang="en-US" sz="2200" dirty="0">
                <a:ea typeface="ＭＳ Ｐゴシック" pitchFamily="34" charset="-128"/>
              </a:rPr>
              <a:t>a common belief or practice shared by all societies.</a:t>
            </a:r>
          </a:p>
          <a:p>
            <a:pPr>
              <a:spcBef>
                <a:spcPts val="400"/>
              </a:spcBef>
              <a:spcAft>
                <a:spcPts val="600"/>
              </a:spcAft>
            </a:pPr>
            <a:r>
              <a:rPr lang="en-US" altLang="en-US" sz="2200" dirty="0">
                <a:ea typeface="ＭＳ Ｐゴシック" pitchFamily="34" charset="-128"/>
              </a:rPr>
              <a:t>George Murdock found there are common denominators shared by all cultures—though how they go about addressing each varies significantly.</a:t>
            </a:r>
          </a:p>
          <a:p>
            <a:pPr marL="347472" lvl="1">
              <a:spcBef>
                <a:spcPts val="400"/>
              </a:spcBef>
              <a:spcAft>
                <a:spcPts val="600"/>
              </a:spcAft>
            </a:pPr>
            <a:r>
              <a:rPr lang="en-US" altLang="en-US" sz="2200" dirty="0">
                <a:ea typeface="ＭＳ Ｐゴシック" pitchFamily="34" charset="-128"/>
              </a:rPr>
              <a:t>Sports.</a:t>
            </a:r>
          </a:p>
          <a:p>
            <a:pPr marL="347472" lvl="1">
              <a:spcBef>
                <a:spcPts val="400"/>
              </a:spcBef>
              <a:spcAft>
                <a:spcPts val="600"/>
              </a:spcAft>
            </a:pPr>
            <a:r>
              <a:rPr lang="en-US" altLang="en-US" sz="2200" dirty="0">
                <a:ea typeface="ＭＳ Ｐゴシック" pitchFamily="34" charset="-128"/>
              </a:rPr>
              <a:t>Division of labor.</a:t>
            </a:r>
          </a:p>
          <a:p>
            <a:pPr marL="347472" lvl="1">
              <a:spcBef>
                <a:spcPts val="400"/>
              </a:spcBef>
              <a:spcAft>
                <a:spcPts val="600"/>
              </a:spcAft>
            </a:pPr>
            <a:r>
              <a:rPr lang="en-US" altLang="en-US" sz="2200" dirty="0">
                <a:ea typeface="ＭＳ Ｐゴシック" pitchFamily="34" charset="-128"/>
              </a:rPr>
              <a:t>Funeral rites.</a:t>
            </a:r>
          </a:p>
          <a:p>
            <a:pPr marL="347472" lvl="1">
              <a:spcBef>
                <a:spcPts val="400"/>
              </a:spcBef>
              <a:spcAft>
                <a:spcPts val="600"/>
              </a:spcAft>
            </a:pPr>
            <a:r>
              <a:rPr lang="en-US" altLang="en-US" sz="2200" dirty="0">
                <a:ea typeface="ＭＳ Ｐゴシック" pitchFamily="34" charset="-128"/>
              </a:rPr>
              <a:t>Incest taboos.</a:t>
            </a:r>
          </a:p>
          <a:p>
            <a:pPr marL="347472" lvl="1">
              <a:spcBef>
                <a:spcPts val="400"/>
              </a:spcBef>
              <a:spcAft>
                <a:spcPts val="600"/>
              </a:spcAft>
            </a:pPr>
            <a:r>
              <a:rPr lang="en-US" altLang="en-US" sz="2200" dirty="0">
                <a:ea typeface="ＭＳ Ｐゴシック" pitchFamily="34" charset="-128"/>
              </a:rPr>
              <a:t>Marriage.</a:t>
            </a:r>
          </a:p>
          <a:p>
            <a:pPr marL="347472" lvl="1">
              <a:spcBef>
                <a:spcPts val="400"/>
              </a:spcBef>
              <a:spcAft>
                <a:spcPts val="600"/>
              </a:spcAft>
            </a:pPr>
            <a:r>
              <a:rPr lang="en-US" altLang="en-US" sz="2200" dirty="0">
                <a:ea typeface="ＭＳ Ｐゴシック" pitchFamily="34" charset="-128"/>
              </a:rPr>
              <a:t>Sexual restrictions.</a:t>
            </a:r>
          </a:p>
          <a:p>
            <a:pPr marL="347472" lvl="1">
              <a:spcBef>
                <a:spcPts val="400"/>
              </a:spcBef>
              <a:spcAft>
                <a:spcPts val="600"/>
              </a:spcAft>
            </a:pPr>
            <a:r>
              <a:rPr lang="en-US" altLang="en-US" sz="2200" dirty="0">
                <a:ea typeface="ＭＳ Ｐゴシック" pitchFamily="34" charset="-128"/>
              </a:rPr>
              <a:t>Etc.</a:t>
            </a:r>
          </a:p>
        </p:txBody>
      </p:sp>
    </p:spTree>
    <p:extLst>
      <p:ext uri="{BB962C8B-B14F-4D97-AF65-F5344CB8AC3E}">
        <p14:creationId xmlns:p14="http://schemas.microsoft.com/office/powerpoint/2010/main" val="195473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Cultural Universals</a:t>
            </a:r>
            <a:r>
              <a:rPr lang="en-US" sz="1200" dirty="0"/>
              <a:t> 2</a:t>
            </a:r>
          </a:p>
        </p:txBody>
      </p:sp>
      <p:sp>
        <p:nvSpPr>
          <p:cNvPr id="4" name="Content Placeholder 2"/>
          <p:cNvSpPr>
            <a:spLocks noGrp="1"/>
          </p:cNvSpPr>
          <p:nvPr>
            <p:ph sz="quarter" idx="11"/>
          </p:nvPr>
        </p:nvSpPr>
        <p:spPr/>
        <p:txBody>
          <a:bodyPr/>
          <a:lstStyle/>
          <a:p>
            <a:pPr>
              <a:spcBef>
                <a:spcPts val="800"/>
              </a:spcBef>
            </a:pPr>
            <a:r>
              <a:rPr lang="en-US" altLang="en-US" dirty="0">
                <a:ea typeface="ＭＳ Ｐゴシック" pitchFamily="34" charset="-128"/>
              </a:rPr>
              <a:t>Debate over the degree to which our behavior is determined is a </a:t>
            </a:r>
            <a:r>
              <a:rPr lang="en-US" altLang="en-US" i="1" dirty="0">
                <a:ea typeface="ＭＳ Ｐゴシック" pitchFamily="34" charset="-128"/>
              </a:rPr>
              <a:t>nature versus nurture</a:t>
            </a:r>
            <a:r>
              <a:rPr lang="en-US" altLang="en-US" dirty="0">
                <a:ea typeface="ＭＳ Ｐゴシック" pitchFamily="34" charset="-128"/>
              </a:rPr>
              <a:t> matter.</a:t>
            </a:r>
          </a:p>
          <a:p>
            <a:pPr>
              <a:spcBef>
                <a:spcPts val="800"/>
              </a:spcBef>
            </a:pPr>
            <a:r>
              <a:rPr lang="en-US" altLang="en-US" b="1" dirty="0">
                <a:ea typeface="ＭＳ Ｐゴシック" pitchFamily="34" charset="-128"/>
              </a:rPr>
              <a:t>Sociobiology: </a:t>
            </a:r>
            <a:r>
              <a:rPr lang="en-US" altLang="en-US" dirty="0">
                <a:ea typeface="ＭＳ Ｐゴシック" pitchFamily="34" charset="-128"/>
              </a:rPr>
              <a:t>the systematic study of how biology affects human social behavior.</a:t>
            </a:r>
          </a:p>
          <a:p>
            <a:pPr>
              <a:spcBef>
                <a:spcPts val="800"/>
              </a:spcBef>
              <a:spcAft>
                <a:spcPts val="1200"/>
              </a:spcAft>
            </a:pPr>
            <a:r>
              <a:rPr lang="en-US" altLang="en-US" dirty="0">
                <a:ea typeface="ＭＳ Ｐゴシック" pitchFamily="34" charset="-128"/>
              </a:rPr>
              <a:t>Sociological research reveals significant cross-cultural and cross-time variation in how we think and act.</a:t>
            </a:r>
          </a:p>
          <a:p>
            <a:pPr marL="349250" lvl="1"/>
            <a:r>
              <a:rPr lang="en-US" altLang="en-US" dirty="0">
                <a:ea typeface="ＭＳ Ｐゴシック" pitchFamily="34" charset="-128"/>
              </a:rPr>
              <a:t>Leads sociologists to prioritize the significance of “nurture” over “nature.”</a:t>
            </a:r>
          </a:p>
          <a:p>
            <a:pPr marL="349250" lvl="1"/>
            <a:r>
              <a:rPr lang="en-US" altLang="en-US" dirty="0">
                <a:ea typeface="ＭＳ Ｐゴシック" pitchFamily="34" charset="-128"/>
              </a:rPr>
              <a:t>Researchers argue that an interdependent relationship exists between genes and environment.</a:t>
            </a:r>
          </a:p>
        </p:txBody>
      </p:sp>
    </p:spTree>
    <p:extLst>
      <p:ext uri="{BB962C8B-B14F-4D97-AF65-F5344CB8AC3E}">
        <p14:creationId xmlns:p14="http://schemas.microsoft.com/office/powerpoint/2010/main" val="641715642"/>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2635052-3C18-4769-A013-9006CA8D461F}"/>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4F7C4758-EF78-4114-B0CD-C65931E31D6B}"/>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Template_Editorial_v9_2019</Template>
  <TotalTime>7243</TotalTime>
  <Words>2902</Words>
  <Application>Microsoft Office PowerPoint</Application>
  <PresentationFormat>On-screen Show (4:3)</PresentationFormat>
  <Paragraphs>237</Paragraphs>
  <Slides>42</Slides>
  <Notes>0</Notes>
  <HiddenSlides>8</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42</vt:i4>
      </vt:variant>
    </vt:vector>
  </HeadingPairs>
  <TitlesOfParts>
    <vt:vector size="50"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3</vt:lpstr>
      <vt:lpstr>What’s to Come?</vt:lpstr>
      <vt:lpstr>As You Read</vt:lpstr>
      <vt:lpstr>The Social Construction of Reality</vt:lpstr>
      <vt:lpstr>World Construction</vt:lpstr>
      <vt:lpstr>Constructing Culture</vt:lpstr>
      <vt:lpstr>Is Success in Life Determined by Forces Outside  Our Control?</vt:lpstr>
      <vt:lpstr>Cultural Universals 1</vt:lpstr>
      <vt:lpstr>Cultural Universals 2</vt:lpstr>
      <vt:lpstr>Innovation</vt:lpstr>
      <vt:lpstr>Diffusion</vt:lpstr>
      <vt:lpstr>Three Elements of Culture</vt:lpstr>
      <vt:lpstr>Material Culture</vt:lpstr>
      <vt:lpstr>Material Culture: United States Wireless Subscriptions</vt:lpstr>
      <vt:lpstr>Cognitive Culture 1</vt:lpstr>
      <vt:lpstr>Distribution of the World’s Living Languages by  Region of Origin</vt:lpstr>
      <vt:lpstr>Cognitive Culture 2</vt:lpstr>
      <vt:lpstr>Cognitive Culture: Life Goals of First-Year College Students in the United States</vt:lpstr>
      <vt:lpstr>Normative Culture 1</vt:lpstr>
      <vt:lpstr>Normative Culture 2</vt:lpstr>
      <vt:lpstr>Normative Culture 3</vt:lpstr>
      <vt:lpstr>Normative Culture: Break-a-Norm Day</vt:lpstr>
      <vt:lpstr>Normative Culture 4</vt:lpstr>
      <vt:lpstr>5 Movies on United States Culture</vt:lpstr>
      <vt:lpstr>5 Movies on Cultures Outside the United States</vt:lpstr>
      <vt:lpstr>Cultural Variation</vt:lpstr>
      <vt:lpstr>Aspects of Cultural Variation 1</vt:lpstr>
      <vt:lpstr>Aspects of Cultural Variation: Subculture Slang</vt:lpstr>
      <vt:lpstr>Aspects of Cultural Variation 2</vt:lpstr>
      <vt:lpstr>Dominant Ideology</vt:lpstr>
      <vt:lpstr>Understanding Others</vt:lpstr>
      <vt:lpstr>SOC VIEWS on Culture</vt:lpstr>
      <vt:lpstr>Make the Connection</vt:lpstr>
      <vt:lpstr>End of Main Content</vt:lpstr>
      <vt:lpstr>Accessibility Content: Text Alternatives for Images</vt:lpstr>
      <vt:lpstr>World Construction - Text Alternative</vt:lpstr>
      <vt:lpstr>Is Success in Life Determined by Forces Outside  Our Control? - Text Alternative</vt:lpstr>
      <vt:lpstr>Material Culture: United States Wireless Subscriptions - Text Alternative</vt:lpstr>
      <vt:lpstr>Distribution of the World’s Living Languages by  Region of Origin - Text Alternative</vt:lpstr>
      <vt:lpstr>Cognitive Culture: Life Goals of First-Year College Students in the United States - Text Alternative</vt:lpstr>
      <vt:lpstr>Normative Culture: Break-a-Norm Day - Text Alternative</vt:lpstr>
      <vt:lpstr>SOC VIEWS on Culture - Text Alternative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Prasanna kumar. Tripathy</dc:creator>
  <cp:keywords>PPT</cp:keywords>
  <cp:lastModifiedBy>Kaazmi Mansour</cp:lastModifiedBy>
  <cp:revision>1736</cp:revision>
  <dcterms:created xsi:type="dcterms:W3CDTF">2019-06-07T08:28:38Z</dcterms:created>
  <dcterms:modified xsi:type="dcterms:W3CDTF">2020-09-05T19:13:55Z</dcterms:modified>
</cp:coreProperties>
</file>