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60"/>
  </p:notesMasterIdLst>
  <p:sldIdLst>
    <p:sldId id="256" r:id="rId6"/>
    <p:sldId id="584" r:id="rId7"/>
    <p:sldId id="603" r:id="rId8"/>
    <p:sldId id="604" r:id="rId9"/>
    <p:sldId id="585" r:id="rId10"/>
    <p:sldId id="586" r:id="rId11"/>
    <p:sldId id="587" r:id="rId12"/>
    <p:sldId id="605" r:id="rId13"/>
    <p:sldId id="606" r:id="rId14"/>
    <p:sldId id="634" r:id="rId15"/>
    <p:sldId id="635" r:id="rId16"/>
    <p:sldId id="636" r:id="rId17"/>
    <p:sldId id="637" r:id="rId18"/>
    <p:sldId id="608" r:id="rId19"/>
    <p:sldId id="638" r:id="rId20"/>
    <p:sldId id="609" r:id="rId21"/>
    <p:sldId id="610" r:id="rId22"/>
    <p:sldId id="639" r:id="rId23"/>
    <p:sldId id="640" r:id="rId24"/>
    <p:sldId id="611" r:id="rId25"/>
    <p:sldId id="641" r:id="rId26"/>
    <p:sldId id="642" r:id="rId27"/>
    <p:sldId id="612" r:id="rId28"/>
    <p:sldId id="613" r:id="rId29"/>
    <p:sldId id="614" r:id="rId30"/>
    <p:sldId id="615" r:id="rId31"/>
    <p:sldId id="643" r:id="rId32"/>
    <p:sldId id="616" r:id="rId33"/>
    <p:sldId id="617" r:id="rId34"/>
    <p:sldId id="618" r:id="rId35"/>
    <p:sldId id="644" r:id="rId36"/>
    <p:sldId id="645" r:id="rId37"/>
    <p:sldId id="619" r:id="rId38"/>
    <p:sldId id="620" r:id="rId39"/>
    <p:sldId id="621" r:id="rId40"/>
    <p:sldId id="646" r:id="rId41"/>
    <p:sldId id="647" r:id="rId42"/>
    <p:sldId id="648" r:id="rId43"/>
    <p:sldId id="649" r:id="rId44"/>
    <p:sldId id="622" r:id="rId45"/>
    <p:sldId id="650" r:id="rId46"/>
    <p:sldId id="651" r:id="rId47"/>
    <p:sldId id="623" r:id="rId48"/>
    <p:sldId id="624" r:id="rId49"/>
    <p:sldId id="625" r:id="rId50"/>
    <p:sldId id="589" r:id="rId51"/>
    <p:sldId id="583" r:id="rId52"/>
    <p:sldId id="630" r:id="rId53"/>
    <p:sldId id="629" r:id="rId54"/>
    <p:sldId id="652" r:id="rId55"/>
    <p:sldId id="653" r:id="rId56"/>
    <p:sldId id="654" r:id="rId57"/>
    <p:sldId id="655" r:id="rId58"/>
    <p:sldId id="65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584"/>
            <p14:sldId id="603"/>
            <p14:sldId id="604"/>
            <p14:sldId id="585"/>
            <p14:sldId id="586"/>
            <p14:sldId id="587"/>
            <p14:sldId id="605"/>
            <p14:sldId id="606"/>
            <p14:sldId id="634"/>
            <p14:sldId id="635"/>
            <p14:sldId id="636"/>
            <p14:sldId id="637"/>
            <p14:sldId id="608"/>
            <p14:sldId id="638"/>
            <p14:sldId id="609"/>
            <p14:sldId id="610"/>
            <p14:sldId id="639"/>
            <p14:sldId id="640"/>
            <p14:sldId id="611"/>
            <p14:sldId id="641"/>
            <p14:sldId id="642"/>
            <p14:sldId id="612"/>
            <p14:sldId id="613"/>
            <p14:sldId id="614"/>
            <p14:sldId id="615"/>
            <p14:sldId id="643"/>
            <p14:sldId id="616"/>
            <p14:sldId id="617"/>
            <p14:sldId id="618"/>
            <p14:sldId id="644"/>
            <p14:sldId id="645"/>
            <p14:sldId id="619"/>
            <p14:sldId id="620"/>
            <p14:sldId id="621"/>
            <p14:sldId id="646"/>
            <p14:sldId id="647"/>
            <p14:sldId id="648"/>
            <p14:sldId id="649"/>
            <p14:sldId id="622"/>
            <p14:sldId id="650"/>
            <p14:sldId id="651"/>
            <p14:sldId id="623"/>
            <p14:sldId id="624"/>
            <p14:sldId id="625"/>
            <p14:sldId id="589"/>
            <p14:sldId id="583"/>
          </p14:sldIdLst>
        </p14:section>
        <p14:section name="Appendix: Image Descriptions for Unsighted Students" id="{816926E6-64E0-4030-82C6-A73EFD68FD97}">
          <p14:sldIdLst>
            <p14:sldId id="630"/>
            <p14:sldId id="629"/>
            <p14:sldId id="652"/>
            <p14:sldId id="653"/>
            <p14:sldId id="654"/>
            <p14:sldId id="655"/>
            <p14:sldId id="656"/>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 id="3" name="Jyoti Jhinkwan" initials="JJ" lastIdx="1" clrIdx="2">
    <p:extLst>
      <p:ext uri="{19B8F6BF-5375-455C-9EA6-DF929625EA0E}">
        <p15:presenceInfo xmlns:p15="http://schemas.microsoft.com/office/powerpoint/2012/main" userId="S-1-5-21-861764115-1612453378-1093625069-627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D1DFB8"/>
    <a:srgbClr val="E8E3B1"/>
    <a:srgbClr val="F1F3C6"/>
    <a:srgbClr val="EFF1BD"/>
    <a:srgbClr val="F4CCCC"/>
    <a:srgbClr val="E21A23"/>
    <a:srgbClr val="FAE7E8"/>
    <a:srgbClr val="F3FBFE"/>
    <a:srgbClr val="D7F0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6" autoAdjust="0"/>
    <p:restoredTop sz="95706" autoAdjust="0"/>
  </p:normalViewPr>
  <p:slideViewPr>
    <p:cSldViewPr snapToGrid="0" showGuides="1">
      <p:cViewPr varScale="1">
        <p:scale>
          <a:sx n="67" d="100"/>
          <a:sy n="67" d="100"/>
        </p:scale>
        <p:origin x="1196" y="44"/>
      </p:cViewPr>
      <p:guideLst>
        <p:guide pos="3264"/>
        <p:guide orient="horz" pos="2256"/>
        <p:guide pos="5640"/>
      </p:guideLst>
    </p:cSldViewPr>
  </p:slideViewPr>
  <p:outlineViewPr>
    <p:cViewPr>
      <p:scale>
        <a:sx n="33" d="100"/>
        <a:sy n="33" d="100"/>
      </p:scale>
      <p:origin x="0" y="-3252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DDF0C-BE06-47B4-B38D-B3322A14E433}" type="datetimeFigureOut">
              <a:rPr lang="en-IN" smtClean="0"/>
              <a:t>06-09-2020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5EADA-F183-42BA-8DF4-67B6F2BBA3CC}" type="slidenum">
              <a:rPr lang="en-IN" smtClean="0"/>
              <a:t>‹#›</a:t>
            </a:fld>
            <a:endParaRPr lang="en-IN"/>
          </a:p>
        </p:txBody>
      </p:sp>
    </p:spTree>
    <p:extLst>
      <p:ext uri="{BB962C8B-B14F-4D97-AF65-F5344CB8AC3E}">
        <p14:creationId xmlns:p14="http://schemas.microsoft.com/office/powerpoint/2010/main" val="113108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1097280"/>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568180"/>
            <a:ext cx="8458200" cy="109728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859650"/>
            <a:ext cx="8458200" cy="1097280"/>
          </a:xfrm>
        </p:spPr>
        <p:txBody>
          <a:bodyPr>
            <a:noAutofit/>
          </a:bodyPr>
          <a:lstStyle>
            <a:lvl1pPr>
              <a:defRPr/>
            </a:lvl1pPr>
          </a:lstStyle>
          <a:p>
            <a:pPr lvl="0"/>
            <a:r>
              <a:rPr lang="en-US" dirty="0"/>
              <a:t>Slide Content 3</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151120"/>
            <a:ext cx="8458200" cy="10972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6"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17"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40080"/>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143032"/>
            <a:ext cx="8458200" cy="64008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009354"/>
            <a:ext cx="8458200" cy="640080"/>
          </a:xfrm>
        </p:spPr>
        <p:txBody>
          <a:bodyPr>
            <a:noAutofit/>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875676"/>
            <a:ext cx="8458200" cy="640080"/>
          </a:xfrm>
        </p:spPr>
        <p:txBody>
          <a:bodyPr>
            <a:noAutofit/>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741998"/>
            <a:ext cx="8458200" cy="640080"/>
          </a:xfrm>
        </p:spPr>
        <p:txBody>
          <a:bodyPr>
            <a:noAutofit/>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608320"/>
            <a:ext cx="845820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6"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17"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381995784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457200"/>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1920778"/>
            <a:ext cx="8458200" cy="45720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564846"/>
            <a:ext cx="8458200" cy="457200"/>
          </a:xfrm>
        </p:spPr>
        <p:txBody>
          <a:bodyPr>
            <a:noAutofit/>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208914"/>
            <a:ext cx="8458200" cy="457200"/>
          </a:xfrm>
        </p:spPr>
        <p:txBody>
          <a:bodyPr>
            <a:noAutofit/>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3852982"/>
            <a:ext cx="8458200" cy="457200"/>
          </a:xfrm>
        </p:spPr>
        <p:txBody>
          <a:bodyPr>
            <a:noAutofit/>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4497050"/>
            <a:ext cx="8458200" cy="45720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2" name="Content Placeholder 6">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5141118"/>
            <a:ext cx="8458200" cy="45720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4" name="Content Placeholder 6">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342900" y="5791200"/>
            <a:ext cx="8458200" cy="45720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20"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21"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176806564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4023360" cy="640080"/>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77740" y="1276710"/>
            <a:ext cx="4023360" cy="64008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143032"/>
            <a:ext cx="4023360" cy="640080"/>
          </a:xfrm>
        </p:spPr>
        <p:txBody>
          <a:bodyPr>
            <a:noAutofit/>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777740" y="2143032"/>
            <a:ext cx="4023360" cy="640080"/>
          </a:xfrm>
        </p:spPr>
        <p:txBody>
          <a:bodyPr>
            <a:noAutofit/>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3009354"/>
            <a:ext cx="4023360" cy="640080"/>
          </a:xfrm>
        </p:spPr>
        <p:txBody>
          <a:bodyPr>
            <a:noAutofit/>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777740" y="3009354"/>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2" name="Content Placeholder 6">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875676"/>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4" name="Content Placeholder 6">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4777740" y="3875676"/>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6" name="Content Placeholder 6">
            <a:extLst>
              <a:ext uri="{FF2B5EF4-FFF2-40B4-BE49-F238E27FC236}">
                <a16:creationId xmlns:a16="http://schemas.microsoft.com/office/drawing/2014/main" id="{8B728CCD-2639-461B-9841-57505AC13467}"/>
              </a:ext>
            </a:extLst>
          </p:cNvPr>
          <p:cNvSpPr>
            <a:spLocks noGrp="1"/>
          </p:cNvSpPr>
          <p:nvPr>
            <p:ph sz="quarter" idx="21" hasCustomPrompt="1"/>
          </p:nvPr>
        </p:nvSpPr>
        <p:spPr>
          <a:xfrm>
            <a:off x="342900" y="4741998"/>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7" name="Content Placeholder 6">
            <a:extLst>
              <a:ext uri="{FF2B5EF4-FFF2-40B4-BE49-F238E27FC236}">
                <a16:creationId xmlns:a16="http://schemas.microsoft.com/office/drawing/2014/main" id="{8B728CCD-2639-461B-9841-57505AC13467}"/>
              </a:ext>
            </a:extLst>
          </p:cNvPr>
          <p:cNvSpPr>
            <a:spLocks noGrp="1"/>
          </p:cNvSpPr>
          <p:nvPr>
            <p:ph sz="quarter" idx="22" hasCustomPrompt="1"/>
          </p:nvPr>
        </p:nvSpPr>
        <p:spPr>
          <a:xfrm>
            <a:off x="4777740" y="4741998"/>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8" name="Content Placeholder 6">
            <a:extLst>
              <a:ext uri="{FF2B5EF4-FFF2-40B4-BE49-F238E27FC236}">
                <a16:creationId xmlns:a16="http://schemas.microsoft.com/office/drawing/2014/main" id="{8B728CCD-2639-461B-9841-57505AC13467}"/>
              </a:ext>
            </a:extLst>
          </p:cNvPr>
          <p:cNvSpPr>
            <a:spLocks noGrp="1"/>
          </p:cNvSpPr>
          <p:nvPr>
            <p:ph sz="quarter" idx="23" hasCustomPrompt="1"/>
          </p:nvPr>
        </p:nvSpPr>
        <p:spPr>
          <a:xfrm>
            <a:off x="342900" y="5608320"/>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19" name="Content Placeholder 6">
            <a:extLst>
              <a:ext uri="{FF2B5EF4-FFF2-40B4-BE49-F238E27FC236}">
                <a16:creationId xmlns:a16="http://schemas.microsoft.com/office/drawing/2014/main" id="{8B728CCD-2639-461B-9841-57505AC13467}"/>
              </a:ext>
            </a:extLst>
          </p:cNvPr>
          <p:cNvSpPr>
            <a:spLocks noGrp="1"/>
          </p:cNvSpPr>
          <p:nvPr>
            <p:ph sz="quarter" idx="24" hasCustomPrompt="1"/>
          </p:nvPr>
        </p:nvSpPr>
        <p:spPr>
          <a:xfrm>
            <a:off x="4777740" y="5608320"/>
            <a:ext cx="4023360" cy="640080"/>
          </a:xfrm>
        </p:spPr>
        <p:txBody>
          <a:bodyPr>
            <a:noAutofit/>
          </a:bodyPr>
          <a:lstStyle>
            <a:lvl1pPr>
              <a:defRPr/>
            </a:lvl1pPr>
          </a:lstStyle>
          <a:p>
            <a:pPr lvl="0"/>
            <a:r>
              <a:rPr lang="en-US" dirty="0"/>
              <a:t>Slide Content 6</a:t>
            </a:r>
          </a:p>
          <a:p>
            <a:pPr lvl="1"/>
            <a:r>
              <a:rPr lang="en-US" dirty="0"/>
              <a:t>Second level</a:t>
            </a:r>
          </a:p>
          <a:p>
            <a:pPr lvl="2"/>
            <a:r>
              <a:rPr lang="en-US" dirty="0"/>
              <a:t>Third level</a:t>
            </a:r>
          </a:p>
        </p:txBody>
      </p:sp>
      <p:sp>
        <p:nvSpPr>
          <p:cNvPr id="24"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25"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173233457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lnSpc>
                <a:spcPct val="100000"/>
              </a:lnSpc>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4023360" cy="4572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77740" y="1276710"/>
            <a:ext cx="4023360" cy="4572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1921637"/>
            <a:ext cx="4023360" cy="4572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777740" y="1921637"/>
            <a:ext cx="4023360" cy="4572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566564"/>
            <a:ext cx="4023360" cy="4572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777740" y="2566564"/>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4" name="Content Placeholder 6">
            <a:extLst>
              <a:ext uri="{FF2B5EF4-FFF2-40B4-BE49-F238E27FC236}">
                <a16:creationId xmlns:a16="http://schemas.microsoft.com/office/drawing/2014/main" id="{8B728CCD-2639-461B-9841-57505AC13467}"/>
              </a:ext>
            </a:extLst>
          </p:cNvPr>
          <p:cNvSpPr>
            <a:spLocks noGrp="1"/>
          </p:cNvSpPr>
          <p:nvPr>
            <p:ph sz="quarter" idx="19" hasCustomPrompt="1"/>
          </p:nvPr>
        </p:nvSpPr>
        <p:spPr>
          <a:xfrm>
            <a:off x="342900" y="3211491"/>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6" name="Content Placeholder 6">
            <a:extLst>
              <a:ext uri="{FF2B5EF4-FFF2-40B4-BE49-F238E27FC236}">
                <a16:creationId xmlns:a16="http://schemas.microsoft.com/office/drawing/2014/main" id="{8B728CCD-2639-461B-9841-57505AC13467}"/>
              </a:ext>
            </a:extLst>
          </p:cNvPr>
          <p:cNvSpPr>
            <a:spLocks noGrp="1"/>
          </p:cNvSpPr>
          <p:nvPr>
            <p:ph sz="quarter" idx="20" hasCustomPrompt="1"/>
          </p:nvPr>
        </p:nvSpPr>
        <p:spPr>
          <a:xfrm>
            <a:off x="4777740" y="3211491"/>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7" name="Content Placeholder 6">
            <a:extLst>
              <a:ext uri="{FF2B5EF4-FFF2-40B4-BE49-F238E27FC236}">
                <a16:creationId xmlns:a16="http://schemas.microsoft.com/office/drawing/2014/main" id="{8B728CCD-2639-461B-9841-57505AC13467}"/>
              </a:ext>
            </a:extLst>
          </p:cNvPr>
          <p:cNvSpPr>
            <a:spLocks noGrp="1"/>
          </p:cNvSpPr>
          <p:nvPr>
            <p:ph sz="quarter" idx="21" hasCustomPrompt="1"/>
          </p:nvPr>
        </p:nvSpPr>
        <p:spPr>
          <a:xfrm>
            <a:off x="342900" y="3856418"/>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8" name="Content Placeholder 6">
            <a:extLst>
              <a:ext uri="{FF2B5EF4-FFF2-40B4-BE49-F238E27FC236}">
                <a16:creationId xmlns:a16="http://schemas.microsoft.com/office/drawing/2014/main" id="{8B728CCD-2639-461B-9841-57505AC13467}"/>
              </a:ext>
            </a:extLst>
          </p:cNvPr>
          <p:cNvSpPr>
            <a:spLocks noGrp="1"/>
          </p:cNvSpPr>
          <p:nvPr>
            <p:ph sz="quarter" idx="22" hasCustomPrompt="1"/>
          </p:nvPr>
        </p:nvSpPr>
        <p:spPr>
          <a:xfrm>
            <a:off x="4777740" y="3856418"/>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9" name="Content Placeholder 6">
            <a:extLst>
              <a:ext uri="{FF2B5EF4-FFF2-40B4-BE49-F238E27FC236}">
                <a16:creationId xmlns:a16="http://schemas.microsoft.com/office/drawing/2014/main" id="{8B728CCD-2639-461B-9841-57505AC13467}"/>
              </a:ext>
            </a:extLst>
          </p:cNvPr>
          <p:cNvSpPr>
            <a:spLocks noGrp="1"/>
          </p:cNvSpPr>
          <p:nvPr>
            <p:ph sz="quarter" idx="23" hasCustomPrompt="1"/>
          </p:nvPr>
        </p:nvSpPr>
        <p:spPr>
          <a:xfrm>
            <a:off x="342900" y="4501345"/>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20" name="Content Placeholder 6">
            <a:extLst>
              <a:ext uri="{FF2B5EF4-FFF2-40B4-BE49-F238E27FC236}">
                <a16:creationId xmlns:a16="http://schemas.microsoft.com/office/drawing/2014/main" id="{8B728CCD-2639-461B-9841-57505AC13467}"/>
              </a:ext>
            </a:extLst>
          </p:cNvPr>
          <p:cNvSpPr>
            <a:spLocks noGrp="1"/>
          </p:cNvSpPr>
          <p:nvPr>
            <p:ph sz="quarter" idx="24" hasCustomPrompt="1"/>
          </p:nvPr>
        </p:nvSpPr>
        <p:spPr>
          <a:xfrm>
            <a:off x="4777740" y="4501345"/>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21" name="Content Placeholder 6">
            <a:extLst>
              <a:ext uri="{FF2B5EF4-FFF2-40B4-BE49-F238E27FC236}">
                <a16:creationId xmlns:a16="http://schemas.microsoft.com/office/drawing/2014/main" id="{8B728CCD-2639-461B-9841-57505AC13467}"/>
              </a:ext>
            </a:extLst>
          </p:cNvPr>
          <p:cNvSpPr>
            <a:spLocks noGrp="1"/>
          </p:cNvSpPr>
          <p:nvPr>
            <p:ph sz="quarter" idx="25" hasCustomPrompt="1"/>
          </p:nvPr>
        </p:nvSpPr>
        <p:spPr>
          <a:xfrm>
            <a:off x="342900" y="5146272"/>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22" name="Content Placeholder 6">
            <a:extLst>
              <a:ext uri="{FF2B5EF4-FFF2-40B4-BE49-F238E27FC236}">
                <a16:creationId xmlns:a16="http://schemas.microsoft.com/office/drawing/2014/main" id="{8B728CCD-2639-461B-9841-57505AC13467}"/>
              </a:ext>
            </a:extLst>
          </p:cNvPr>
          <p:cNvSpPr>
            <a:spLocks noGrp="1"/>
          </p:cNvSpPr>
          <p:nvPr>
            <p:ph sz="quarter" idx="26" hasCustomPrompt="1"/>
          </p:nvPr>
        </p:nvSpPr>
        <p:spPr>
          <a:xfrm>
            <a:off x="4777740" y="5146272"/>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23" name="Content Placeholder 6">
            <a:extLst>
              <a:ext uri="{FF2B5EF4-FFF2-40B4-BE49-F238E27FC236}">
                <a16:creationId xmlns:a16="http://schemas.microsoft.com/office/drawing/2014/main" id="{8B728CCD-2639-461B-9841-57505AC13467}"/>
              </a:ext>
            </a:extLst>
          </p:cNvPr>
          <p:cNvSpPr>
            <a:spLocks noGrp="1"/>
          </p:cNvSpPr>
          <p:nvPr>
            <p:ph sz="quarter" idx="27" hasCustomPrompt="1"/>
          </p:nvPr>
        </p:nvSpPr>
        <p:spPr>
          <a:xfrm>
            <a:off x="342900" y="5791200"/>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24" name="Content Placeholder 6">
            <a:extLst>
              <a:ext uri="{FF2B5EF4-FFF2-40B4-BE49-F238E27FC236}">
                <a16:creationId xmlns:a16="http://schemas.microsoft.com/office/drawing/2014/main" id="{8B728CCD-2639-461B-9841-57505AC13467}"/>
              </a:ext>
            </a:extLst>
          </p:cNvPr>
          <p:cNvSpPr>
            <a:spLocks noGrp="1"/>
          </p:cNvSpPr>
          <p:nvPr>
            <p:ph sz="quarter" idx="28" hasCustomPrompt="1"/>
          </p:nvPr>
        </p:nvSpPr>
        <p:spPr>
          <a:xfrm>
            <a:off x="4777740" y="5791200"/>
            <a:ext cx="4023360" cy="457200"/>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12"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26"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4993234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8" y="2366309"/>
            <a:ext cx="7955280" cy="526936"/>
          </a:xfrm>
          <a:prstGeom prst="rect">
            <a:avLst/>
          </a:prstGeom>
        </p:spPr>
        <p:txBody>
          <a:bodyPr anchor="ctr">
            <a:normAutofit/>
          </a:bodyPr>
          <a:lstStyle>
            <a:lvl1pPr>
              <a:defRPr sz="2400">
                <a:latin typeface="+mj-lt"/>
              </a:defRPr>
            </a:lvl1pPr>
          </a:lstStyle>
          <a:p>
            <a:r>
              <a:rPr lang="en-US" dirty="0"/>
              <a:t>Accessibility Content: Text Alternatives for Images</a:t>
            </a:r>
          </a:p>
        </p:txBody>
      </p:sp>
    </p:spTree>
    <p:extLst>
      <p:ext uri="{BB962C8B-B14F-4D97-AF65-F5344CB8AC3E}">
        <p14:creationId xmlns:p14="http://schemas.microsoft.com/office/powerpoint/2010/main" val="3692571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noAutofit/>
          </a:bodyPr>
          <a:lstStyle>
            <a:lvl1pPr>
              <a:defRPr>
                <a:latin typeface="+mj-lt"/>
              </a:defRPr>
            </a:lvl1pPr>
          </a:lstStyle>
          <a:p>
            <a:r>
              <a:rPr lang="en-US" dirty="0"/>
              <a:t>Click to edit Master title style</a:t>
            </a:r>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noAutofit/>
          </a:bodyPr>
          <a:lstStyle>
            <a:lvl1pPr>
              <a:defRPr>
                <a:latin typeface="+mj-lt"/>
              </a:defRPr>
            </a:lvl1pPr>
            <a:lvl2pPr marL="344488" indent="-342900">
              <a:buFont typeface="Arial" panose="020B0604020202020204" pitchFamily="34" charset="0"/>
              <a:buChar char="•"/>
              <a:defRPr/>
            </a:lvl2pPr>
            <a:lvl3pPr>
              <a:defRPr>
                <a:latin typeface="+mj-lt"/>
              </a:defRPr>
            </a:lvl3pPr>
            <a:lvl4pPr>
              <a:defRPr>
                <a:latin typeface="+mj-lt"/>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lnSpc>
                <a:spcPct val="100000"/>
              </a:lnSpc>
              <a:defRPr sz="2400">
                <a:latin typeface="+mj-lt"/>
              </a:defRPr>
            </a:lvl1pPr>
          </a:lstStyle>
          <a:p>
            <a:r>
              <a:rPr lang="en-US" dirty="0"/>
              <a:t>Slide Title</a:t>
            </a:r>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atin typeface="+mj-lt"/>
              </a:defRPr>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atin typeface="+mj-lt"/>
              </a:defRPr>
            </a:lvl1pPr>
            <a:lvl2pPr>
              <a:defRPr>
                <a:latin typeface="+mj-lt"/>
              </a:defRPr>
            </a:lvl2pPr>
            <a:lvl3pPr>
              <a:defRPr>
                <a:latin typeface="+mj-lt"/>
              </a:defRPr>
            </a:lvl3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atin typeface="+mj-lt"/>
              </a:defRPr>
            </a:lvl1pPr>
          </a:lstStyle>
          <a:p>
            <a:pPr lvl="0" algn="ctr"/>
            <a:r>
              <a:rPr lang="en-US" dirty="0"/>
              <a:t>Return to parent-slide containing images.</a:t>
            </a:r>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lnSpc>
                <a:spcPct val="100000"/>
              </a:lnSpc>
              <a:defRPr sz="2400">
                <a:latin typeface="+mj-lt"/>
              </a:defRPr>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atin typeface="+mj-lt"/>
              </a:defRPr>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atin typeface="+mj-lt"/>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atin typeface="+mj-lt"/>
              </a:defRPr>
            </a:lvl1pPr>
            <a:lvl2pPr>
              <a:defRPr>
                <a:latin typeface="+mj-lt"/>
              </a:defRPr>
            </a:lvl2pPr>
            <a:lvl3pPr>
              <a:defRPr>
                <a:latin typeface="+mj-lt"/>
              </a:defRPr>
            </a:lvl3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atin typeface="+mj-lt"/>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atin typeface="+mj-lt"/>
              </a:defRPr>
            </a:lvl1pPr>
            <a:lvl2pPr>
              <a:defRPr>
                <a:latin typeface="+mj-lt"/>
              </a:defRPr>
            </a:lvl2pPr>
            <a:lvl3pPr>
              <a:defRPr>
                <a:latin typeface="+mj-lt"/>
              </a:defRPr>
            </a:lvl3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atin typeface="+mj-lt"/>
              </a:defRPr>
            </a:lvl1pPr>
          </a:lstStyle>
          <a:p>
            <a:pPr lvl="0" algn="ctr"/>
            <a:r>
              <a:rPr lang="en-US" dirty="0"/>
              <a:t>Return to parent-slide containing images.</a:t>
            </a:r>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03176"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atin typeface="+mn-lt"/>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noAutofit/>
          </a:bodyPr>
          <a:lstStyle>
            <a:lvl1pPr>
              <a:defRPr>
                <a:latin typeface="+mn-lt"/>
              </a:defRPr>
            </a:lvl1pPr>
            <a:lvl2pPr>
              <a:defRPr>
                <a:latin typeface="+mn-lt"/>
              </a:defRPr>
            </a:lvl2pPr>
            <a:lvl3pPr>
              <a:defRPr>
                <a:latin typeface="+mn-lt"/>
              </a:defRPr>
            </a:lvl3pPr>
          </a:lstStyle>
          <a:p>
            <a:pPr lvl="0"/>
            <a:r>
              <a:rPr lang="en-US" dirty="0"/>
              <a:t>Slide Content</a:t>
            </a:r>
          </a:p>
          <a:p>
            <a:pPr lvl="1"/>
            <a:r>
              <a:rPr lang="en-US" dirty="0"/>
              <a:t>Second level</a:t>
            </a:r>
          </a:p>
          <a:p>
            <a:pPr lvl="2"/>
            <a:r>
              <a:rPr lang="en-US" dirty="0"/>
              <a:t>Third level</a:t>
            </a:r>
          </a:p>
        </p:txBody>
      </p:sp>
      <p:sp>
        <p:nvSpPr>
          <p:cNvPr id="8"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atin typeface="+mn-lt"/>
              </a:defRPr>
            </a:lvl1pPr>
          </a:lstStyle>
          <a:p>
            <a:pPr lvl="0"/>
            <a:r>
              <a:rPr lang="en-US" dirty="0"/>
              <a:t>Add text alternative link, if needed.</a:t>
            </a:r>
          </a:p>
        </p:txBody>
      </p:sp>
      <p:sp>
        <p:nvSpPr>
          <p:cNvPr id="10"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latin typeface="+mn-lt"/>
              </a:defRPr>
            </a:lvl1pPr>
          </a:lstStyle>
          <a:p>
            <a:pPr lvl="0"/>
            <a:r>
              <a:rPr lang="en-US" dirty="0"/>
              <a:t>Insert Image Credit Here</a:t>
            </a:r>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atin typeface="+mn-lt"/>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noAutofit/>
          </a:bodyPr>
          <a:lstStyle>
            <a:lvl1pPr>
              <a:defRPr>
                <a:latin typeface="+mn-lt"/>
              </a:defRPr>
            </a:lvl1pPr>
            <a:lvl2pPr>
              <a:defRPr>
                <a:latin typeface="+mn-lt"/>
              </a:defRPr>
            </a:lvl2pPr>
            <a:lvl3pPr>
              <a:defRPr>
                <a:latin typeface="+mn-lt"/>
              </a:defRPr>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noAutofit/>
          </a:bodyPr>
          <a:lstStyle>
            <a:lvl1pPr>
              <a:defRPr>
                <a:latin typeface="+mn-lt"/>
              </a:defRPr>
            </a:lvl1pPr>
            <a:lvl2pPr>
              <a:defRPr>
                <a:latin typeface="+mn-lt"/>
              </a:defRPr>
            </a:lvl2pPr>
            <a:lvl3pPr>
              <a:defRPr>
                <a:latin typeface="+mn-lt"/>
              </a:defRPr>
            </a:lvl3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8"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atin typeface="+mn-lt"/>
              </a:defRPr>
            </a:lvl1pPr>
          </a:lstStyle>
          <a:p>
            <a:pPr lvl="0"/>
            <a:r>
              <a:rPr lang="en-US" dirty="0"/>
              <a:t>Add text alternative link, if needed.</a:t>
            </a:r>
          </a:p>
        </p:txBody>
      </p:sp>
      <p:sp>
        <p:nvSpPr>
          <p:cNvPr id="10"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latin typeface="+mn-lt"/>
              </a:defRPr>
            </a:lvl1pPr>
          </a:lstStyle>
          <a:p>
            <a:pPr lvl="0"/>
            <a:r>
              <a:rPr lang="en-US" dirty="0"/>
              <a:t>Insert Image Credit Here</a:t>
            </a:r>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10"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10"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noAutofit/>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noAutofit/>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noAutofit/>
          </a:bodyPr>
          <a:lstStyle>
            <a:lvl1pPr>
              <a:defRPr/>
            </a:lvl1pPr>
          </a:lstStyle>
          <a:p>
            <a:pPr lvl="0"/>
            <a:r>
              <a:rPr lang="en-US" dirty="0"/>
              <a:t>Slide Content 3</a:t>
            </a:r>
          </a:p>
          <a:p>
            <a:pPr lvl="1"/>
            <a:r>
              <a:rPr lang="en-US" dirty="0"/>
              <a:t>Second level</a:t>
            </a:r>
          </a:p>
          <a:p>
            <a:pPr lvl="2"/>
            <a:r>
              <a:rPr lang="en-US" dirty="0"/>
              <a:t>Third level</a:t>
            </a:r>
          </a:p>
        </p:txBody>
      </p:sp>
      <p:sp>
        <p:nvSpPr>
          <p:cNvPr id="10" name="Appendix Link"/>
          <p:cNvSpPr>
            <a:spLocks noGrp="1"/>
          </p:cNvSpPr>
          <p:nvPr>
            <p:ph type="body" sz="quarter" idx="29" hasCustomPrompt="1"/>
          </p:nvPr>
        </p:nvSpPr>
        <p:spPr>
          <a:xfrm>
            <a:off x="3200400" y="6324600"/>
            <a:ext cx="2743200" cy="192024"/>
          </a:xfrm>
        </p:spPr>
        <p:txBody>
          <a:bodyPr anchor="b" anchorCtr="0">
            <a:noAutofit/>
          </a:bodyPr>
          <a:lstStyle>
            <a:lvl1pPr algn="ctr">
              <a:defRPr sz="900"/>
            </a:lvl1pPr>
          </a:lstStyle>
          <a:p>
            <a:pPr lvl="0"/>
            <a:r>
              <a:rPr lang="en-US" dirty="0"/>
              <a:t>Add text alternative link, if needed.</a:t>
            </a:r>
          </a:p>
        </p:txBody>
      </p:sp>
      <p:sp>
        <p:nvSpPr>
          <p:cNvPr id="11" name="Image Credit"/>
          <p:cNvSpPr>
            <a:spLocks noGrp="1"/>
          </p:cNvSpPr>
          <p:nvPr>
            <p:ph type="body" sz="quarter" idx="30" hasCustomPrompt="1"/>
          </p:nvPr>
        </p:nvSpPr>
        <p:spPr>
          <a:xfrm>
            <a:off x="1562101" y="6684963"/>
            <a:ext cx="6976872" cy="173736"/>
          </a:xfrm>
        </p:spPr>
        <p:txBody>
          <a:bodyPr anchor="ctr" anchorCtr="0">
            <a:noAutofit/>
          </a:bodyPr>
          <a:lstStyle>
            <a:lvl1pPr algn="r">
              <a:defRPr sz="800">
                <a:solidFill>
                  <a:srgbClr val="595959"/>
                </a:solidFill>
              </a:defRPr>
            </a:lvl1pPr>
          </a:lstStyle>
          <a:p>
            <a:pPr lvl="0"/>
            <a:r>
              <a:rPr lang="en-US" dirty="0"/>
              <a:t>Insert Image Credit Here</a:t>
            </a:r>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a:t>Add long copyright</a:t>
            </a:r>
            <a:endParaRPr lang="en-US" dirty="0"/>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9" name="Slide Number"/>
          <p:cNvSpPr txBox="1"/>
          <p:nvPr userDrawn="1"/>
        </p:nvSpPr>
        <p:spPr>
          <a:xfrm>
            <a:off x="8625636" y="6670335"/>
            <a:ext cx="356616" cy="164592"/>
          </a:xfrm>
          <a:prstGeom prst="rect">
            <a:avLst/>
          </a:prstGeom>
          <a:noFill/>
        </p:spPr>
        <p:txBody>
          <a:bodyPr wrap="square" lIns="45720" rIns="45720" rtlCol="0" anchor="ctr" anchorCtr="0">
            <a:noAutofit/>
          </a:bodyPr>
          <a:lstStyle/>
          <a:p>
            <a:pPr algn="r"/>
            <a:fld id="{960EEC4C-B90A-40FB-9378-A310753B0AE3}" type="slidenum">
              <a:rPr lang="en-US" sz="800" smtClean="0">
                <a:solidFill>
                  <a:srgbClr val="595959"/>
                </a:solidFill>
              </a:rPr>
              <a:pPr algn="r"/>
              <a:t>‹#›</a:t>
            </a:fld>
            <a:endParaRPr lang="en-US" sz="800" dirty="0">
              <a:solidFill>
                <a:srgbClr val="595959"/>
              </a:solidFill>
            </a:endParaRPr>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7" r:id="rId7"/>
    <p:sldLayoutId id="2147483704" r:id="rId8"/>
    <p:sldLayoutId id="2147483705" r:id="rId9"/>
    <p:sldLayoutId id="2147483706" r:id="rId10"/>
  </p:sldLayoutIdLst>
  <p:hf hdr="0" dt="0"/>
  <p:txStyles>
    <p:titleStyle>
      <a:lvl1pPr algn="l" defTabSz="914400" rtl="0" eaLnBrk="1" latinLnBrk="0" hangingPunct="1">
        <a:lnSpc>
          <a:spcPct val="90000"/>
        </a:lnSpc>
        <a:spcBef>
          <a:spcPct val="0"/>
        </a:spcBef>
        <a:buNone/>
        <a:defRPr sz="2400" b="1" kern="1200">
          <a:solidFill>
            <a:schemeClr val="tx2"/>
          </a:solidFill>
          <a:latin typeface="+mn-lt"/>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400" kern="1200">
          <a:solidFill>
            <a:schemeClr val="tx2"/>
          </a:solidFill>
          <a:latin typeface="+mn-lt"/>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400" kern="1200">
          <a:solidFill>
            <a:schemeClr val="tx2"/>
          </a:solidFill>
          <a:latin typeface="+mn-lt"/>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2000" kern="1200">
          <a:solidFill>
            <a:schemeClr val="tx2"/>
          </a:solidFill>
          <a:latin typeface="+mn-lt"/>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mj-lt"/>
              </a:rPr>
              <a:t>© McGraw Hill</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mj-lt"/>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mj-lt"/>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mj-lt"/>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800" b="1" kern="1200">
          <a:solidFill>
            <a:schemeClr val="tx2"/>
          </a:solidFill>
          <a:latin typeface="+mj-lt"/>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kern="1200">
          <a:solidFill>
            <a:schemeClr val="tx2"/>
          </a:solidFill>
          <a:latin typeface="+mj-lt"/>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400" kern="1200">
          <a:solidFill>
            <a:schemeClr val="tx2"/>
          </a:solidFill>
          <a:latin typeface="+mj-lt"/>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j-lt"/>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j-lt"/>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noAutofit/>
          </a:bodyPr>
          <a:lstStyle/>
          <a:p>
            <a:r>
              <a:rPr lang="en-US" sz="800" b="0" dirty="0">
                <a:solidFill>
                  <a:schemeClr val="tx1">
                    <a:lumMod val="65000"/>
                    <a:lumOff val="35000"/>
                  </a:schemeClr>
                </a:solidFill>
                <a:latin typeface="+mj-lt"/>
              </a:rPr>
              <a:t>© McGraw Hill</a:t>
            </a:r>
          </a:p>
        </p:txBody>
      </p:sp>
      <p:sp>
        <p:nvSpPr>
          <p:cNvPr id="7" name="Slide Number"/>
          <p:cNvSpPr txBox="1"/>
          <p:nvPr userDrawn="1"/>
        </p:nvSpPr>
        <p:spPr>
          <a:xfrm>
            <a:off x="8625636" y="6670335"/>
            <a:ext cx="356616" cy="164592"/>
          </a:xfrm>
          <a:prstGeom prst="rect">
            <a:avLst/>
          </a:prstGeom>
          <a:noFill/>
        </p:spPr>
        <p:txBody>
          <a:bodyPr wrap="square" lIns="45720" rIns="45720" rtlCol="0" anchor="ctr" anchorCtr="0">
            <a:noAutofit/>
          </a:bodyPr>
          <a:lstStyle/>
          <a:p>
            <a:pPr algn="r"/>
            <a:fld id="{960EEC4C-B90A-40FB-9378-A310753B0AE3}" type="slidenum">
              <a:rPr lang="en-US" sz="800" smtClean="0">
                <a:solidFill>
                  <a:srgbClr val="595959"/>
                </a:solidFill>
                <a:latin typeface="+mj-lt"/>
              </a:rPr>
              <a:pPr algn="r"/>
              <a:t>‹#›</a:t>
            </a:fld>
            <a:endParaRPr lang="en-US" sz="800" dirty="0">
              <a:solidFill>
                <a:srgbClr val="595959"/>
              </a:solidFill>
              <a:latin typeface="+mj-lt"/>
            </a:endParaRP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j-lt"/>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j-lt"/>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j-lt"/>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7.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8.xml"/><Relationship Id="rId1" Type="http://schemas.openxmlformats.org/officeDocument/2006/relationships/slideLayout" Target="../slideLayouts/slideLayout18.xml"/><Relationship Id="rId4" Type="http://schemas.openxmlformats.org/officeDocument/2006/relationships/slide" Target="slide17.xml"/></Relationships>
</file>

<file path=ppt/slides/_rels/slide5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3.xml"/><Relationship Id="rId1" Type="http://schemas.openxmlformats.org/officeDocument/2006/relationships/slideLayout" Target="../slideLayouts/slideLayout18.xml"/><Relationship Id="rId4" Type="http://schemas.openxmlformats.org/officeDocument/2006/relationships/slide" Target="slide17.xml"/></Relationships>
</file>

<file path=ppt/slides/_rels/slide5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4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dirty="0"/>
              <a:t>Chapter 5</a:t>
            </a:r>
          </a:p>
        </p:txBody>
      </p:sp>
      <p:sp>
        <p:nvSpPr>
          <p:cNvPr id="13" name="Subtitle 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altLang="en-US" dirty="0">
                <a:latin typeface="+mj-lt"/>
                <a:ea typeface="Verdana" panose="020B0604030504040204" pitchFamily="34" charset="0"/>
                <a:cs typeface="Verdana" panose="020B0604030504040204" pitchFamily="34" charset="0"/>
              </a:rPr>
              <a:t>Social Structure and Interaction</a:t>
            </a:r>
          </a:p>
        </p:txBody>
      </p:sp>
      <p:sp>
        <p:nvSpPr>
          <p:cNvPr id="14" name="Text Placeholder 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pPr>
              <a:spcBef>
                <a:spcPts val="600"/>
              </a:spcBef>
            </a:pPr>
            <a:r>
              <a:rPr lang="en-US" sz="1600" u="sng" dirty="0">
                <a:latin typeface="+mj-lt"/>
                <a:ea typeface="Verdana" pitchFamily="34" charset="0"/>
                <a:cs typeface="Arial" panose="020B0604020202020204" pitchFamily="34" charset="0"/>
              </a:rPr>
              <a:t>SOC 2020 </a:t>
            </a:r>
          </a:p>
          <a:p>
            <a:pPr>
              <a:spcBef>
                <a:spcPts val="600"/>
              </a:spcBef>
            </a:pPr>
            <a:r>
              <a:rPr lang="en-US" dirty="0">
                <a:latin typeface="+mj-lt"/>
              </a:rPr>
              <a:t>Sixth Edition</a:t>
            </a:r>
          </a:p>
        </p:txBody>
      </p:sp>
      <p:pic>
        <p:nvPicPr>
          <p:cNvPr id="10" name="Picture 4">
            <a:extLst>
              <a:ext uri="{C183D7F6-B498-43B3-948B-1728B52AA6E4}">
                <adec:decorative xmlns:adec="http://schemas.microsoft.com/office/drawing/2017/decorative" val="1"/>
              </a:ext>
            </a:extLst>
          </p:cNvPr>
          <p:cNvPicPr>
            <a:picLocks noGrp="1" noChangeAspect="1" noChangeArrowheads="1"/>
          </p:cNvPicPr>
          <p:nvPr>
            <p:ph type="pic" sz="quarter" idx="11"/>
          </p:nvPr>
        </p:nvPicPr>
        <p:blipFill rotWithShape="1">
          <a:blip r:embed="rId2">
            <a:extLst>
              <a:ext uri="{28A0092B-C50C-407E-A947-70E740481C1C}">
                <a14:useLocalDpi xmlns:a14="http://schemas.microsoft.com/office/drawing/2010/main" val="0"/>
              </a:ext>
            </a:extLst>
          </a:blip>
          <a:srcRect b="19732"/>
          <a:stretch/>
        </p:blipFill>
        <p:spPr bwMode="auto">
          <a:xfrm>
            <a:off x="4341392" y="2520500"/>
            <a:ext cx="4572000" cy="31205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p:txBody>
          <a:bodyPr/>
          <a:lstStyle/>
          <a:p>
            <a:pPr lvl="0"/>
            <a:r>
              <a:rPr lang="en-US"/>
              <a:t>© 2020 McGraw Hill. All rights reserved. Authorized only for instructor use in the classroom.</a:t>
            </a:r>
          </a:p>
          <a:p>
            <a:pPr lvl="0"/>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Statuses and Roles</a:t>
            </a:r>
            <a:r>
              <a:rPr lang="en-US" altLang="en-US" sz="1200" dirty="0"/>
              <a:t> 2</a:t>
            </a:r>
            <a:endParaRPr lang="en-US" sz="1200" dirty="0"/>
          </a:p>
        </p:txBody>
      </p:sp>
      <p:sp>
        <p:nvSpPr>
          <p:cNvPr id="4" name="Content Placeholder 2"/>
          <p:cNvSpPr>
            <a:spLocks noGrp="1"/>
          </p:cNvSpPr>
          <p:nvPr>
            <p:ph sz="quarter" idx="11"/>
          </p:nvPr>
        </p:nvSpPr>
        <p:spPr>
          <a:xfrm>
            <a:off x="342900" y="1276708"/>
            <a:ext cx="8595360" cy="5169812"/>
          </a:xfrm>
        </p:spPr>
        <p:txBody>
          <a:bodyPr/>
          <a:lstStyle/>
          <a:p>
            <a:pPr>
              <a:spcBef>
                <a:spcPts val="600"/>
              </a:spcBef>
              <a:spcAft>
                <a:spcPts val="300"/>
              </a:spcAft>
            </a:pPr>
            <a:r>
              <a:rPr lang="en-US" altLang="en-US" b="1" dirty="0"/>
              <a:t>Roles.</a:t>
            </a:r>
          </a:p>
          <a:p>
            <a:pPr lvl="1">
              <a:spcBef>
                <a:spcPts val="600"/>
              </a:spcBef>
              <a:spcAft>
                <a:spcPts val="300"/>
              </a:spcAft>
            </a:pPr>
            <a:r>
              <a:rPr lang="en-US" altLang="en-US" b="1" dirty="0"/>
              <a:t>Social role: </a:t>
            </a:r>
            <a:r>
              <a:rPr lang="en-US" altLang="en-US" dirty="0"/>
              <a:t>a set of expectations for people who occupy a given social status.</a:t>
            </a:r>
          </a:p>
          <a:p>
            <a:pPr lvl="1">
              <a:spcBef>
                <a:spcPts val="600"/>
              </a:spcBef>
              <a:spcAft>
                <a:spcPts val="300"/>
              </a:spcAft>
            </a:pPr>
            <a:r>
              <a:rPr lang="en-US" altLang="en-US" dirty="0"/>
              <a:t>In some roles, our performance feels perfectly natural; but we are always performing roles regardless of how we feel.</a:t>
            </a:r>
          </a:p>
          <a:p>
            <a:pPr lvl="1">
              <a:spcBef>
                <a:spcPts val="600"/>
              </a:spcBef>
              <a:spcAft>
                <a:spcPts val="300"/>
              </a:spcAft>
            </a:pPr>
            <a:r>
              <a:rPr lang="en-US" altLang="en-US" dirty="0"/>
              <a:t>Changing our status changes how we act, think, and feel.</a:t>
            </a:r>
          </a:p>
          <a:p>
            <a:pPr>
              <a:spcBef>
                <a:spcPts val="600"/>
              </a:spcBef>
              <a:spcAft>
                <a:spcPts val="300"/>
              </a:spcAft>
            </a:pPr>
            <a:r>
              <a:rPr lang="en-US" altLang="en-US" b="1" dirty="0"/>
              <a:t>Role Strain and Role Conflict.</a:t>
            </a:r>
          </a:p>
          <a:p>
            <a:pPr lvl="1">
              <a:spcBef>
                <a:spcPts val="600"/>
              </a:spcBef>
              <a:spcAft>
                <a:spcPts val="300"/>
              </a:spcAft>
            </a:pPr>
            <a:r>
              <a:rPr lang="en-US" altLang="en-US" b="1" dirty="0"/>
              <a:t>Role strain: </a:t>
            </a:r>
            <a:r>
              <a:rPr lang="en-US" altLang="en-US" dirty="0"/>
              <a:t>the difficulty that arises when role expectations within the same social status clash.</a:t>
            </a:r>
          </a:p>
          <a:p>
            <a:pPr lvl="1">
              <a:spcBef>
                <a:spcPts val="600"/>
              </a:spcBef>
              <a:spcAft>
                <a:spcPts val="300"/>
              </a:spcAft>
            </a:pPr>
            <a:r>
              <a:rPr lang="en-US" altLang="en-US" b="1" dirty="0"/>
              <a:t>Role conflict: </a:t>
            </a:r>
            <a:r>
              <a:rPr lang="en-US" altLang="en-US" dirty="0"/>
              <a:t>the situation that occurs when incompatible expectations arise from two or more social statuses held by the same person.</a:t>
            </a:r>
            <a:endParaRPr lang="en-US" altLang="en-US" b="1" dirty="0"/>
          </a:p>
        </p:txBody>
      </p:sp>
    </p:spTree>
    <p:extLst>
      <p:ext uri="{BB962C8B-B14F-4D97-AF65-F5344CB8AC3E}">
        <p14:creationId xmlns:p14="http://schemas.microsoft.com/office/powerpoint/2010/main" val="144623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Statuses and Roles</a:t>
            </a:r>
            <a:r>
              <a:rPr lang="en-US" altLang="en-US" sz="1200" dirty="0"/>
              <a:t> 3</a:t>
            </a:r>
            <a:endParaRPr lang="en-US" sz="1200" dirty="0"/>
          </a:p>
        </p:txBody>
      </p:sp>
      <p:sp>
        <p:nvSpPr>
          <p:cNvPr id="4" name="Content Placeholder 2"/>
          <p:cNvSpPr>
            <a:spLocks noGrp="1"/>
          </p:cNvSpPr>
          <p:nvPr>
            <p:ph sz="quarter" idx="11"/>
          </p:nvPr>
        </p:nvSpPr>
        <p:spPr>
          <a:xfrm>
            <a:off x="342900" y="1276708"/>
            <a:ext cx="8458200" cy="5111029"/>
          </a:xfrm>
        </p:spPr>
        <p:txBody>
          <a:bodyPr/>
          <a:lstStyle/>
          <a:p>
            <a:pPr>
              <a:spcBef>
                <a:spcPts val="1200"/>
              </a:spcBef>
            </a:pPr>
            <a:r>
              <a:rPr lang="en-US" altLang="en-US" b="1" dirty="0"/>
              <a:t>Role Exit.</a:t>
            </a:r>
          </a:p>
          <a:p>
            <a:pPr lvl="1">
              <a:spcBef>
                <a:spcPts val="1200"/>
              </a:spcBef>
            </a:pPr>
            <a:r>
              <a:rPr lang="en-US" altLang="en-US" b="1" dirty="0"/>
              <a:t>Role exit: </a:t>
            </a:r>
            <a:r>
              <a:rPr lang="en-US" altLang="en-US" dirty="0"/>
              <a:t>the process of disengagement from a role that is central to one’</a:t>
            </a:r>
            <a:r>
              <a:rPr lang="en-US" altLang="ja-JP" dirty="0"/>
              <a:t>s self-identity in order to establish a new role and identity.</a:t>
            </a:r>
          </a:p>
          <a:p>
            <a:pPr lvl="1">
              <a:spcBef>
                <a:spcPts val="1200"/>
              </a:spcBef>
            </a:pPr>
            <a:r>
              <a:rPr lang="en-US" altLang="en-US" dirty="0"/>
              <a:t>Helen Rose Fuchs Ebaugh’</a:t>
            </a:r>
            <a:r>
              <a:rPr lang="en-US" altLang="ja-JP" dirty="0"/>
              <a:t>s four-stage model of role exit:</a:t>
            </a:r>
          </a:p>
          <a:p>
            <a:pPr lvl="2">
              <a:spcBef>
                <a:spcPts val="1200"/>
              </a:spcBef>
            </a:pPr>
            <a:r>
              <a:rPr lang="en-US" altLang="en-US" dirty="0"/>
              <a:t>Doubt.</a:t>
            </a:r>
          </a:p>
          <a:p>
            <a:pPr lvl="2">
              <a:spcBef>
                <a:spcPts val="1200"/>
              </a:spcBef>
            </a:pPr>
            <a:r>
              <a:rPr lang="en-US" altLang="en-US" dirty="0"/>
              <a:t>Search for alternatives.</a:t>
            </a:r>
          </a:p>
          <a:p>
            <a:pPr lvl="2">
              <a:spcBef>
                <a:spcPts val="1200"/>
              </a:spcBef>
            </a:pPr>
            <a:r>
              <a:rPr lang="en-US" altLang="en-US" dirty="0"/>
              <a:t>Action stage: leaving.</a:t>
            </a:r>
          </a:p>
          <a:p>
            <a:pPr lvl="2">
              <a:spcBef>
                <a:spcPts val="1200"/>
              </a:spcBef>
            </a:pPr>
            <a:r>
              <a:rPr lang="en-US" altLang="en-US" dirty="0"/>
              <a:t>Creation of a new identity.</a:t>
            </a:r>
          </a:p>
        </p:txBody>
      </p:sp>
    </p:spTree>
    <p:extLst>
      <p:ext uri="{BB962C8B-B14F-4D97-AF65-F5344CB8AC3E}">
        <p14:creationId xmlns:p14="http://schemas.microsoft.com/office/powerpoint/2010/main" val="242686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Groups</a:t>
            </a:r>
            <a:r>
              <a:rPr lang="en-US" altLang="en-US" sz="1200" dirty="0"/>
              <a:t> 1</a:t>
            </a:r>
            <a:endParaRPr lang="en-US" sz="1200" dirty="0"/>
          </a:p>
        </p:txBody>
      </p:sp>
      <p:sp>
        <p:nvSpPr>
          <p:cNvPr id="4" name="Content Placeholder 2"/>
          <p:cNvSpPr>
            <a:spLocks noGrp="1"/>
          </p:cNvSpPr>
          <p:nvPr>
            <p:ph sz="quarter" idx="11"/>
          </p:nvPr>
        </p:nvSpPr>
        <p:spPr>
          <a:xfrm>
            <a:off x="342900" y="1276708"/>
            <a:ext cx="8458200" cy="5169812"/>
          </a:xfrm>
        </p:spPr>
        <p:txBody>
          <a:bodyPr/>
          <a:lstStyle/>
          <a:p>
            <a:pPr>
              <a:spcBef>
                <a:spcPts val="1200"/>
              </a:spcBef>
            </a:pPr>
            <a:r>
              <a:rPr lang="en-US" altLang="en-US" b="1" dirty="0"/>
              <a:t>Group: </a:t>
            </a:r>
            <a:r>
              <a:rPr lang="en-US" altLang="en-US" dirty="0"/>
              <a:t>two or more people, united by a shared sense of identity or purpose, who interact with one another over time in ways that distinguish them from outsiders.</a:t>
            </a:r>
          </a:p>
          <a:p>
            <a:pPr lvl="1">
              <a:spcBef>
                <a:spcPts val="1200"/>
              </a:spcBef>
            </a:pPr>
            <a:r>
              <a:rPr lang="en-US" altLang="en-US" dirty="0"/>
              <a:t>Different from an </a:t>
            </a:r>
            <a:r>
              <a:rPr lang="en-US" altLang="en-US" i="1" dirty="0"/>
              <a:t>aggregate</a:t>
            </a:r>
            <a:r>
              <a:rPr lang="en-US" altLang="en-US" dirty="0"/>
              <a:t>—a collection of people who happen to be in the same place at the same time but do not interact regularly or have a shared purpose or practices.</a:t>
            </a:r>
          </a:p>
          <a:p>
            <a:pPr>
              <a:spcBef>
                <a:spcPts val="1200"/>
              </a:spcBef>
            </a:pPr>
            <a:r>
              <a:rPr lang="en-US" altLang="en-US" dirty="0"/>
              <a:t>We spend much of our time in group settings.</a:t>
            </a:r>
          </a:p>
          <a:p>
            <a:pPr>
              <a:spcBef>
                <a:spcPts val="1200"/>
              </a:spcBef>
            </a:pPr>
            <a:r>
              <a:rPr lang="en-US" altLang="en-US" dirty="0"/>
              <a:t>Some groups demand our almost undivided attention and shape our core identity.</a:t>
            </a:r>
          </a:p>
        </p:txBody>
      </p:sp>
    </p:spTree>
    <p:extLst>
      <p:ext uri="{BB962C8B-B14F-4D97-AF65-F5344CB8AC3E}">
        <p14:creationId xmlns:p14="http://schemas.microsoft.com/office/powerpoint/2010/main" val="1805708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Groups</a:t>
            </a:r>
            <a:r>
              <a:rPr lang="en-US" altLang="en-US" sz="1200" dirty="0"/>
              <a:t> 2</a:t>
            </a:r>
            <a:endParaRPr lang="en-US" sz="1200" dirty="0"/>
          </a:p>
        </p:txBody>
      </p:sp>
      <p:sp>
        <p:nvSpPr>
          <p:cNvPr id="4" name="Content Placeholder 2"/>
          <p:cNvSpPr>
            <a:spLocks noGrp="1"/>
          </p:cNvSpPr>
          <p:nvPr>
            <p:ph sz="quarter" idx="11"/>
          </p:nvPr>
        </p:nvSpPr>
        <p:spPr>
          <a:xfrm>
            <a:off x="342900" y="1276708"/>
            <a:ext cx="8458200" cy="5169812"/>
          </a:xfrm>
        </p:spPr>
        <p:txBody>
          <a:bodyPr/>
          <a:lstStyle/>
          <a:p>
            <a:pPr>
              <a:spcBef>
                <a:spcPts val="1200"/>
              </a:spcBef>
            </a:pPr>
            <a:r>
              <a:rPr lang="en-US" altLang="en-US" b="1" dirty="0"/>
              <a:t>Primary and Secondary Groups.</a:t>
            </a:r>
          </a:p>
          <a:p>
            <a:pPr lvl="1">
              <a:spcBef>
                <a:spcPts val="1200"/>
              </a:spcBef>
            </a:pPr>
            <a:r>
              <a:rPr lang="en-US" altLang="en-US" b="1" dirty="0"/>
              <a:t>Primary groups: </a:t>
            </a:r>
            <a:r>
              <a:rPr lang="en-US" altLang="en-US" dirty="0"/>
              <a:t>small groups characterized by intimate, face-to-face association and cooperation.</a:t>
            </a:r>
          </a:p>
          <a:p>
            <a:pPr lvl="1">
              <a:spcBef>
                <a:spcPts val="1200"/>
              </a:spcBef>
            </a:pPr>
            <a:r>
              <a:rPr lang="en-US" altLang="en-US" b="1" dirty="0"/>
              <a:t>Secondary groups: </a:t>
            </a:r>
            <a:r>
              <a:rPr lang="en-US" altLang="en-US" dirty="0"/>
              <a:t>formal, impersonal groups created to accomplish specific, shared goals.</a:t>
            </a:r>
          </a:p>
          <a:p>
            <a:pPr>
              <a:spcBef>
                <a:spcPts val="1200"/>
              </a:spcBef>
            </a:pPr>
            <a:r>
              <a:rPr lang="en-US" altLang="en-US" b="1" dirty="0"/>
              <a:t>In-Groups and Out-Groups.</a:t>
            </a:r>
          </a:p>
          <a:p>
            <a:pPr lvl="1">
              <a:spcBef>
                <a:spcPts val="1200"/>
              </a:spcBef>
            </a:pPr>
            <a:r>
              <a:rPr lang="en-US" altLang="en-US" b="1" dirty="0"/>
              <a:t>In-group: </a:t>
            </a:r>
            <a:r>
              <a:rPr lang="en-US" altLang="en-US" dirty="0"/>
              <a:t>a category of people who share a common identity and sense of belonging.</a:t>
            </a:r>
          </a:p>
          <a:p>
            <a:pPr lvl="1">
              <a:spcBef>
                <a:spcPts val="1200"/>
              </a:spcBef>
            </a:pPr>
            <a:r>
              <a:rPr lang="en-US" altLang="en-US" b="1" dirty="0"/>
              <a:t>Out-group: </a:t>
            </a:r>
            <a:r>
              <a:rPr lang="en-US" altLang="en-US" dirty="0"/>
              <a:t>a category of people who do not belong or </a:t>
            </a:r>
            <a:br>
              <a:rPr lang="en-US" altLang="en-US" dirty="0"/>
            </a:br>
            <a:r>
              <a:rPr lang="en-US" altLang="en-US" dirty="0"/>
              <a:t>do not fit in.</a:t>
            </a:r>
          </a:p>
        </p:txBody>
      </p:sp>
    </p:spTree>
    <p:extLst>
      <p:ext uri="{BB962C8B-B14F-4D97-AF65-F5344CB8AC3E}">
        <p14:creationId xmlns:p14="http://schemas.microsoft.com/office/powerpoint/2010/main" val="3628264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Primary and Secondary Groups</a:t>
            </a:r>
          </a:p>
        </p:txBody>
      </p:sp>
      <p:pic>
        <p:nvPicPr>
          <p:cNvPr id="10" name="Picture 2" descr="A colored silhouette of a group of people.">
            <a:extLst>
              <a:ext uri="{FF2B5EF4-FFF2-40B4-BE49-F238E27FC236}">
                <a16:creationId xmlns:a16="http://schemas.microsoft.com/office/drawing/2014/main" id="{AA3D55E5-F69C-4C89-8437-9AFB11F45243}"/>
              </a:ext>
              <a:ext uri="{C183D7F6-B498-43B3-948B-1728B52AA6E4}">
                <adec:decorative xmlns:adec="http://schemas.microsoft.com/office/drawing/2017/decorative" val="0"/>
              </a:ext>
            </a:extLst>
          </p:cNvPr>
          <p:cNvPicPr>
            <a:picLocks noGrp="1" noChangeAspect="1"/>
          </p:cNvPicPr>
          <p:nvPr>
            <p:ph sz="quarter" idx="1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9" r="29" b="50738"/>
          <a:stretch/>
        </p:blipFill>
        <p:spPr>
          <a:xfrm>
            <a:off x="2087456" y="1090205"/>
            <a:ext cx="5566534" cy="2693162"/>
          </a:xfrm>
        </p:spPr>
      </p:pic>
      <p:graphicFrame>
        <p:nvGraphicFramePr>
          <p:cNvPr id="11" name="Table 3"/>
          <p:cNvGraphicFramePr>
            <a:graphicFrameLocks noGrp="1"/>
          </p:cNvGraphicFramePr>
          <p:nvPr>
            <p:ph sz="quarter" idx="14"/>
            <p:extLst>
              <p:ext uri="{D42A27DB-BD31-4B8C-83A1-F6EECF244321}">
                <p14:modId xmlns:p14="http://schemas.microsoft.com/office/powerpoint/2010/main" val="1463205873"/>
              </p:ext>
            </p:extLst>
          </p:nvPr>
        </p:nvGraphicFramePr>
        <p:xfrm>
          <a:off x="342900" y="3946617"/>
          <a:ext cx="8503920" cy="2384552"/>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32185874"/>
                    </a:ext>
                  </a:extLst>
                </a:gridCol>
                <a:gridCol w="4389120">
                  <a:extLst>
                    <a:ext uri="{9D8B030D-6E8A-4147-A177-3AD203B41FA5}">
                      <a16:colId xmlns:a16="http://schemas.microsoft.com/office/drawing/2014/main" val="2557364570"/>
                    </a:ext>
                  </a:extLst>
                </a:gridCol>
              </a:tblGrid>
              <a:tr h="370840">
                <a:tc>
                  <a:txBody>
                    <a:bodyPr/>
                    <a:lstStyle/>
                    <a:p>
                      <a:pPr>
                        <a:lnSpc>
                          <a:spcPct val="80000"/>
                        </a:lnSpc>
                      </a:pPr>
                      <a:r>
                        <a:rPr lang="en-US" sz="1800" dirty="0">
                          <a:solidFill>
                            <a:schemeClr val="tx1"/>
                          </a:solidFill>
                        </a:rPr>
                        <a:t>Primary Group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80000"/>
                        </a:lnSpc>
                      </a:pPr>
                      <a:r>
                        <a:rPr lang="en-US" sz="1800" dirty="0">
                          <a:solidFill>
                            <a:schemeClr val="tx1"/>
                          </a:solidFill>
                        </a:rPr>
                        <a:t>Secondary Group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9646572"/>
                  </a:ext>
                </a:extLst>
              </a:tr>
              <a:tr h="370840">
                <a:tc>
                  <a:txBody>
                    <a:bodyPr/>
                    <a:lstStyle/>
                    <a:p>
                      <a:pPr>
                        <a:lnSpc>
                          <a:spcPct val="80000"/>
                        </a:lnSpc>
                      </a:pPr>
                      <a:r>
                        <a:rPr lang="en-US" sz="1800" dirty="0">
                          <a:solidFill>
                            <a:schemeClr val="tx1"/>
                          </a:solidFill>
                        </a:rPr>
                        <a:t>Generally small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nSpc>
                          <a:spcPct val="80000"/>
                        </a:lnSpc>
                      </a:pPr>
                      <a:r>
                        <a:rPr lang="en-US" sz="1800" dirty="0">
                          <a:solidFill>
                            <a:schemeClr val="tx1"/>
                          </a:solidFill>
                        </a:rPr>
                        <a:t>Usually large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59596471"/>
                  </a:ext>
                </a:extLst>
              </a:tr>
              <a:tr h="370840">
                <a:tc>
                  <a:txBody>
                    <a:bodyPr/>
                    <a:lstStyle/>
                    <a:p>
                      <a:pPr>
                        <a:lnSpc>
                          <a:spcPct val="80000"/>
                        </a:lnSpc>
                      </a:pPr>
                      <a:r>
                        <a:rPr lang="en-US" sz="1800" dirty="0">
                          <a:solidFill>
                            <a:schemeClr val="tx1"/>
                          </a:solidFill>
                        </a:rPr>
                        <a:t>Relatively long period of interaction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nSpc>
                          <a:spcPct val="80000"/>
                        </a:lnSpc>
                      </a:pPr>
                      <a:r>
                        <a:rPr lang="en-US" sz="1800" dirty="0">
                          <a:solidFill>
                            <a:schemeClr val="tx1"/>
                          </a:solidFill>
                        </a:rPr>
                        <a:t>Relatively short duration, often temporary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295174694"/>
                  </a:ext>
                </a:extLst>
              </a:tr>
              <a:tr h="370840">
                <a:tc>
                  <a:txBody>
                    <a:bodyPr/>
                    <a:lstStyle/>
                    <a:p>
                      <a:pPr>
                        <a:lnSpc>
                          <a:spcPct val="80000"/>
                        </a:lnSpc>
                      </a:pPr>
                      <a:r>
                        <a:rPr lang="en-US" sz="1800" dirty="0">
                          <a:solidFill>
                            <a:schemeClr val="tx1"/>
                          </a:solidFill>
                        </a:rPr>
                        <a:t>Intimate, face-to-face association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nSpc>
                          <a:spcPct val="80000"/>
                        </a:lnSpc>
                      </a:pPr>
                      <a:r>
                        <a:rPr lang="en-US" sz="1800" dirty="0">
                          <a:solidFill>
                            <a:schemeClr val="tx1"/>
                          </a:solidFill>
                        </a:rPr>
                        <a:t>Little social intimacy or mutual understanding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568984116"/>
                  </a:ext>
                </a:extLst>
              </a:tr>
              <a:tr h="370840">
                <a:tc>
                  <a:txBody>
                    <a:bodyPr/>
                    <a:lstStyle/>
                    <a:p>
                      <a:pPr>
                        <a:lnSpc>
                          <a:spcPct val="80000"/>
                        </a:lnSpc>
                      </a:pPr>
                      <a:r>
                        <a:rPr lang="en-US" sz="1800" dirty="0">
                          <a:solidFill>
                            <a:schemeClr val="tx1"/>
                          </a:solidFill>
                        </a:rPr>
                        <a:t>Some emotional depth to relationships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nSpc>
                          <a:spcPct val="80000"/>
                        </a:lnSpc>
                      </a:pPr>
                      <a:r>
                        <a:rPr lang="en-US" sz="1800" dirty="0">
                          <a:solidFill>
                            <a:schemeClr val="tx1"/>
                          </a:solidFill>
                        </a:rPr>
                        <a:t>Relationships generally superficial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849306523"/>
                  </a:ext>
                </a:extLst>
              </a:tr>
              <a:tr h="370840">
                <a:tc>
                  <a:txBody>
                    <a:bodyPr/>
                    <a:lstStyle/>
                    <a:p>
                      <a:pPr>
                        <a:lnSpc>
                          <a:spcPct val="80000"/>
                        </a:lnSpc>
                      </a:pPr>
                      <a:r>
                        <a:rPr lang="en-US" sz="1800" dirty="0">
                          <a:solidFill>
                            <a:schemeClr val="tx1"/>
                          </a:solidFill>
                        </a:rPr>
                        <a:t>Cooperative, friendly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nSpc>
                          <a:spcPct val="80000"/>
                        </a:lnSpc>
                      </a:pPr>
                      <a:r>
                        <a:rPr lang="en-US" sz="1800" dirty="0">
                          <a:solidFill>
                            <a:schemeClr val="tx1"/>
                          </a:solidFill>
                        </a:rPr>
                        <a:t>More formal and impersonal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789980014"/>
                  </a:ext>
                </a:extLst>
              </a:tr>
            </a:tbl>
          </a:graphicData>
        </a:graphic>
      </p:graphicFrame>
    </p:spTree>
    <p:extLst>
      <p:ext uri="{BB962C8B-B14F-4D97-AF65-F5344CB8AC3E}">
        <p14:creationId xmlns:p14="http://schemas.microsoft.com/office/powerpoint/2010/main" val="924762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Groups</a:t>
            </a:r>
            <a:r>
              <a:rPr lang="en-US" altLang="en-US" sz="1200" dirty="0"/>
              <a:t> 3</a:t>
            </a:r>
            <a:endParaRPr lang="en-US" sz="1200" dirty="0"/>
          </a:p>
        </p:txBody>
      </p:sp>
      <p:sp>
        <p:nvSpPr>
          <p:cNvPr id="4" name="Content Placeholder 2"/>
          <p:cNvSpPr>
            <a:spLocks noGrp="1"/>
          </p:cNvSpPr>
          <p:nvPr>
            <p:ph sz="quarter" idx="11"/>
          </p:nvPr>
        </p:nvSpPr>
        <p:spPr>
          <a:xfrm>
            <a:off x="342900" y="1276708"/>
            <a:ext cx="8561070" cy="5215532"/>
          </a:xfrm>
        </p:spPr>
        <p:txBody>
          <a:bodyPr/>
          <a:lstStyle/>
          <a:p>
            <a:pPr>
              <a:spcBef>
                <a:spcPts val="500"/>
              </a:spcBef>
              <a:spcAft>
                <a:spcPts val="600"/>
              </a:spcAft>
            </a:pPr>
            <a:r>
              <a:rPr lang="en-US" altLang="en-US" b="1" dirty="0"/>
              <a:t>Reference Groups.</a:t>
            </a:r>
          </a:p>
          <a:p>
            <a:pPr lvl="1">
              <a:spcBef>
                <a:spcPts val="500"/>
              </a:spcBef>
              <a:spcAft>
                <a:spcPts val="600"/>
              </a:spcAft>
            </a:pPr>
            <a:r>
              <a:rPr lang="en-US" altLang="en-US" b="1" dirty="0"/>
              <a:t>Reference group: </a:t>
            </a:r>
            <a:r>
              <a:rPr lang="en-US" altLang="en-US" dirty="0"/>
              <a:t>any group that individuals use as a standard for evaluating themselves and their own behavior.</a:t>
            </a:r>
          </a:p>
          <a:p>
            <a:pPr lvl="1">
              <a:spcBef>
                <a:spcPts val="500"/>
              </a:spcBef>
              <a:spcAft>
                <a:spcPts val="600"/>
              </a:spcAft>
            </a:pPr>
            <a:r>
              <a:rPr lang="en-US" altLang="en-US" dirty="0"/>
              <a:t>Reference groups have two basic purposes:</a:t>
            </a:r>
          </a:p>
          <a:p>
            <a:pPr lvl="2">
              <a:spcBef>
                <a:spcPts val="500"/>
              </a:spcBef>
              <a:spcAft>
                <a:spcPts val="600"/>
              </a:spcAft>
            </a:pPr>
            <a:r>
              <a:rPr lang="en-US" altLang="en-US" dirty="0"/>
              <a:t>Serve a normative function by setting and enforcing standards of conduct and belief.</a:t>
            </a:r>
          </a:p>
          <a:p>
            <a:pPr lvl="2">
              <a:spcBef>
                <a:spcPts val="500"/>
              </a:spcBef>
              <a:spcAft>
                <a:spcPts val="600"/>
              </a:spcAft>
            </a:pPr>
            <a:r>
              <a:rPr lang="en-US" altLang="en-US" dirty="0"/>
              <a:t>Perform a comparison function by serving as a standard against which people can measure themselves and others.</a:t>
            </a:r>
            <a:endParaRPr lang="en-US" altLang="en-US" sz="2400" dirty="0"/>
          </a:p>
          <a:p>
            <a:pPr>
              <a:spcBef>
                <a:spcPts val="500"/>
              </a:spcBef>
              <a:spcAft>
                <a:spcPts val="600"/>
              </a:spcAft>
            </a:pPr>
            <a:r>
              <a:rPr lang="en-US" altLang="en-US" b="1" dirty="0"/>
              <a:t>Coalitions.</a:t>
            </a:r>
          </a:p>
          <a:p>
            <a:pPr lvl="1">
              <a:spcBef>
                <a:spcPts val="500"/>
              </a:spcBef>
              <a:spcAft>
                <a:spcPts val="600"/>
              </a:spcAft>
            </a:pPr>
            <a:r>
              <a:rPr lang="en-US" altLang="en-US" b="1" dirty="0"/>
              <a:t>Coalition: </a:t>
            </a:r>
            <a:r>
              <a:rPr lang="en-US" altLang="en-US" dirty="0"/>
              <a:t>a temporary or permanent alliance geared toward a common goal.</a:t>
            </a:r>
          </a:p>
          <a:p>
            <a:pPr lvl="1">
              <a:spcBef>
                <a:spcPts val="500"/>
              </a:spcBef>
              <a:spcAft>
                <a:spcPts val="600"/>
              </a:spcAft>
            </a:pPr>
            <a:r>
              <a:rPr lang="en-US" altLang="en-US" dirty="0"/>
              <a:t>Coalition building occurs frequently in political movements.</a:t>
            </a:r>
          </a:p>
        </p:txBody>
      </p:sp>
    </p:spTree>
    <p:extLst>
      <p:ext uri="{BB962C8B-B14F-4D97-AF65-F5344CB8AC3E}">
        <p14:creationId xmlns:p14="http://schemas.microsoft.com/office/powerpoint/2010/main" val="3982710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Social Networks</a:t>
            </a:r>
            <a:r>
              <a:rPr lang="en-US" altLang="en-US" sz="1200" dirty="0"/>
              <a:t> 1</a:t>
            </a:r>
            <a:endParaRPr lang="en-US" sz="1200" dirty="0"/>
          </a:p>
        </p:txBody>
      </p:sp>
      <p:sp>
        <p:nvSpPr>
          <p:cNvPr id="4" name="Content Placeholder 2"/>
          <p:cNvSpPr>
            <a:spLocks noGrp="1"/>
          </p:cNvSpPr>
          <p:nvPr>
            <p:ph sz="quarter" idx="11"/>
          </p:nvPr>
        </p:nvSpPr>
        <p:spPr>
          <a:xfrm>
            <a:off x="342900" y="1276709"/>
            <a:ext cx="8503920" cy="5204101"/>
          </a:xfrm>
        </p:spPr>
        <p:txBody>
          <a:bodyPr/>
          <a:lstStyle/>
          <a:p>
            <a:pPr>
              <a:spcBef>
                <a:spcPts val="600"/>
              </a:spcBef>
            </a:pPr>
            <a:r>
              <a:rPr lang="en-US" altLang="en-US" b="1" dirty="0"/>
              <a:t>Social network: </a:t>
            </a:r>
            <a:r>
              <a:rPr lang="en-US" altLang="en-US" dirty="0"/>
              <a:t>a web of relationships through which people interact both directly and indirectly to accomplish formal and informal goals.</a:t>
            </a:r>
          </a:p>
          <a:p>
            <a:pPr lvl="1">
              <a:spcBef>
                <a:spcPts val="600"/>
              </a:spcBef>
            </a:pPr>
            <a:r>
              <a:rPr lang="en-US" altLang="en-US" b="1" dirty="0"/>
              <a:t>Dyad:</a:t>
            </a:r>
            <a:r>
              <a:rPr lang="en-US" altLang="en-US" dirty="0"/>
              <a:t> the most basic building block of a social network; it consists of two nodes and the relationship between them.</a:t>
            </a:r>
          </a:p>
          <a:p>
            <a:pPr lvl="1">
              <a:spcBef>
                <a:spcPts val="600"/>
              </a:spcBef>
            </a:pPr>
            <a:r>
              <a:rPr lang="en-US" altLang="en-US" b="1" dirty="0"/>
              <a:t>Triad: </a:t>
            </a:r>
            <a:r>
              <a:rPr lang="en-US" altLang="en-US" dirty="0"/>
              <a:t>within a social network, it consists of three nodes and the direct and indirect relationships among them.</a:t>
            </a:r>
          </a:p>
          <a:p>
            <a:pPr>
              <a:spcBef>
                <a:spcPts val="600"/>
              </a:spcBef>
            </a:pPr>
            <a:r>
              <a:rPr lang="en-US" altLang="en-US" i="1" dirty="0"/>
              <a:t>Centrality</a:t>
            </a:r>
            <a:r>
              <a:rPr lang="en-US" altLang="en-US" dirty="0"/>
              <a:t> measures the degree to which any particular individual has more direct and indirect relationships than do others.</a:t>
            </a:r>
          </a:p>
          <a:p>
            <a:pPr lvl="1">
              <a:spcBef>
                <a:spcPts val="600"/>
              </a:spcBef>
            </a:pPr>
            <a:r>
              <a:rPr lang="en-US" altLang="en-US" dirty="0"/>
              <a:t>As networks become larger, centrality becomes an important additional dimension.</a:t>
            </a:r>
          </a:p>
        </p:txBody>
      </p:sp>
    </p:spTree>
    <p:extLst>
      <p:ext uri="{BB962C8B-B14F-4D97-AF65-F5344CB8AC3E}">
        <p14:creationId xmlns:p14="http://schemas.microsoft.com/office/powerpoint/2010/main" val="1684638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Social Networks: College Student Friendship Networks</a:t>
            </a:r>
          </a:p>
        </p:txBody>
      </p:sp>
      <p:pic>
        <p:nvPicPr>
          <p:cNvPr id="10" name="Picture 2" descr="An illustration depicts 3 friendship networks of college students. ">
            <a:extLst>
              <a:ext uri="{FF2B5EF4-FFF2-40B4-BE49-F238E27FC236}">
                <a16:creationId xmlns:a16="http://schemas.microsoft.com/office/drawing/2014/main" id="{6474A46C-35ED-4BC6-9993-442364ED5D88}"/>
              </a:ext>
              <a:ext uri="{C183D7F6-B498-43B3-948B-1728B52AA6E4}">
                <adec:decorative xmlns:adec="http://schemas.microsoft.com/office/drawing/2017/decorative" val="0"/>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358" t="-3543" r="-358" b="-2403"/>
          <a:stretch/>
        </p:blipFill>
        <p:spPr>
          <a:xfrm>
            <a:off x="273326" y="1269160"/>
            <a:ext cx="8597348" cy="3634310"/>
          </a:xfrm>
        </p:spPr>
      </p:pic>
      <p:sp>
        <p:nvSpPr>
          <p:cNvPr id="6" name="Content Placeholder 3"/>
          <p:cNvSpPr>
            <a:spLocks noGrp="1"/>
          </p:cNvSpPr>
          <p:nvPr>
            <p:ph sz="quarter" idx="14"/>
          </p:nvPr>
        </p:nvSpPr>
        <p:spPr>
          <a:xfrm>
            <a:off x="1771650" y="1657780"/>
            <a:ext cx="5966459" cy="3028520"/>
          </a:xfrm>
        </p:spPr>
        <p:txBody>
          <a:bodyPr/>
          <a:lstStyle/>
          <a:p>
            <a:pPr>
              <a:spcBef>
                <a:spcPts val="800"/>
              </a:spcBef>
            </a:pPr>
            <a:r>
              <a:rPr lang="en-US" sz="2000" dirty="0"/>
              <a:t>Tight-knitters: One dense network in which nearly all friends are friends with each other.</a:t>
            </a:r>
          </a:p>
          <a:p>
            <a:pPr>
              <a:spcBef>
                <a:spcPts val="800"/>
              </a:spcBef>
            </a:pPr>
            <a:r>
              <a:rPr lang="en-US" sz="2000" dirty="0"/>
              <a:t>Compartmentalizers: Two (or more) separate clusters in which friends on one side do not know or interact with friends on the other.</a:t>
            </a:r>
          </a:p>
          <a:p>
            <a:pPr>
              <a:spcBef>
                <a:spcPts val="800"/>
              </a:spcBef>
            </a:pPr>
            <a:r>
              <a:rPr lang="en-US" sz="2000" dirty="0"/>
              <a:t>Samplers: A diverse array of individual friendships with people who, for the most part, don’t really know or connect with each other.</a:t>
            </a:r>
          </a:p>
        </p:txBody>
      </p:sp>
      <p:sp>
        <p:nvSpPr>
          <p:cNvPr id="7" name="Content Placeholder 4"/>
          <p:cNvSpPr>
            <a:spLocks noGrp="1"/>
          </p:cNvSpPr>
          <p:nvPr>
            <p:ph sz="quarter" idx="15"/>
          </p:nvPr>
        </p:nvSpPr>
        <p:spPr>
          <a:xfrm>
            <a:off x="342900" y="5052060"/>
            <a:ext cx="8458200" cy="1085850"/>
          </a:xfrm>
        </p:spPr>
        <p:txBody>
          <a:bodyPr/>
          <a:lstStyle/>
          <a:p>
            <a:pPr>
              <a:spcBef>
                <a:spcPts val="300"/>
              </a:spcBef>
              <a:spcAft>
                <a:spcPts val="300"/>
              </a:spcAft>
            </a:pPr>
            <a:r>
              <a:rPr lang="en-US" sz="2000" dirty="0"/>
              <a:t>Although an almost infinite combination of direct and indirect network links is possible, recurring patterns do occur. Among college students, Janice McCabe identified three distinctive types of friendship networks.</a:t>
            </a:r>
          </a:p>
        </p:txBody>
      </p:sp>
      <p:sp>
        <p:nvSpPr>
          <p:cNvPr id="8" name="Text Placeholder 5">
            <a:extLst>
              <a:ext uri="{FF2B5EF4-FFF2-40B4-BE49-F238E27FC236}">
                <a16:creationId xmlns:a16="http://schemas.microsoft.com/office/drawing/2014/main" id="{D20E7C0D-4E21-4FEC-8811-14AE844C90AC}"/>
              </a:ext>
            </a:extLst>
          </p:cNvPr>
          <p:cNvSpPr>
            <a:spLocks noGrp="1"/>
          </p:cNvSpPr>
          <p:nvPr>
            <p:ph type="body" sz="quarter" idx="29"/>
          </p:nvPr>
        </p:nvSpPr>
        <p:spPr>
          <a:xfrm>
            <a:off x="3200400" y="6324600"/>
            <a:ext cx="2743200" cy="192024"/>
          </a:xfrm>
        </p:spPr>
        <p:txBody>
          <a:bodyPr/>
          <a:lstStyle/>
          <a:p>
            <a:r>
              <a:rPr lang="en-US" dirty="0">
                <a:hlinkClick r:id="rId3" action="ppaction://hlinksldjump"/>
              </a:rPr>
              <a:t>Access the text alternative for slide images.</a:t>
            </a:r>
            <a:endParaRPr lang="en-US" dirty="0"/>
          </a:p>
        </p:txBody>
      </p:sp>
    </p:spTree>
    <p:extLst>
      <p:ext uri="{BB962C8B-B14F-4D97-AF65-F5344CB8AC3E}">
        <p14:creationId xmlns:p14="http://schemas.microsoft.com/office/powerpoint/2010/main" val="3494406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Social Networks</a:t>
            </a:r>
            <a:r>
              <a:rPr lang="en-US" altLang="en-US" sz="1200" dirty="0"/>
              <a:t> 2</a:t>
            </a:r>
            <a:endParaRPr lang="en-US" sz="1200" dirty="0"/>
          </a:p>
        </p:txBody>
      </p:sp>
      <p:sp>
        <p:nvSpPr>
          <p:cNvPr id="4" name="Content Placeholder 2"/>
          <p:cNvSpPr>
            <a:spLocks noGrp="1"/>
          </p:cNvSpPr>
          <p:nvPr>
            <p:ph sz="quarter" idx="11"/>
          </p:nvPr>
        </p:nvSpPr>
        <p:spPr>
          <a:xfrm>
            <a:off x="342900" y="1276709"/>
            <a:ext cx="8503920" cy="5204101"/>
          </a:xfrm>
        </p:spPr>
        <p:txBody>
          <a:bodyPr/>
          <a:lstStyle/>
          <a:p>
            <a:pPr>
              <a:spcBef>
                <a:spcPts val="300"/>
              </a:spcBef>
              <a:spcAft>
                <a:spcPts val="600"/>
              </a:spcAft>
            </a:pPr>
            <a:r>
              <a:rPr lang="en-US" altLang="en-US" dirty="0"/>
              <a:t>We can categorize our network relationships as more or less strong using measures such as: </a:t>
            </a:r>
          </a:p>
          <a:p>
            <a:pPr lvl="1">
              <a:spcBef>
                <a:spcPts val="300"/>
              </a:spcBef>
              <a:spcAft>
                <a:spcPts val="600"/>
              </a:spcAft>
            </a:pPr>
            <a:r>
              <a:rPr lang="en-US" altLang="en-US" dirty="0"/>
              <a:t>Time spent together.</a:t>
            </a:r>
          </a:p>
          <a:p>
            <a:pPr lvl="1">
              <a:spcBef>
                <a:spcPts val="300"/>
              </a:spcBef>
              <a:spcAft>
                <a:spcPts val="600"/>
              </a:spcAft>
            </a:pPr>
            <a:r>
              <a:rPr lang="en-US" altLang="en-US" dirty="0"/>
              <a:t>Emotional intensity.</a:t>
            </a:r>
          </a:p>
          <a:p>
            <a:pPr lvl="1">
              <a:spcBef>
                <a:spcPts val="300"/>
              </a:spcBef>
              <a:spcAft>
                <a:spcPts val="600"/>
              </a:spcAft>
            </a:pPr>
            <a:r>
              <a:rPr lang="en-US" altLang="en-US" dirty="0"/>
              <a:t>Mutual confidences.</a:t>
            </a:r>
          </a:p>
          <a:p>
            <a:pPr lvl="1">
              <a:spcBef>
                <a:spcPts val="300"/>
              </a:spcBef>
              <a:spcAft>
                <a:spcPts val="600"/>
              </a:spcAft>
            </a:pPr>
            <a:r>
              <a:rPr lang="en-US" altLang="en-US" dirty="0"/>
              <a:t>Shared sense of reciprocal obligation.</a:t>
            </a:r>
          </a:p>
          <a:p>
            <a:pPr>
              <a:spcBef>
                <a:spcPts val="300"/>
              </a:spcBef>
              <a:spcAft>
                <a:spcPts val="600"/>
              </a:spcAft>
            </a:pPr>
            <a:r>
              <a:rPr lang="en-US" altLang="en-US" dirty="0"/>
              <a:t>Strong ties are typically characterized by </a:t>
            </a:r>
            <a:r>
              <a:rPr lang="en-US" altLang="en-US" b="1" dirty="0"/>
              <a:t>homophily</a:t>
            </a:r>
            <a:r>
              <a:rPr lang="en-US" altLang="en-US" dirty="0"/>
              <a:t>—our tendency to establish close social networks with others who share our same knowledge, beliefs, practices, and characteristics.</a:t>
            </a:r>
          </a:p>
          <a:p>
            <a:pPr lvl="1">
              <a:spcBef>
                <a:spcPts val="300"/>
              </a:spcBef>
              <a:spcAft>
                <a:spcPts val="600"/>
              </a:spcAft>
            </a:pPr>
            <a:r>
              <a:rPr lang="en-US" altLang="en-US" dirty="0"/>
              <a:t>This leads to the creation of dense clusters of similar people in social networks.</a:t>
            </a:r>
          </a:p>
        </p:txBody>
      </p:sp>
    </p:spTree>
    <p:extLst>
      <p:ext uri="{BB962C8B-B14F-4D97-AF65-F5344CB8AC3E}">
        <p14:creationId xmlns:p14="http://schemas.microsoft.com/office/powerpoint/2010/main" val="1613939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Social Networks</a:t>
            </a:r>
            <a:r>
              <a:rPr lang="en-US" altLang="en-US" sz="1200" dirty="0"/>
              <a:t> 3</a:t>
            </a:r>
            <a:endParaRPr lang="en-US" sz="1200" dirty="0"/>
          </a:p>
        </p:txBody>
      </p:sp>
      <p:sp>
        <p:nvSpPr>
          <p:cNvPr id="4" name="Content Placeholder 2"/>
          <p:cNvSpPr>
            <a:spLocks noGrp="1"/>
          </p:cNvSpPr>
          <p:nvPr>
            <p:ph sz="quarter" idx="11"/>
          </p:nvPr>
        </p:nvSpPr>
        <p:spPr>
          <a:xfrm>
            <a:off x="342900" y="1276709"/>
            <a:ext cx="8503920" cy="5204101"/>
          </a:xfrm>
        </p:spPr>
        <p:txBody>
          <a:bodyPr/>
          <a:lstStyle/>
          <a:p>
            <a:pPr>
              <a:spcBef>
                <a:spcPts val="1200"/>
              </a:spcBef>
            </a:pPr>
            <a:r>
              <a:rPr lang="en-US" altLang="en-US" dirty="0"/>
              <a:t>In an argument known as “the strength of weak ties,” sociologist Mark Granovetter maintained that weaker ties can be extremely important.</a:t>
            </a:r>
          </a:p>
          <a:p>
            <a:pPr lvl="1">
              <a:spcBef>
                <a:spcPts val="1200"/>
              </a:spcBef>
            </a:pPr>
            <a:r>
              <a:rPr lang="en-US" altLang="en-US" dirty="0"/>
              <a:t>They can connect us with whole new networks of people with whom we have no direct relationships.</a:t>
            </a:r>
          </a:p>
          <a:p>
            <a:pPr lvl="1">
              <a:spcBef>
                <a:spcPts val="1200"/>
              </a:spcBef>
            </a:pPr>
            <a:r>
              <a:rPr lang="en-US" altLang="en-US" dirty="0"/>
              <a:t>Mutual friends serve as matchmakers.</a:t>
            </a:r>
          </a:p>
          <a:p>
            <a:pPr>
              <a:spcBef>
                <a:spcPts val="1200"/>
              </a:spcBef>
            </a:pPr>
            <a:r>
              <a:rPr lang="en-US" altLang="en-US" dirty="0"/>
              <a:t>Social media theorist Clay Shirky maintains that the social networking potential of the Internet has radically transformed the possibilities for collective action.</a:t>
            </a:r>
          </a:p>
          <a:p>
            <a:pPr lvl="1">
              <a:spcBef>
                <a:spcPts val="1200"/>
              </a:spcBef>
            </a:pPr>
            <a:r>
              <a:rPr lang="en-US" altLang="en-US" dirty="0"/>
              <a:t>Example: the Women’s March, January 2017.</a:t>
            </a:r>
          </a:p>
        </p:txBody>
      </p:sp>
    </p:spTree>
    <p:extLst>
      <p:ext uri="{BB962C8B-B14F-4D97-AF65-F5344CB8AC3E}">
        <p14:creationId xmlns:p14="http://schemas.microsoft.com/office/powerpoint/2010/main" val="78089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Verdana" pitchFamily="34" charset="0"/>
                <a:cs typeface="Arial" panose="020B0604020202020204" pitchFamily="34" charset="0"/>
              </a:rPr>
              <a:t>What’s to Come?</a:t>
            </a:r>
            <a:endParaRPr lang="en-IN" dirty="0"/>
          </a:p>
        </p:txBody>
      </p:sp>
      <p:sp>
        <p:nvSpPr>
          <p:cNvPr id="3" name="Content Placeholder 2"/>
          <p:cNvSpPr>
            <a:spLocks noGrp="1"/>
          </p:cNvSpPr>
          <p:nvPr>
            <p:ph sz="quarter" idx="11"/>
          </p:nvPr>
        </p:nvSpPr>
        <p:spPr/>
        <p:txBody>
          <a:bodyPr/>
          <a:lstStyle/>
          <a:p>
            <a:pPr>
              <a:spcBef>
                <a:spcPts val="1200"/>
              </a:spcBef>
              <a:spcAft>
                <a:spcPts val="1200"/>
              </a:spcAft>
            </a:pPr>
            <a:r>
              <a:rPr lang="en-US" dirty="0"/>
              <a:t>Social Interaction.</a:t>
            </a:r>
          </a:p>
          <a:p>
            <a:pPr>
              <a:spcBef>
                <a:spcPts val="1200"/>
              </a:spcBef>
              <a:spcAft>
                <a:spcPts val="1200"/>
              </a:spcAft>
            </a:pPr>
            <a:r>
              <a:rPr lang="en-US" dirty="0"/>
              <a:t>Elements of Social Structure.</a:t>
            </a:r>
          </a:p>
          <a:p>
            <a:pPr marL="457200" indent="-457200">
              <a:spcBef>
                <a:spcPts val="1200"/>
              </a:spcBef>
              <a:spcAft>
                <a:spcPts val="1200"/>
              </a:spcAft>
            </a:pPr>
            <a:r>
              <a:rPr lang="en-US" dirty="0"/>
              <a:t>Traditional, Modern, and Postmodern Social Structures.</a:t>
            </a:r>
          </a:p>
          <a:p>
            <a:pPr>
              <a:spcBef>
                <a:spcPts val="1200"/>
              </a:spcBef>
              <a:spcAft>
                <a:spcPts val="1200"/>
              </a:spcAft>
            </a:pPr>
            <a:r>
              <a:rPr lang="en-US" dirty="0"/>
              <a:t>Bureaucracy.</a:t>
            </a:r>
          </a:p>
        </p:txBody>
      </p:sp>
    </p:spTree>
    <p:extLst>
      <p:ext uri="{BB962C8B-B14F-4D97-AF65-F5344CB8AC3E}">
        <p14:creationId xmlns:p14="http://schemas.microsoft.com/office/powerpoint/2010/main" val="3367350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Social Institutions</a:t>
            </a:r>
            <a:r>
              <a:rPr lang="en-US" altLang="en-US" sz="1200" dirty="0"/>
              <a:t> 1</a:t>
            </a:r>
            <a:endParaRPr lang="en-US" sz="1200" dirty="0"/>
          </a:p>
        </p:txBody>
      </p:sp>
      <p:sp>
        <p:nvSpPr>
          <p:cNvPr id="4" name="Content Placeholder 2"/>
          <p:cNvSpPr>
            <a:spLocks noGrp="1"/>
          </p:cNvSpPr>
          <p:nvPr>
            <p:ph sz="quarter" idx="11"/>
          </p:nvPr>
        </p:nvSpPr>
        <p:spPr/>
        <p:txBody>
          <a:bodyPr/>
          <a:lstStyle/>
          <a:p>
            <a:pPr>
              <a:spcBef>
                <a:spcPts val="800"/>
              </a:spcBef>
            </a:pPr>
            <a:r>
              <a:rPr lang="en-US" altLang="en-US" b="1" dirty="0"/>
              <a:t>Social institution: </a:t>
            </a:r>
            <a:r>
              <a:rPr lang="en-US" altLang="en-US" dirty="0"/>
              <a:t>an integrated and persistent social networks dedicated to ensuring that society’s core needs are met.</a:t>
            </a:r>
          </a:p>
          <a:p>
            <a:pPr>
              <a:spcBef>
                <a:spcPts val="800"/>
              </a:spcBef>
            </a:pPr>
            <a:r>
              <a:rPr lang="en-US" altLang="en-US" dirty="0"/>
              <a:t>Sociologists have tended to focus on five major institutions that serve as key elements of the larger social structure.</a:t>
            </a:r>
          </a:p>
          <a:p>
            <a:pPr lvl="1"/>
            <a:r>
              <a:rPr lang="en-US" altLang="en-US" dirty="0"/>
              <a:t>Family.</a:t>
            </a:r>
          </a:p>
          <a:p>
            <a:pPr lvl="1"/>
            <a:r>
              <a:rPr lang="en-US" altLang="en-US" dirty="0"/>
              <a:t>Education.</a:t>
            </a:r>
          </a:p>
          <a:p>
            <a:pPr lvl="1"/>
            <a:r>
              <a:rPr lang="en-US" altLang="en-US" dirty="0"/>
              <a:t>Religion.</a:t>
            </a:r>
          </a:p>
          <a:p>
            <a:pPr lvl="1"/>
            <a:r>
              <a:rPr lang="en-US" altLang="en-US" dirty="0"/>
              <a:t>Economy.</a:t>
            </a:r>
          </a:p>
          <a:p>
            <a:pPr lvl="1"/>
            <a:r>
              <a:rPr lang="en-US" altLang="en-US" dirty="0"/>
              <a:t>Government.</a:t>
            </a:r>
          </a:p>
        </p:txBody>
      </p:sp>
    </p:spTree>
    <p:extLst>
      <p:ext uri="{BB962C8B-B14F-4D97-AF65-F5344CB8AC3E}">
        <p14:creationId xmlns:p14="http://schemas.microsoft.com/office/powerpoint/2010/main" val="3989293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Social Institutions</a:t>
            </a:r>
            <a:r>
              <a:rPr lang="en-US" altLang="en-US" sz="1200" dirty="0"/>
              <a:t> 2</a:t>
            </a:r>
            <a:endParaRPr lang="en-US" sz="1200" dirty="0"/>
          </a:p>
        </p:txBody>
      </p:sp>
      <p:sp>
        <p:nvSpPr>
          <p:cNvPr id="4" name="Content Placeholder 2"/>
          <p:cNvSpPr>
            <a:spLocks noGrp="1"/>
          </p:cNvSpPr>
          <p:nvPr>
            <p:ph sz="quarter" idx="11"/>
          </p:nvPr>
        </p:nvSpPr>
        <p:spPr>
          <a:xfrm>
            <a:off x="342900" y="1276709"/>
            <a:ext cx="8606790" cy="5226961"/>
          </a:xfrm>
        </p:spPr>
        <p:txBody>
          <a:bodyPr/>
          <a:lstStyle/>
          <a:p>
            <a:pPr>
              <a:spcBef>
                <a:spcPts val="300"/>
              </a:spcBef>
              <a:spcAft>
                <a:spcPts val="300"/>
              </a:spcAft>
            </a:pPr>
            <a:r>
              <a:rPr lang="en-US" altLang="en-US" dirty="0"/>
              <a:t>Focusing on institutions enables us to see the different ways in which societies fulfill certain needs.</a:t>
            </a:r>
          </a:p>
          <a:p>
            <a:pPr lvl="1">
              <a:spcBef>
                <a:spcPts val="300"/>
              </a:spcBef>
              <a:spcAft>
                <a:spcPts val="300"/>
              </a:spcAft>
            </a:pPr>
            <a:r>
              <a:rPr lang="en-US" altLang="en-US" i="1" dirty="0"/>
              <a:t>Families</a:t>
            </a:r>
            <a:r>
              <a:rPr lang="en-US" altLang="en-US" dirty="0"/>
              <a:t> carry out both biological reproduction and social reproduction, and provide care and protection for members.</a:t>
            </a:r>
          </a:p>
          <a:p>
            <a:pPr lvl="1">
              <a:spcBef>
                <a:spcPts val="300"/>
              </a:spcBef>
              <a:spcAft>
                <a:spcPts val="300"/>
              </a:spcAft>
            </a:pPr>
            <a:r>
              <a:rPr lang="en-US" altLang="en-US" dirty="0"/>
              <a:t>Through </a:t>
            </a:r>
            <a:r>
              <a:rPr lang="en-US" altLang="en-US" i="1" dirty="0"/>
              <a:t>education</a:t>
            </a:r>
            <a:r>
              <a:rPr lang="en-US" altLang="en-US" dirty="0"/>
              <a:t> we teach the more formal and public culture necessary to be members of the larger society.</a:t>
            </a:r>
          </a:p>
          <a:p>
            <a:pPr lvl="1">
              <a:spcBef>
                <a:spcPts val="300"/>
              </a:spcBef>
              <a:spcAft>
                <a:spcPts val="300"/>
              </a:spcAft>
            </a:pPr>
            <a:r>
              <a:rPr lang="en-US" altLang="en-US" i="1" dirty="0"/>
              <a:t>Religion</a:t>
            </a:r>
            <a:r>
              <a:rPr lang="en-US" altLang="en-US" dirty="0"/>
              <a:t> acts as the glue that holds society together, answering basic questions about meaning and enforcing both individual and collective discipline.</a:t>
            </a:r>
          </a:p>
          <a:p>
            <a:pPr lvl="1">
              <a:spcBef>
                <a:spcPts val="300"/>
              </a:spcBef>
              <a:spcAft>
                <a:spcPts val="300"/>
              </a:spcAft>
            </a:pPr>
            <a:r>
              <a:rPr lang="en-US" altLang="en-US" i="1" dirty="0"/>
              <a:t>Government</a:t>
            </a:r>
            <a:r>
              <a:rPr lang="en-US" altLang="en-US" dirty="0"/>
              <a:t> helps maintain internal order and establish stable relationships with other societies.</a:t>
            </a:r>
          </a:p>
          <a:p>
            <a:pPr lvl="1">
              <a:spcBef>
                <a:spcPts val="300"/>
              </a:spcBef>
              <a:spcAft>
                <a:spcPts val="300"/>
              </a:spcAft>
            </a:pPr>
            <a:r>
              <a:rPr lang="en-US" altLang="en-US" dirty="0"/>
              <a:t>The </a:t>
            </a:r>
            <a:r>
              <a:rPr lang="en-US" altLang="en-US" i="1" dirty="0"/>
              <a:t>economy</a:t>
            </a:r>
            <a:r>
              <a:rPr lang="en-US" altLang="en-US" dirty="0"/>
              <a:t> regulates the production, distribution, and consumption of goods and services.</a:t>
            </a:r>
          </a:p>
        </p:txBody>
      </p:sp>
    </p:spTree>
    <p:extLst>
      <p:ext uri="{BB962C8B-B14F-4D97-AF65-F5344CB8AC3E}">
        <p14:creationId xmlns:p14="http://schemas.microsoft.com/office/powerpoint/2010/main" val="526532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Social Institutions</a:t>
            </a:r>
            <a:r>
              <a:rPr lang="en-US" altLang="en-US" sz="1200" dirty="0"/>
              <a:t> 3</a:t>
            </a:r>
            <a:endParaRPr lang="en-US" sz="1200" dirty="0"/>
          </a:p>
        </p:txBody>
      </p:sp>
      <p:sp>
        <p:nvSpPr>
          <p:cNvPr id="4" name="Content Placeholder 2"/>
          <p:cNvSpPr>
            <a:spLocks noGrp="1"/>
          </p:cNvSpPr>
          <p:nvPr>
            <p:ph sz="quarter" idx="11"/>
          </p:nvPr>
        </p:nvSpPr>
        <p:spPr/>
        <p:txBody>
          <a:bodyPr/>
          <a:lstStyle/>
          <a:p>
            <a:pPr>
              <a:spcBef>
                <a:spcPts val="1200"/>
              </a:spcBef>
            </a:pPr>
            <a:r>
              <a:rPr lang="en-US" altLang="en-US" dirty="0"/>
              <a:t>How societies choose to fulfill these functions can vary significantly, as can the degree to which these institutions overlap.</a:t>
            </a:r>
          </a:p>
          <a:p>
            <a:pPr>
              <a:spcBef>
                <a:spcPts val="1200"/>
              </a:spcBef>
            </a:pPr>
            <a:r>
              <a:rPr lang="en-US" altLang="en-US" dirty="0"/>
              <a:t>Sociologists using the conflict perspective suggest that we must also look at the ways our construction of these institutions reinforces inequality.</a:t>
            </a:r>
          </a:p>
          <a:p>
            <a:pPr lvl="1">
              <a:spcBef>
                <a:spcPts val="1200"/>
              </a:spcBef>
            </a:pPr>
            <a:r>
              <a:rPr lang="en-US" altLang="en-US" dirty="0"/>
              <a:t>Major institutions, such as education, help perpetuate the privileges of the most powerful while contributing to the powerlessness of others.</a:t>
            </a:r>
          </a:p>
        </p:txBody>
      </p:sp>
    </p:spTree>
    <p:extLst>
      <p:ext uri="{BB962C8B-B14F-4D97-AF65-F5344CB8AC3E}">
        <p14:creationId xmlns:p14="http://schemas.microsoft.com/office/powerpoint/2010/main" val="133921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Traditional, Modern, and Postmodern Social Structures</a:t>
            </a:r>
          </a:p>
        </p:txBody>
      </p:sp>
      <p:sp>
        <p:nvSpPr>
          <p:cNvPr id="4" name="Content Placeholder 2"/>
          <p:cNvSpPr>
            <a:spLocks noGrp="1"/>
          </p:cNvSpPr>
          <p:nvPr>
            <p:ph sz="quarter" idx="11"/>
          </p:nvPr>
        </p:nvSpPr>
        <p:spPr/>
        <p:txBody>
          <a:bodyPr/>
          <a:lstStyle/>
          <a:p>
            <a:pPr>
              <a:spcBef>
                <a:spcPts val="800"/>
              </a:spcBef>
            </a:pPr>
            <a:r>
              <a:rPr lang="en-US" dirty="0"/>
              <a:t>Early sociologists believed that constructing a clear picture of the social structure undergirding traditional societies would enable them to better understand the challenges faced with the rise of modern society.</a:t>
            </a:r>
          </a:p>
        </p:txBody>
      </p:sp>
    </p:spTree>
    <p:extLst>
      <p:ext uri="{BB962C8B-B14F-4D97-AF65-F5344CB8AC3E}">
        <p14:creationId xmlns:p14="http://schemas.microsoft.com/office/powerpoint/2010/main" val="2422131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i="1" dirty="0"/>
              <a:t>Gemeinschaft</a:t>
            </a:r>
            <a:r>
              <a:rPr lang="en-US" altLang="en-US" dirty="0"/>
              <a:t> and </a:t>
            </a:r>
            <a:r>
              <a:rPr lang="en-US" altLang="en-US" i="1" dirty="0"/>
              <a:t>Gesellschaft</a:t>
            </a:r>
            <a:endParaRPr lang="en-US" dirty="0"/>
          </a:p>
        </p:txBody>
      </p:sp>
      <p:sp>
        <p:nvSpPr>
          <p:cNvPr id="4" name="Content Placeholder 2"/>
          <p:cNvSpPr>
            <a:spLocks noGrp="1"/>
          </p:cNvSpPr>
          <p:nvPr>
            <p:ph sz="quarter" idx="11"/>
          </p:nvPr>
        </p:nvSpPr>
        <p:spPr/>
        <p:txBody>
          <a:bodyPr/>
          <a:lstStyle/>
          <a:p>
            <a:pPr>
              <a:spcBef>
                <a:spcPts val="1200"/>
              </a:spcBef>
            </a:pPr>
            <a:r>
              <a:rPr lang="de-DE" altLang="en-US" dirty="0"/>
              <a:t>Ferdinand </a:t>
            </a:r>
            <a:r>
              <a:rPr lang="en-US" altLang="en-US" dirty="0"/>
              <a:t>Tönnies (1855 to 1936) viewed the city as a dramatic change from the ideal of a close-knit community in his native Germany.</a:t>
            </a:r>
          </a:p>
          <a:p>
            <a:pPr>
              <a:spcBef>
                <a:spcPts val="1200"/>
              </a:spcBef>
            </a:pPr>
            <a:r>
              <a:rPr lang="en-US" altLang="en-US" b="1" i="1" dirty="0"/>
              <a:t>Gemeinschaft: </a:t>
            </a:r>
            <a:r>
              <a:rPr lang="en-US" altLang="en-US" dirty="0"/>
              <a:t>a close-knit community, often found in rural areas, in which strong personal bonds unite members.</a:t>
            </a:r>
          </a:p>
          <a:p>
            <a:pPr>
              <a:spcBef>
                <a:spcPts val="1200"/>
              </a:spcBef>
            </a:pPr>
            <a:r>
              <a:rPr lang="en-US" altLang="en-US" b="1" i="1" dirty="0"/>
              <a:t>Gesellschaft:</a:t>
            </a:r>
            <a:r>
              <a:rPr lang="en-US" altLang="en-US" dirty="0"/>
              <a:t> consists of a large, impersonal, task-oriented society, typically urban, in which individuals have a limited commitment to the group.</a:t>
            </a:r>
          </a:p>
        </p:txBody>
      </p:sp>
    </p:spTree>
    <p:extLst>
      <p:ext uri="{BB962C8B-B14F-4D97-AF65-F5344CB8AC3E}">
        <p14:creationId xmlns:p14="http://schemas.microsoft.com/office/powerpoint/2010/main" val="1599760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Mechanical and Organic Solidarity</a:t>
            </a:r>
            <a:endParaRPr lang="en-US" dirty="0"/>
          </a:p>
        </p:txBody>
      </p:sp>
      <p:sp>
        <p:nvSpPr>
          <p:cNvPr id="4" name="Content Placeholder 2"/>
          <p:cNvSpPr>
            <a:spLocks noGrp="1"/>
          </p:cNvSpPr>
          <p:nvPr>
            <p:ph sz="quarter" idx="11"/>
          </p:nvPr>
        </p:nvSpPr>
        <p:spPr/>
        <p:txBody>
          <a:bodyPr/>
          <a:lstStyle/>
          <a:p>
            <a:pPr>
              <a:spcBef>
                <a:spcPts val="1200"/>
              </a:spcBef>
            </a:pPr>
            <a:r>
              <a:rPr lang="en-US" altLang="en-US" dirty="0">
                <a:cs typeface="Calibri" panose="020F0502020204030204" pitchFamily="34" charset="0"/>
              </a:rPr>
              <a:t>Émile </a:t>
            </a:r>
            <a:r>
              <a:rPr lang="en-US" altLang="en-US" dirty="0"/>
              <a:t>Durkheim was more interested in the transition to modern society—the birth of a new form of social order.</a:t>
            </a:r>
          </a:p>
          <a:p>
            <a:pPr>
              <a:spcBef>
                <a:spcPts val="1200"/>
              </a:spcBef>
            </a:pPr>
            <a:r>
              <a:rPr lang="en-US" altLang="en-US" b="1" dirty="0"/>
              <a:t>Mechanical solidarity: </a:t>
            </a:r>
            <a:r>
              <a:rPr lang="en-US" altLang="en-US" dirty="0"/>
              <a:t>social cohesion based on shared experiences, knowledge, and skills in which things function more or less the way they always have, with minimal change.</a:t>
            </a:r>
          </a:p>
          <a:p>
            <a:pPr lvl="1">
              <a:spcBef>
                <a:spcPts val="1200"/>
              </a:spcBef>
            </a:pPr>
            <a:r>
              <a:rPr lang="en-US" altLang="en-US" dirty="0"/>
              <a:t>Characteristic of societies with a minimal division of labor.</a:t>
            </a:r>
          </a:p>
          <a:p>
            <a:pPr>
              <a:spcBef>
                <a:spcPts val="1200"/>
              </a:spcBef>
            </a:pPr>
            <a:r>
              <a:rPr lang="en-US" altLang="en-US" b="1" dirty="0"/>
              <a:t>Organic solidarity: </a:t>
            </a:r>
            <a:r>
              <a:rPr lang="en-US" altLang="en-US" dirty="0"/>
              <a:t>social cohesion based on mutual interdependence in the context of an extreme division of labor.</a:t>
            </a:r>
          </a:p>
        </p:txBody>
      </p:sp>
    </p:spTree>
    <p:extLst>
      <p:ext uri="{BB962C8B-B14F-4D97-AF65-F5344CB8AC3E}">
        <p14:creationId xmlns:p14="http://schemas.microsoft.com/office/powerpoint/2010/main" val="3162052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Technology and Society</a:t>
            </a:r>
            <a:r>
              <a:rPr lang="en-US" altLang="en-US" sz="1200" dirty="0"/>
              <a:t> 1</a:t>
            </a:r>
            <a:endParaRPr lang="en-US" sz="1200" dirty="0"/>
          </a:p>
        </p:txBody>
      </p:sp>
      <p:sp>
        <p:nvSpPr>
          <p:cNvPr id="4" name="Content Placeholder 2"/>
          <p:cNvSpPr>
            <a:spLocks noGrp="1"/>
          </p:cNvSpPr>
          <p:nvPr>
            <p:ph sz="quarter" idx="11"/>
          </p:nvPr>
        </p:nvSpPr>
        <p:spPr>
          <a:xfrm>
            <a:off x="342900" y="1276709"/>
            <a:ext cx="8458200" cy="5181241"/>
          </a:xfrm>
        </p:spPr>
        <p:txBody>
          <a:bodyPr/>
          <a:lstStyle/>
          <a:p>
            <a:pPr>
              <a:spcBef>
                <a:spcPts val="300"/>
              </a:spcBef>
              <a:spcAft>
                <a:spcPts val="600"/>
              </a:spcAft>
            </a:pPr>
            <a:r>
              <a:rPr lang="en-US" altLang="en-US" dirty="0"/>
              <a:t>Gerhard Lenski: society’</a:t>
            </a:r>
            <a:r>
              <a:rPr lang="en-US" altLang="ja-JP" dirty="0"/>
              <a:t>s level of technology is critical to the way it is organized.</a:t>
            </a:r>
          </a:p>
          <a:p>
            <a:pPr lvl="1">
              <a:spcBef>
                <a:spcPts val="300"/>
              </a:spcBef>
              <a:spcAft>
                <a:spcPts val="600"/>
              </a:spcAft>
            </a:pPr>
            <a:r>
              <a:rPr lang="en-US" altLang="en-US" dirty="0"/>
              <a:t>New social forms arise as technology changes.</a:t>
            </a:r>
          </a:p>
          <a:p>
            <a:pPr>
              <a:spcBef>
                <a:spcPts val="300"/>
              </a:spcBef>
              <a:spcAft>
                <a:spcPts val="600"/>
              </a:spcAft>
            </a:pPr>
            <a:r>
              <a:rPr lang="en-US" altLang="en-US" b="1" dirty="0"/>
              <a:t>Preindustrial Societies.</a:t>
            </a:r>
          </a:p>
          <a:p>
            <a:pPr lvl="1">
              <a:spcBef>
                <a:spcPts val="300"/>
              </a:spcBef>
              <a:spcAft>
                <a:spcPts val="600"/>
              </a:spcAft>
            </a:pPr>
            <a:r>
              <a:rPr lang="en-US" altLang="en-US" b="1" dirty="0"/>
              <a:t>Hunting-and-gathering society: </a:t>
            </a:r>
            <a:r>
              <a:rPr lang="en-US" altLang="en-US" dirty="0"/>
              <a:t>people rely on whatever foods and fibers are readily available in order to survive.</a:t>
            </a:r>
          </a:p>
          <a:p>
            <a:pPr lvl="1">
              <a:spcBef>
                <a:spcPts val="300"/>
              </a:spcBef>
              <a:spcAft>
                <a:spcPts val="600"/>
              </a:spcAft>
            </a:pPr>
            <a:r>
              <a:rPr lang="en-US" altLang="en-US" b="1" dirty="0"/>
              <a:t>Horticultural society: </a:t>
            </a:r>
            <a:r>
              <a:rPr lang="en-US" altLang="en-US" dirty="0"/>
              <a:t>people plant seeds and crops rather than merely subsist on available foods.</a:t>
            </a:r>
          </a:p>
          <a:p>
            <a:pPr lvl="1">
              <a:spcBef>
                <a:spcPts val="300"/>
              </a:spcBef>
              <a:spcAft>
                <a:spcPts val="600"/>
              </a:spcAft>
            </a:pPr>
            <a:r>
              <a:rPr lang="en-US" altLang="en-US" b="1" dirty="0"/>
              <a:t>Agrarian society: </a:t>
            </a:r>
            <a:r>
              <a:rPr lang="en-US" altLang="en-US" dirty="0"/>
              <a:t>members are engaged primarily in the production of food, but they increase their crop yields through technological innovations such as the plow.</a:t>
            </a:r>
          </a:p>
          <a:p>
            <a:pPr lvl="2">
              <a:spcBef>
                <a:spcPts val="300"/>
              </a:spcBef>
              <a:spcAft>
                <a:spcPts val="600"/>
              </a:spcAft>
            </a:pPr>
            <a:r>
              <a:rPr lang="en-US" altLang="en-US" dirty="0"/>
              <a:t>Some people are freed up to focus on specialized tasks.</a:t>
            </a:r>
          </a:p>
        </p:txBody>
      </p:sp>
    </p:spTree>
    <p:extLst>
      <p:ext uri="{BB962C8B-B14F-4D97-AF65-F5344CB8AC3E}">
        <p14:creationId xmlns:p14="http://schemas.microsoft.com/office/powerpoint/2010/main" val="3732073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Technology and Society</a:t>
            </a:r>
            <a:r>
              <a:rPr lang="en-US" altLang="en-US" sz="1200" dirty="0"/>
              <a:t> 2</a:t>
            </a:r>
            <a:endParaRPr lang="en-US" sz="1200" dirty="0"/>
          </a:p>
        </p:txBody>
      </p:sp>
      <p:sp>
        <p:nvSpPr>
          <p:cNvPr id="4" name="Content Placeholder 2"/>
          <p:cNvSpPr>
            <a:spLocks noGrp="1"/>
          </p:cNvSpPr>
          <p:nvPr>
            <p:ph sz="quarter" idx="11"/>
          </p:nvPr>
        </p:nvSpPr>
        <p:spPr>
          <a:xfrm>
            <a:off x="342900" y="1276709"/>
            <a:ext cx="8458200" cy="5181241"/>
          </a:xfrm>
        </p:spPr>
        <p:txBody>
          <a:bodyPr/>
          <a:lstStyle/>
          <a:p>
            <a:pPr>
              <a:spcBef>
                <a:spcPts val="300"/>
              </a:spcBef>
              <a:spcAft>
                <a:spcPts val="600"/>
              </a:spcAft>
            </a:pPr>
            <a:r>
              <a:rPr lang="en-US" altLang="en-US" b="1" dirty="0"/>
              <a:t>Industrial Societies.</a:t>
            </a:r>
          </a:p>
          <a:p>
            <a:pPr lvl="1">
              <a:spcBef>
                <a:spcPts val="300"/>
              </a:spcBef>
              <a:spcAft>
                <a:spcPts val="600"/>
              </a:spcAft>
            </a:pPr>
            <a:r>
              <a:rPr lang="en-US" altLang="en-US" b="1" dirty="0"/>
              <a:t>Industrial society: </a:t>
            </a:r>
            <a:r>
              <a:rPr lang="en-US" altLang="en-US" dirty="0"/>
              <a:t>a society that depends on mechanization to produce its goods and services.</a:t>
            </a:r>
          </a:p>
          <a:p>
            <a:pPr lvl="1">
              <a:spcBef>
                <a:spcPts val="300"/>
              </a:spcBef>
              <a:spcAft>
                <a:spcPts val="600"/>
              </a:spcAft>
            </a:pPr>
            <a:r>
              <a:rPr lang="en-US" altLang="en-US" dirty="0"/>
              <a:t>Industrialization significantly altered the way people lived and worked, and it undercut taken-for-granted norms and values.</a:t>
            </a:r>
          </a:p>
          <a:p>
            <a:pPr lvl="1">
              <a:spcBef>
                <a:spcPts val="300"/>
              </a:spcBef>
              <a:spcAft>
                <a:spcPts val="600"/>
              </a:spcAft>
            </a:pPr>
            <a:r>
              <a:rPr lang="en-US" altLang="en-US" dirty="0"/>
              <a:t>Specialization of tasks and manufacturing of goods increasingly replaced the home workshop.</a:t>
            </a:r>
          </a:p>
          <a:p>
            <a:pPr lvl="1">
              <a:spcBef>
                <a:spcPts val="300"/>
              </a:spcBef>
              <a:spcAft>
                <a:spcPts val="600"/>
              </a:spcAft>
            </a:pPr>
            <a:r>
              <a:rPr lang="en-US" altLang="en-US" dirty="0"/>
              <a:t>Individuals, villages, and regions became interdependent</a:t>
            </a:r>
          </a:p>
          <a:p>
            <a:pPr lvl="1">
              <a:spcBef>
                <a:spcPts val="300"/>
              </a:spcBef>
              <a:spcAft>
                <a:spcPts val="600"/>
              </a:spcAft>
            </a:pPr>
            <a:r>
              <a:rPr lang="en-US" altLang="en-US" dirty="0"/>
              <a:t>Education emerged as a social institution distinct from the family due to the need for specialized knowledge.</a:t>
            </a:r>
          </a:p>
          <a:p>
            <a:pPr lvl="1">
              <a:spcBef>
                <a:spcPts val="300"/>
              </a:spcBef>
              <a:spcAft>
                <a:spcPts val="600"/>
              </a:spcAft>
            </a:pPr>
            <a:r>
              <a:rPr lang="en-US" altLang="en-US" dirty="0"/>
              <a:t>Bureaucracies were established.</a:t>
            </a:r>
          </a:p>
        </p:txBody>
      </p:sp>
    </p:spTree>
    <p:extLst>
      <p:ext uri="{BB962C8B-B14F-4D97-AF65-F5344CB8AC3E}">
        <p14:creationId xmlns:p14="http://schemas.microsoft.com/office/powerpoint/2010/main" val="4085383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the Industrial Revolution</a:t>
            </a:r>
          </a:p>
        </p:txBody>
      </p:sp>
      <p:pic>
        <p:nvPicPr>
          <p:cNvPr id="9" name="Picture 2" descr="A map of United States depicts the population of largest and smallest countries. ">
            <a:extLst>
              <a:ext uri="{FF2B5EF4-FFF2-40B4-BE49-F238E27FC236}">
                <a16:creationId xmlns:a16="http://schemas.microsoft.com/office/drawing/2014/main" id="{7E93AC58-E8FA-4A9A-8D78-B60C9FC05796}"/>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29100" r="-29100"/>
          <a:stretch/>
        </p:blipFill>
        <p:spPr>
          <a:xfrm>
            <a:off x="342900" y="1647825"/>
            <a:ext cx="8458200" cy="4229100"/>
          </a:xfrm>
        </p:spPr>
      </p:pic>
      <p:sp>
        <p:nvSpPr>
          <p:cNvPr id="5" name="Text Placeholder 3">
            <a:extLst>
              <a:ext uri="{FF2B5EF4-FFF2-40B4-BE49-F238E27FC236}">
                <a16:creationId xmlns:a16="http://schemas.microsoft.com/office/drawing/2014/main" id="{E3CF80D1-8749-4EF8-9203-7DC3297FF732}"/>
              </a:ext>
            </a:extLst>
          </p:cNvPr>
          <p:cNvSpPr>
            <a:spLocks noGrp="1"/>
          </p:cNvSpPr>
          <p:nvPr>
            <p:ph type="body" sz="quarter" idx="29"/>
          </p:nvPr>
        </p:nvSpPr>
        <p:spPr>
          <a:xfrm>
            <a:off x="3200400" y="6324600"/>
            <a:ext cx="2743200" cy="192024"/>
          </a:xfrm>
        </p:spPr>
        <p:txBody>
          <a:bodyPr/>
          <a:lstStyle/>
          <a:p>
            <a:r>
              <a:rPr lang="en-US" dirty="0">
                <a:hlinkClick r:id="rId3" action="ppaction://hlinksldjump"/>
              </a:rPr>
              <a:t>Access the text alternative for slide images.</a:t>
            </a:r>
            <a:endParaRPr lang="en-US" dirty="0"/>
          </a:p>
        </p:txBody>
      </p:sp>
      <p:sp>
        <p:nvSpPr>
          <p:cNvPr id="6" name="Text Placeholder 4"/>
          <p:cNvSpPr>
            <a:spLocks noGrp="1"/>
          </p:cNvSpPr>
          <p:nvPr>
            <p:ph type="body" sz="quarter" idx="30"/>
          </p:nvPr>
        </p:nvSpPr>
        <p:spPr/>
        <p:txBody>
          <a:bodyPr/>
          <a:lstStyle/>
          <a:p>
            <a:r>
              <a:rPr lang="en-US" i="1" dirty="0"/>
              <a:t>Source: </a:t>
            </a:r>
            <a:r>
              <a:rPr lang="en-US" dirty="0"/>
              <a:t>Adapted from http://dadaviz.com/s/population-extremes/#4568.</a:t>
            </a:r>
          </a:p>
        </p:txBody>
      </p:sp>
    </p:spTree>
    <p:extLst>
      <p:ext uri="{BB962C8B-B14F-4D97-AF65-F5344CB8AC3E}">
        <p14:creationId xmlns:p14="http://schemas.microsoft.com/office/powerpoint/2010/main" val="3234969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Technology and Society</a:t>
            </a:r>
            <a:r>
              <a:rPr lang="en-US" altLang="en-US" sz="1200" dirty="0"/>
              <a:t> 3</a:t>
            </a:r>
            <a:endParaRPr lang="en-US" sz="1200" dirty="0"/>
          </a:p>
        </p:txBody>
      </p:sp>
      <p:sp>
        <p:nvSpPr>
          <p:cNvPr id="4" name="Content Placeholder 2"/>
          <p:cNvSpPr>
            <a:spLocks noGrp="1"/>
          </p:cNvSpPr>
          <p:nvPr>
            <p:ph sz="quarter" idx="11"/>
          </p:nvPr>
        </p:nvSpPr>
        <p:spPr/>
        <p:txBody>
          <a:bodyPr/>
          <a:lstStyle/>
          <a:p>
            <a:pPr>
              <a:spcBef>
                <a:spcPts val="1200"/>
              </a:spcBef>
            </a:pPr>
            <a:r>
              <a:rPr lang="en-US" altLang="en-US" b="1" dirty="0"/>
              <a:t>Postindustrial Societies.</a:t>
            </a:r>
          </a:p>
          <a:p>
            <a:pPr lvl="1">
              <a:spcBef>
                <a:spcPts val="1200"/>
              </a:spcBef>
            </a:pPr>
            <a:r>
              <a:rPr lang="en-US" altLang="en-US" b="1" dirty="0"/>
              <a:t>Postindustrial society: </a:t>
            </a:r>
            <a:r>
              <a:rPr lang="en-US" altLang="en-US" dirty="0"/>
              <a:t>a society whose economic system is engaged primarily in the processing and control of information.</a:t>
            </a:r>
          </a:p>
          <a:p>
            <a:pPr lvl="2">
              <a:spcBef>
                <a:spcPts val="1200"/>
              </a:spcBef>
            </a:pPr>
            <a:r>
              <a:rPr lang="en-US" altLang="en-US" dirty="0"/>
              <a:t>Main output is services rather than manufactured goods.</a:t>
            </a:r>
          </a:p>
          <a:p>
            <a:pPr lvl="1">
              <a:spcBef>
                <a:spcPts val="1200"/>
              </a:spcBef>
            </a:pPr>
            <a:r>
              <a:rPr lang="en-US" altLang="en-US" dirty="0"/>
              <a:t>The resultant differential access to resources has hidden consequences.</a:t>
            </a:r>
          </a:p>
        </p:txBody>
      </p:sp>
    </p:spTree>
    <p:extLst>
      <p:ext uri="{BB962C8B-B14F-4D97-AF65-F5344CB8AC3E}">
        <p14:creationId xmlns:p14="http://schemas.microsoft.com/office/powerpoint/2010/main" val="264439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Verdana" pitchFamily="34" charset="0"/>
                <a:cs typeface="Arial" panose="020B0604020202020204" pitchFamily="34" charset="0"/>
              </a:rPr>
              <a:t>As You Read</a:t>
            </a:r>
            <a:endParaRPr lang="en-IN" dirty="0"/>
          </a:p>
        </p:txBody>
      </p:sp>
      <p:sp>
        <p:nvSpPr>
          <p:cNvPr id="3" name="Content Placeholder 2"/>
          <p:cNvSpPr>
            <a:spLocks noGrp="1"/>
          </p:cNvSpPr>
          <p:nvPr>
            <p:ph sz="quarter" idx="11"/>
          </p:nvPr>
        </p:nvSpPr>
        <p:spPr/>
        <p:txBody>
          <a:bodyPr/>
          <a:lstStyle/>
          <a:p>
            <a:pPr>
              <a:spcBef>
                <a:spcPts val="1200"/>
              </a:spcBef>
            </a:pPr>
            <a:r>
              <a:rPr lang="en-US" altLang="en-US" dirty="0"/>
              <a:t>What does society provide that we need?</a:t>
            </a:r>
          </a:p>
          <a:p>
            <a:pPr>
              <a:spcBef>
                <a:spcPts val="1200"/>
              </a:spcBef>
            </a:pPr>
            <a:r>
              <a:rPr lang="en-US" altLang="en-US" dirty="0"/>
              <a:t>How do sociologists describe traditional versus modern societies?</a:t>
            </a:r>
          </a:p>
          <a:p>
            <a:pPr>
              <a:spcBef>
                <a:spcPts val="1200"/>
              </a:spcBef>
            </a:pPr>
            <a:r>
              <a:rPr lang="en-US" altLang="en-US" dirty="0"/>
              <a:t>How does social structure shape individual action?</a:t>
            </a:r>
          </a:p>
        </p:txBody>
      </p:sp>
    </p:spTree>
    <p:extLst>
      <p:ext uri="{BB962C8B-B14F-4D97-AF65-F5344CB8AC3E}">
        <p14:creationId xmlns:p14="http://schemas.microsoft.com/office/powerpoint/2010/main" val="630418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Postmodern Life</a:t>
            </a:r>
            <a:r>
              <a:rPr lang="en-US" altLang="en-US" sz="1200" dirty="0"/>
              <a:t> 1</a:t>
            </a:r>
            <a:endParaRPr lang="en-US" sz="1200" dirty="0"/>
          </a:p>
        </p:txBody>
      </p:sp>
      <p:sp>
        <p:nvSpPr>
          <p:cNvPr id="4" name="Content Placeholder 2"/>
          <p:cNvSpPr>
            <a:spLocks noGrp="1"/>
          </p:cNvSpPr>
          <p:nvPr>
            <p:ph sz="quarter" idx="11"/>
          </p:nvPr>
        </p:nvSpPr>
        <p:spPr/>
        <p:txBody>
          <a:bodyPr/>
          <a:lstStyle/>
          <a:p>
            <a:pPr>
              <a:spcBef>
                <a:spcPts val="1200"/>
              </a:spcBef>
            </a:pPr>
            <a:r>
              <a:rPr lang="en-US" altLang="en-US" b="1" dirty="0"/>
              <a:t>Postmodern society: </a:t>
            </a:r>
            <a:r>
              <a:rPr lang="en-US" altLang="en-US" dirty="0"/>
              <a:t>a technologically sophisticated, pluralistic, interconnected, globalized society.</a:t>
            </a:r>
          </a:p>
          <a:p>
            <a:pPr>
              <a:spcBef>
                <a:spcPts val="1200"/>
              </a:spcBef>
            </a:pPr>
            <a:r>
              <a:rPr lang="en-US" altLang="en-US" dirty="0"/>
              <a:t>Four elements provide a sense of the key characteristics of such societies today:</a:t>
            </a:r>
          </a:p>
          <a:p>
            <a:pPr lvl="1">
              <a:spcBef>
                <a:spcPts val="1200"/>
              </a:spcBef>
            </a:pPr>
            <a:r>
              <a:rPr lang="en-US" altLang="en-US" dirty="0"/>
              <a:t>Stories.</a:t>
            </a:r>
          </a:p>
          <a:p>
            <a:pPr lvl="1">
              <a:spcBef>
                <a:spcPts val="1200"/>
              </a:spcBef>
            </a:pPr>
            <a:r>
              <a:rPr lang="en-US" altLang="en-US" dirty="0"/>
              <a:t>Images.</a:t>
            </a:r>
          </a:p>
          <a:p>
            <a:pPr lvl="1">
              <a:spcBef>
                <a:spcPts val="1200"/>
              </a:spcBef>
            </a:pPr>
            <a:r>
              <a:rPr lang="en-US" altLang="en-US" dirty="0"/>
              <a:t>Choices.</a:t>
            </a:r>
          </a:p>
          <a:p>
            <a:pPr lvl="1">
              <a:spcBef>
                <a:spcPts val="1200"/>
              </a:spcBef>
            </a:pPr>
            <a:r>
              <a:rPr lang="en-US" altLang="en-US" dirty="0"/>
              <a:t>Networks.</a:t>
            </a:r>
          </a:p>
        </p:txBody>
      </p:sp>
    </p:spTree>
    <p:extLst>
      <p:ext uri="{BB962C8B-B14F-4D97-AF65-F5344CB8AC3E}">
        <p14:creationId xmlns:p14="http://schemas.microsoft.com/office/powerpoint/2010/main" val="3105437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Postmodern Life</a:t>
            </a:r>
            <a:r>
              <a:rPr lang="en-US" altLang="en-US" sz="1200" dirty="0"/>
              <a:t> 2</a:t>
            </a:r>
            <a:endParaRPr lang="en-US" sz="1200" dirty="0"/>
          </a:p>
        </p:txBody>
      </p:sp>
      <p:sp>
        <p:nvSpPr>
          <p:cNvPr id="4" name="Content Placeholder 2"/>
          <p:cNvSpPr>
            <a:spLocks noGrp="1"/>
          </p:cNvSpPr>
          <p:nvPr>
            <p:ph sz="quarter" idx="11"/>
          </p:nvPr>
        </p:nvSpPr>
        <p:spPr/>
        <p:txBody>
          <a:bodyPr/>
          <a:lstStyle/>
          <a:p>
            <a:pPr>
              <a:spcBef>
                <a:spcPts val="800"/>
              </a:spcBef>
            </a:pPr>
            <a:r>
              <a:rPr lang="en-US" altLang="en-US" b="1" dirty="0"/>
              <a:t>Stories.</a:t>
            </a:r>
          </a:p>
          <a:p>
            <a:pPr lvl="1"/>
            <a:r>
              <a:rPr lang="en-US" altLang="en-US" dirty="0"/>
              <a:t>People in these societies hold different, often competing, sets of norms and values.</a:t>
            </a:r>
          </a:p>
          <a:p>
            <a:pPr>
              <a:spcBef>
                <a:spcPts val="800"/>
              </a:spcBef>
            </a:pPr>
            <a:r>
              <a:rPr lang="en-US" altLang="en-US" b="1" dirty="0"/>
              <a:t>Images.</a:t>
            </a:r>
          </a:p>
          <a:p>
            <a:pPr lvl="1"/>
            <a:r>
              <a:rPr lang="en-US" altLang="en-US" dirty="0"/>
              <a:t>Postmodern society is also characterized by the explosion of the mass media.</a:t>
            </a:r>
          </a:p>
          <a:p>
            <a:pPr lvl="1"/>
            <a:r>
              <a:rPr lang="en-US" altLang="en-US" dirty="0"/>
              <a:t>Postmodern theorists argue that we no longer confront or interact with the material world directly; instead, our images or models of reality come first.</a:t>
            </a:r>
          </a:p>
        </p:txBody>
      </p:sp>
    </p:spTree>
    <p:extLst>
      <p:ext uri="{BB962C8B-B14F-4D97-AF65-F5344CB8AC3E}">
        <p14:creationId xmlns:p14="http://schemas.microsoft.com/office/powerpoint/2010/main" val="842295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Postmodern Life</a:t>
            </a:r>
            <a:r>
              <a:rPr lang="en-US" altLang="en-US" sz="1200" dirty="0"/>
              <a:t> 3</a:t>
            </a:r>
            <a:endParaRPr lang="en-US" sz="1200" dirty="0"/>
          </a:p>
        </p:txBody>
      </p:sp>
      <p:sp>
        <p:nvSpPr>
          <p:cNvPr id="4" name="Content Placeholder 2"/>
          <p:cNvSpPr>
            <a:spLocks noGrp="1"/>
          </p:cNvSpPr>
          <p:nvPr>
            <p:ph sz="quarter" idx="11"/>
          </p:nvPr>
        </p:nvSpPr>
        <p:spPr/>
        <p:txBody>
          <a:bodyPr/>
          <a:lstStyle/>
          <a:p>
            <a:pPr>
              <a:spcBef>
                <a:spcPts val="800"/>
              </a:spcBef>
            </a:pPr>
            <a:r>
              <a:rPr lang="en-US" altLang="en-US" b="1" dirty="0"/>
              <a:t>Choices.</a:t>
            </a:r>
            <a:r>
              <a:rPr lang="en-US" altLang="en-US" dirty="0"/>
              <a:t> </a:t>
            </a:r>
          </a:p>
          <a:p>
            <a:pPr lvl="1"/>
            <a:r>
              <a:rPr lang="en-US" altLang="en-US" dirty="0"/>
              <a:t>In a postmodern world, reality is negotiated: we must pick and choose our reality from the images and experiences presented to us.</a:t>
            </a:r>
          </a:p>
          <a:p>
            <a:pPr lvl="1"/>
            <a:r>
              <a:rPr lang="en-US" altLang="en-US" dirty="0"/>
              <a:t>Choices include partners, schools, jobs, faiths, and identities.</a:t>
            </a:r>
          </a:p>
          <a:p>
            <a:pPr>
              <a:spcBef>
                <a:spcPts val="800"/>
              </a:spcBef>
            </a:pPr>
            <a:r>
              <a:rPr lang="en-US" altLang="en-US" b="1" dirty="0"/>
              <a:t>Networks.</a:t>
            </a:r>
          </a:p>
          <a:p>
            <a:pPr lvl="1"/>
            <a:r>
              <a:rPr lang="en-US" altLang="en-US" dirty="0"/>
              <a:t>Members of postmodern societies live in a globally interconnected world.</a:t>
            </a:r>
          </a:p>
        </p:txBody>
      </p:sp>
    </p:spTree>
    <p:extLst>
      <p:ext uri="{BB962C8B-B14F-4D97-AF65-F5344CB8AC3E}">
        <p14:creationId xmlns:p14="http://schemas.microsoft.com/office/powerpoint/2010/main" val="4056197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International Favorability Ratings for the United States</a:t>
            </a:r>
          </a:p>
        </p:txBody>
      </p:sp>
      <p:pic>
        <p:nvPicPr>
          <p:cNvPr id="9" name="Picture 2" descr="Percentage of people belonging to top five and bottom five nations who responded with a favorable or unfavorable opinion of the United States.">
            <a:extLst>
              <a:ext uri="{FF2B5EF4-FFF2-40B4-BE49-F238E27FC236}">
                <a16:creationId xmlns:a16="http://schemas.microsoft.com/office/drawing/2014/main" id="{43220FB4-9FB4-4DB6-B69E-406D103885FD}"/>
              </a:ext>
            </a:extLst>
          </p:cNvPr>
          <p:cNvPicPr>
            <a:picLocks noGrp="1" noChangeAspect="1"/>
          </p:cNvPicPr>
          <p:nvPr>
            <p:ph sz="quarter" idx="11"/>
          </p:nvPr>
        </p:nvPicPr>
        <p:blipFill>
          <a:blip r:embed="rId2"/>
          <a:stretch>
            <a:fillRect/>
          </a:stretch>
        </p:blipFill>
        <p:spPr>
          <a:xfrm>
            <a:off x="228600" y="2140179"/>
            <a:ext cx="8686800" cy="2869538"/>
          </a:xfrm>
          <a:prstGeom prst="rect">
            <a:avLst/>
          </a:prstGeom>
        </p:spPr>
      </p:pic>
      <p:sp>
        <p:nvSpPr>
          <p:cNvPr id="6" name="Content Placeholder 3"/>
          <p:cNvSpPr>
            <a:spLocks noGrp="1"/>
          </p:cNvSpPr>
          <p:nvPr>
            <p:ph sz="quarter" idx="14"/>
          </p:nvPr>
        </p:nvSpPr>
        <p:spPr>
          <a:xfrm>
            <a:off x="342900" y="5341008"/>
            <a:ext cx="8458200" cy="914400"/>
          </a:xfrm>
        </p:spPr>
        <p:txBody>
          <a:bodyPr/>
          <a:lstStyle/>
          <a:p>
            <a:pPr>
              <a:spcBef>
                <a:spcPts val="600"/>
              </a:spcBef>
              <a:spcAft>
                <a:spcPts val="600"/>
              </a:spcAft>
            </a:pPr>
            <a:r>
              <a:rPr lang="en-US" sz="1800" i="1" dirty="0"/>
              <a:t>Note:</a:t>
            </a:r>
            <a:r>
              <a:rPr lang="en-US" sz="1800" dirty="0"/>
              <a:t> The numbers represent the percentage of people in each country who responded with a favorable or unfavorable opinion of the United States. </a:t>
            </a:r>
            <a:r>
              <a:rPr lang="en-US" sz="1800" i="1" dirty="0"/>
              <a:t>Source: </a:t>
            </a:r>
            <a:r>
              <a:rPr lang="en-US" sz="1800" dirty="0" err="1"/>
              <a:t>Wike</a:t>
            </a:r>
            <a:r>
              <a:rPr lang="en-US" sz="1800" dirty="0"/>
              <a:t> et al. 2018.</a:t>
            </a:r>
          </a:p>
        </p:txBody>
      </p:sp>
      <p:sp>
        <p:nvSpPr>
          <p:cNvPr id="7" name="Text Placeholder 4">
            <a:extLst>
              <a:ext uri="{FF2B5EF4-FFF2-40B4-BE49-F238E27FC236}">
                <a16:creationId xmlns:a16="http://schemas.microsoft.com/office/drawing/2014/main" id="{40058C95-4385-4FD6-8C1C-FF877FD93C37}"/>
              </a:ext>
            </a:extLst>
          </p:cNvPr>
          <p:cNvSpPr>
            <a:spLocks noGrp="1"/>
          </p:cNvSpPr>
          <p:nvPr>
            <p:ph type="body" sz="quarter" idx="29"/>
          </p:nvPr>
        </p:nvSpPr>
        <p:spPr>
          <a:xfrm>
            <a:off x="3200400" y="6324600"/>
            <a:ext cx="2743200" cy="192024"/>
          </a:xfrm>
        </p:spPr>
        <p:txBody>
          <a:bodyPr/>
          <a:lstStyle/>
          <a:p>
            <a:r>
              <a:rPr lang="en-US" dirty="0">
                <a:hlinkClick r:id="rId3" action="ppaction://hlinksldjump"/>
              </a:rPr>
              <a:t>Access the text alternative for slide images.</a:t>
            </a:r>
          </a:p>
        </p:txBody>
      </p:sp>
    </p:spTree>
    <p:extLst>
      <p:ext uri="{BB962C8B-B14F-4D97-AF65-F5344CB8AC3E}">
        <p14:creationId xmlns:p14="http://schemas.microsoft.com/office/powerpoint/2010/main" val="2824275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Bureaucracy</a:t>
            </a:r>
            <a:endParaRPr lang="en-US" dirty="0"/>
          </a:p>
        </p:txBody>
      </p:sp>
      <p:sp>
        <p:nvSpPr>
          <p:cNvPr id="4" name="Content Placeholder 2"/>
          <p:cNvSpPr>
            <a:spLocks noGrp="1"/>
          </p:cNvSpPr>
          <p:nvPr>
            <p:ph sz="quarter" idx="11"/>
          </p:nvPr>
        </p:nvSpPr>
        <p:spPr/>
        <p:txBody>
          <a:bodyPr/>
          <a:lstStyle/>
          <a:p>
            <a:pPr>
              <a:spcBef>
                <a:spcPts val="800"/>
              </a:spcBef>
            </a:pPr>
            <a:r>
              <a:rPr lang="en-US" altLang="en-US" b="1" dirty="0"/>
              <a:t>Bureaucracy: </a:t>
            </a:r>
            <a:r>
              <a:rPr lang="en-US" altLang="en-US" dirty="0"/>
              <a:t>a formal organization built upon the principle of maximum efficiency.</a:t>
            </a:r>
          </a:p>
          <a:p>
            <a:pPr>
              <a:spcBef>
                <a:spcPts val="800"/>
              </a:spcBef>
            </a:pPr>
            <a:r>
              <a:rPr lang="en-US" altLang="en-US" dirty="0"/>
              <a:t>Max Weber saw bureaucracy as the most rational form of management ever devised.</a:t>
            </a:r>
          </a:p>
        </p:txBody>
      </p:sp>
    </p:spTree>
    <p:extLst>
      <p:ext uri="{BB962C8B-B14F-4D97-AF65-F5344CB8AC3E}">
        <p14:creationId xmlns:p14="http://schemas.microsoft.com/office/powerpoint/2010/main" val="1902178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Characteristics of a Bureaucracy</a:t>
            </a:r>
            <a:r>
              <a:rPr lang="en-US" altLang="en-US" sz="1200" dirty="0"/>
              <a:t> 1</a:t>
            </a:r>
            <a:endParaRPr lang="en-US" sz="1200" dirty="0"/>
          </a:p>
        </p:txBody>
      </p:sp>
      <p:sp>
        <p:nvSpPr>
          <p:cNvPr id="4" name="Content Placeholder 2"/>
          <p:cNvSpPr>
            <a:spLocks noGrp="1"/>
          </p:cNvSpPr>
          <p:nvPr>
            <p:ph sz="quarter" idx="11"/>
          </p:nvPr>
        </p:nvSpPr>
        <p:spPr/>
        <p:txBody>
          <a:bodyPr/>
          <a:lstStyle/>
          <a:p>
            <a:pPr>
              <a:spcBef>
                <a:spcPts val="1200"/>
              </a:spcBef>
            </a:pPr>
            <a:r>
              <a:rPr lang="en-US" altLang="en-US" dirty="0"/>
              <a:t>Weber identified five core characteristics of bureaucracies.</a:t>
            </a:r>
          </a:p>
          <a:p>
            <a:pPr lvl="1">
              <a:spcBef>
                <a:spcPts val="1200"/>
              </a:spcBef>
            </a:pPr>
            <a:r>
              <a:rPr lang="en-US" altLang="en-US" dirty="0"/>
              <a:t>Division of labor.</a:t>
            </a:r>
          </a:p>
          <a:p>
            <a:pPr lvl="1">
              <a:spcBef>
                <a:spcPts val="1200"/>
              </a:spcBef>
            </a:pPr>
            <a:r>
              <a:rPr lang="en-US" altLang="en-US" dirty="0"/>
              <a:t>Hierarchy of authority.</a:t>
            </a:r>
          </a:p>
          <a:p>
            <a:pPr lvl="1">
              <a:spcBef>
                <a:spcPts val="1200"/>
              </a:spcBef>
            </a:pPr>
            <a:r>
              <a:rPr lang="en-US" altLang="en-US" dirty="0"/>
              <a:t>Written rules and regulations.</a:t>
            </a:r>
          </a:p>
          <a:p>
            <a:pPr lvl="1">
              <a:spcBef>
                <a:spcPts val="1200"/>
              </a:spcBef>
            </a:pPr>
            <a:r>
              <a:rPr lang="en-US" altLang="en-US" dirty="0"/>
              <a:t>Impersonality.</a:t>
            </a:r>
          </a:p>
          <a:p>
            <a:pPr lvl="1">
              <a:spcBef>
                <a:spcPts val="1200"/>
              </a:spcBef>
            </a:pPr>
            <a:r>
              <a:rPr lang="en-US" altLang="en-US" dirty="0"/>
              <a:t>Employment based on qualifications.</a:t>
            </a:r>
          </a:p>
          <a:p>
            <a:pPr>
              <a:spcBef>
                <a:spcPts val="1200"/>
              </a:spcBef>
            </a:pPr>
            <a:r>
              <a:rPr lang="en-US" altLang="en-US" dirty="0"/>
              <a:t>He did so by constructing what he called an </a:t>
            </a:r>
            <a:r>
              <a:rPr lang="en-US" altLang="en-US" b="1" dirty="0"/>
              <a:t>ideal type: </a:t>
            </a:r>
            <a:r>
              <a:rPr lang="en-US" altLang="en-US" dirty="0"/>
              <a:t>an abstract model of the essential characteristics of a phenomenon.</a:t>
            </a:r>
          </a:p>
        </p:txBody>
      </p:sp>
    </p:spTree>
    <p:extLst>
      <p:ext uri="{BB962C8B-B14F-4D97-AF65-F5344CB8AC3E}">
        <p14:creationId xmlns:p14="http://schemas.microsoft.com/office/powerpoint/2010/main" val="22784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Characteristics of a Bureaucracy</a:t>
            </a:r>
            <a:r>
              <a:rPr lang="en-US" altLang="en-US" sz="1200" dirty="0"/>
              <a:t> 2</a:t>
            </a:r>
            <a:endParaRPr lang="en-US" sz="1200" dirty="0"/>
          </a:p>
        </p:txBody>
      </p:sp>
      <p:sp>
        <p:nvSpPr>
          <p:cNvPr id="4" name="Content Placeholder 2"/>
          <p:cNvSpPr>
            <a:spLocks noGrp="1"/>
          </p:cNvSpPr>
          <p:nvPr>
            <p:ph sz="quarter" idx="11"/>
          </p:nvPr>
        </p:nvSpPr>
        <p:spPr/>
        <p:txBody>
          <a:bodyPr/>
          <a:lstStyle/>
          <a:p>
            <a:pPr>
              <a:spcBef>
                <a:spcPts val="800"/>
              </a:spcBef>
            </a:pPr>
            <a:r>
              <a:rPr lang="en-US" altLang="en-US" b="1" dirty="0"/>
              <a:t>Division of Labor.</a:t>
            </a:r>
          </a:p>
          <a:p>
            <a:pPr lvl="1"/>
            <a:r>
              <a:rPr lang="en-US" altLang="en-US" dirty="0"/>
              <a:t>Specialized experts perform specific tasks, increasing efficiency.</a:t>
            </a:r>
          </a:p>
          <a:p>
            <a:pPr lvl="1"/>
            <a:r>
              <a:rPr lang="en-US" altLang="en-US" dirty="0"/>
              <a:t>Workers can experience a sense of alienation—a loss of control over the creative human capacity to produce, separation from the product, and isolation from fellow workers.</a:t>
            </a:r>
          </a:p>
          <a:p>
            <a:pPr lvl="1"/>
            <a:r>
              <a:rPr lang="en-US" altLang="en-US" dirty="0"/>
              <a:t>Workers can be subjected to greater job insecurity.</a:t>
            </a:r>
          </a:p>
          <a:p>
            <a:pPr lvl="1"/>
            <a:r>
              <a:rPr lang="en-US" altLang="en-US" dirty="0"/>
              <a:t>Bureaucracy can produce “silos” within an organization that communicate poorly.</a:t>
            </a:r>
          </a:p>
        </p:txBody>
      </p:sp>
    </p:spTree>
    <p:extLst>
      <p:ext uri="{BB962C8B-B14F-4D97-AF65-F5344CB8AC3E}">
        <p14:creationId xmlns:p14="http://schemas.microsoft.com/office/powerpoint/2010/main" val="2543168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Characteristics of a Bureaucracy</a:t>
            </a:r>
            <a:r>
              <a:rPr lang="en-US" altLang="en-US" sz="1200" dirty="0"/>
              <a:t> 3</a:t>
            </a:r>
            <a:endParaRPr lang="en-US" sz="1200" dirty="0"/>
          </a:p>
        </p:txBody>
      </p:sp>
      <p:sp>
        <p:nvSpPr>
          <p:cNvPr id="4" name="Content Placeholder 2"/>
          <p:cNvSpPr>
            <a:spLocks noGrp="1"/>
          </p:cNvSpPr>
          <p:nvPr>
            <p:ph sz="quarter" idx="11"/>
          </p:nvPr>
        </p:nvSpPr>
        <p:spPr>
          <a:xfrm>
            <a:off x="342900" y="1276709"/>
            <a:ext cx="8572500" cy="5158381"/>
          </a:xfrm>
        </p:spPr>
        <p:txBody>
          <a:bodyPr/>
          <a:lstStyle/>
          <a:p>
            <a:pPr>
              <a:spcBef>
                <a:spcPts val="800"/>
              </a:spcBef>
              <a:spcAft>
                <a:spcPts val="600"/>
              </a:spcAft>
            </a:pPr>
            <a:r>
              <a:rPr lang="en-US" altLang="en-US" b="1" dirty="0"/>
              <a:t>Hierarchy of Authority.</a:t>
            </a:r>
          </a:p>
          <a:p>
            <a:pPr lvl="1">
              <a:spcAft>
                <a:spcPts val="600"/>
              </a:spcAft>
            </a:pPr>
            <a:r>
              <a:rPr lang="en-US" altLang="en-US" dirty="0"/>
              <a:t>Each position is under the supervision of a higher authority.</a:t>
            </a:r>
          </a:p>
          <a:p>
            <a:pPr>
              <a:spcBef>
                <a:spcPts val="800"/>
              </a:spcBef>
              <a:spcAft>
                <a:spcPts val="600"/>
              </a:spcAft>
            </a:pPr>
            <a:r>
              <a:rPr lang="en-US" altLang="en-US" b="1" dirty="0"/>
              <a:t>Written Rules and Regulations.</a:t>
            </a:r>
          </a:p>
          <a:p>
            <a:pPr lvl="1">
              <a:spcAft>
                <a:spcPts val="600"/>
              </a:spcAft>
            </a:pPr>
            <a:r>
              <a:rPr lang="en-US" altLang="en-US" dirty="0"/>
              <a:t>Bureaucracies generally offer employees clear statements of their rights and responsibilities.</a:t>
            </a:r>
          </a:p>
          <a:p>
            <a:pPr lvl="1">
              <a:spcAft>
                <a:spcPts val="600"/>
              </a:spcAft>
            </a:pPr>
            <a:r>
              <a:rPr lang="en-US" altLang="en-US" b="1" dirty="0"/>
              <a:t>Goal displacement: </a:t>
            </a:r>
            <a:r>
              <a:rPr lang="en-US" altLang="en-US" dirty="0"/>
              <a:t>overzealous conformity to official regulations of a bureaucracy.</a:t>
            </a:r>
          </a:p>
          <a:p>
            <a:pPr>
              <a:spcBef>
                <a:spcPts val="800"/>
              </a:spcBef>
              <a:spcAft>
                <a:spcPts val="600"/>
              </a:spcAft>
            </a:pPr>
            <a:r>
              <a:rPr lang="en-US" altLang="en-US" b="1" dirty="0"/>
              <a:t>Impersonality.</a:t>
            </a:r>
          </a:p>
          <a:p>
            <a:pPr lvl="1">
              <a:spcAft>
                <a:spcPts val="600"/>
              </a:spcAft>
            </a:pPr>
            <a:r>
              <a:rPr lang="en-US" altLang="en-US" dirty="0"/>
              <a:t>Bureaucratic norms dictate that officials perform their duties without giving personal consideration to people as individuals.</a:t>
            </a:r>
          </a:p>
        </p:txBody>
      </p:sp>
    </p:spTree>
    <p:extLst>
      <p:ext uri="{BB962C8B-B14F-4D97-AF65-F5344CB8AC3E}">
        <p14:creationId xmlns:p14="http://schemas.microsoft.com/office/powerpoint/2010/main" val="2063793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Characteristics of a Bureaucracy</a:t>
            </a:r>
            <a:r>
              <a:rPr lang="en-US" altLang="en-US" sz="1200" dirty="0"/>
              <a:t> 4</a:t>
            </a:r>
            <a:endParaRPr lang="en-US" sz="1200" dirty="0"/>
          </a:p>
        </p:txBody>
      </p:sp>
      <p:sp>
        <p:nvSpPr>
          <p:cNvPr id="4" name="Content Placeholder 2"/>
          <p:cNvSpPr>
            <a:spLocks noGrp="1"/>
          </p:cNvSpPr>
          <p:nvPr>
            <p:ph sz="quarter" idx="11"/>
          </p:nvPr>
        </p:nvSpPr>
        <p:spPr>
          <a:xfrm>
            <a:off x="342900" y="1276709"/>
            <a:ext cx="8572500" cy="5158381"/>
          </a:xfrm>
        </p:spPr>
        <p:txBody>
          <a:bodyPr/>
          <a:lstStyle/>
          <a:p>
            <a:pPr>
              <a:spcBef>
                <a:spcPts val="1200"/>
              </a:spcBef>
            </a:pPr>
            <a:r>
              <a:rPr lang="en-US" altLang="en-US" b="1" dirty="0"/>
              <a:t>Employment Based on Technical Qualifications.</a:t>
            </a:r>
          </a:p>
          <a:p>
            <a:pPr lvl="1">
              <a:spcBef>
                <a:spcPts val="1200"/>
              </a:spcBef>
            </a:pPr>
            <a:r>
              <a:rPr lang="en-US" altLang="en-US" dirty="0"/>
              <a:t>Performance is measured against specific standards.</a:t>
            </a:r>
          </a:p>
          <a:p>
            <a:pPr lvl="1">
              <a:spcBef>
                <a:spcPts val="1200"/>
              </a:spcBef>
            </a:pPr>
            <a:r>
              <a:rPr lang="en-US" altLang="en-US" dirty="0"/>
              <a:t>Written policies dictate who gets promoted and often provide an avenue for appeal.</a:t>
            </a:r>
          </a:p>
          <a:p>
            <a:pPr lvl="1">
              <a:spcBef>
                <a:spcPts val="1200"/>
              </a:spcBef>
            </a:pPr>
            <a:r>
              <a:rPr lang="en-US" altLang="en-US" dirty="0"/>
              <a:t>Such procedures protect workers against arbitrary dismissal.</a:t>
            </a:r>
          </a:p>
        </p:txBody>
      </p:sp>
    </p:spTree>
    <p:extLst>
      <p:ext uri="{BB962C8B-B14F-4D97-AF65-F5344CB8AC3E}">
        <p14:creationId xmlns:p14="http://schemas.microsoft.com/office/powerpoint/2010/main" val="2819472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Characteristics of a Bureaucracy</a:t>
            </a:r>
            <a:r>
              <a:rPr lang="en-US" altLang="en-US" sz="1200" dirty="0"/>
              <a:t> 5</a:t>
            </a:r>
            <a:endParaRPr lang="en-US" sz="1200" dirty="0"/>
          </a:p>
        </p:txBody>
      </p:sp>
      <p:graphicFrame>
        <p:nvGraphicFramePr>
          <p:cNvPr id="3" name="Content Placeholder 2"/>
          <p:cNvGraphicFramePr>
            <a:graphicFrameLocks noGrp="1"/>
          </p:cNvGraphicFramePr>
          <p:nvPr>
            <p:ph sz="quarter" idx="11"/>
            <p:extLst>
              <p:ext uri="{D42A27DB-BD31-4B8C-83A1-F6EECF244321}">
                <p14:modId xmlns:p14="http://schemas.microsoft.com/office/powerpoint/2010/main" val="258255689"/>
              </p:ext>
            </p:extLst>
          </p:nvPr>
        </p:nvGraphicFramePr>
        <p:xfrm>
          <a:off x="365760" y="1516380"/>
          <a:ext cx="8412480" cy="4352544"/>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986377489"/>
                    </a:ext>
                  </a:extLst>
                </a:gridCol>
                <a:gridCol w="2286000">
                  <a:extLst>
                    <a:ext uri="{9D8B030D-6E8A-4147-A177-3AD203B41FA5}">
                      <a16:colId xmlns:a16="http://schemas.microsoft.com/office/drawing/2014/main" val="3863861096"/>
                    </a:ext>
                  </a:extLst>
                </a:gridCol>
                <a:gridCol w="2103120">
                  <a:extLst>
                    <a:ext uri="{9D8B030D-6E8A-4147-A177-3AD203B41FA5}">
                      <a16:colId xmlns:a16="http://schemas.microsoft.com/office/drawing/2014/main" val="3466106447"/>
                    </a:ext>
                  </a:extLst>
                </a:gridCol>
                <a:gridCol w="2103120">
                  <a:extLst>
                    <a:ext uri="{9D8B030D-6E8A-4147-A177-3AD203B41FA5}">
                      <a16:colId xmlns:a16="http://schemas.microsoft.com/office/drawing/2014/main" val="3592025873"/>
                    </a:ext>
                  </a:extLst>
                </a:gridCol>
              </a:tblGrid>
              <a:tr h="370840">
                <a:tc>
                  <a:txBody>
                    <a:bodyPr/>
                    <a:lstStyle/>
                    <a:p>
                      <a:pPr>
                        <a:lnSpc>
                          <a:spcPct val="90000"/>
                        </a:lnSpc>
                      </a:pPr>
                      <a:r>
                        <a:rPr lang="en-US" sz="1600" dirty="0">
                          <a:solidFill>
                            <a:schemeClr val="tx1"/>
                          </a:solidFill>
                        </a:rPr>
                        <a:t>Characteristic</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FF1BD"/>
                    </a:solidFill>
                  </a:tcPr>
                </a:tc>
                <a:tc>
                  <a:txBody>
                    <a:bodyPr/>
                    <a:lstStyle/>
                    <a:p>
                      <a:pPr algn="ctr">
                        <a:lnSpc>
                          <a:spcPct val="90000"/>
                        </a:lnSpc>
                      </a:pPr>
                      <a:r>
                        <a:rPr lang="en-US" sz="1600" dirty="0">
                          <a:solidFill>
                            <a:schemeClr val="tx1"/>
                          </a:solidFill>
                        </a:rPr>
                        <a:t>Positive consequences</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8E3B1"/>
                    </a:solidFill>
                  </a:tcPr>
                </a:tc>
                <a:tc>
                  <a:txBody>
                    <a:bodyPr/>
                    <a:lstStyle/>
                    <a:p>
                      <a:pPr algn="ctr">
                        <a:lnSpc>
                          <a:spcPct val="90000"/>
                        </a:lnSpc>
                      </a:pPr>
                      <a:r>
                        <a:rPr lang="en-US" sz="1600" dirty="0">
                          <a:solidFill>
                            <a:schemeClr val="tx1"/>
                          </a:solidFill>
                        </a:rPr>
                        <a:t>Negative consequences for the individual</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D1DFB8"/>
                    </a:solidFill>
                  </a:tcPr>
                </a:tc>
                <a:tc>
                  <a:txBody>
                    <a:bodyPr/>
                    <a:lstStyle/>
                    <a:p>
                      <a:pPr algn="ctr">
                        <a:lnSpc>
                          <a:spcPct val="90000"/>
                        </a:lnSpc>
                      </a:pPr>
                      <a:r>
                        <a:rPr lang="en-US" sz="1600" dirty="0">
                          <a:solidFill>
                            <a:schemeClr val="tx1"/>
                          </a:solidFill>
                        </a:rPr>
                        <a:t>Negative consequences for the organization</a:t>
                      </a:r>
                    </a:p>
                  </a:txBody>
                  <a:tcPr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1F3C6"/>
                    </a:solidFill>
                  </a:tcPr>
                </a:tc>
                <a:extLst>
                  <a:ext uri="{0D108BD9-81ED-4DB2-BD59-A6C34878D82A}">
                    <a16:rowId xmlns:a16="http://schemas.microsoft.com/office/drawing/2014/main" val="75552223"/>
                  </a:ext>
                </a:extLst>
              </a:tr>
              <a:tr h="370840">
                <a:tc>
                  <a:txBody>
                    <a:bodyPr/>
                    <a:lstStyle/>
                    <a:p>
                      <a:pPr>
                        <a:lnSpc>
                          <a:spcPct val="90000"/>
                        </a:lnSpc>
                      </a:pPr>
                      <a:r>
                        <a:rPr lang="en-US" sz="1600" dirty="0">
                          <a:solidFill>
                            <a:schemeClr val="tx1"/>
                          </a:solidFill>
                        </a:rPr>
                        <a:t>Division of labor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FF1BD"/>
                    </a:solidFill>
                  </a:tcPr>
                </a:tc>
                <a:tc>
                  <a:txBody>
                    <a:bodyPr/>
                    <a:lstStyle/>
                    <a:p>
                      <a:pPr>
                        <a:lnSpc>
                          <a:spcPct val="90000"/>
                        </a:lnSpc>
                      </a:pPr>
                      <a:r>
                        <a:rPr lang="en-US" sz="1600" dirty="0">
                          <a:solidFill>
                            <a:schemeClr val="tx1"/>
                          </a:solidFill>
                        </a:rPr>
                        <a:t>Produces efficiency in a large-scale corporation</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8E3B1"/>
                    </a:solidFill>
                  </a:tcPr>
                </a:tc>
                <a:tc>
                  <a:txBody>
                    <a:bodyPr/>
                    <a:lstStyle/>
                    <a:p>
                      <a:pPr>
                        <a:lnSpc>
                          <a:spcPct val="90000"/>
                        </a:lnSpc>
                      </a:pPr>
                      <a:r>
                        <a:rPr lang="en-US" sz="1600" dirty="0">
                          <a:solidFill>
                            <a:schemeClr val="tx1"/>
                          </a:solidFill>
                        </a:rPr>
                        <a:t>Limits knowledge</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D1DFB8"/>
                    </a:solidFill>
                  </a:tcPr>
                </a:tc>
                <a:tc>
                  <a:txBody>
                    <a:bodyPr/>
                    <a:lstStyle/>
                    <a:p>
                      <a:pPr>
                        <a:lnSpc>
                          <a:spcPct val="90000"/>
                        </a:lnSpc>
                      </a:pPr>
                      <a:r>
                        <a:rPr lang="en-US" sz="1600" dirty="0">
                          <a:solidFill>
                            <a:schemeClr val="tx1"/>
                          </a:solidFill>
                        </a:rPr>
                        <a:t>Creates communication barriers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1F3C6"/>
                    </a:solidFill>
                  </a:tcPr>
                </a:tc>
                <a:extLst>
                  <a:ext uri="{0D108BD9-81ED-4DB2-BD59-A6C34878D82A}">
                    <a16:rowId xmlns:a16="http://schemas.microsoft.com/office/drawing/2014/main" val="796779606"/>
                  </a:ext>
                </a:extLst>
              </a:tr>
              <a:tr h="370840">
                <a:tc>
                  <a:txBody>
                    <a:bodyPr/>
                    <a:lstStyle/>
                    <a:p>
                      <a:pPr>
                        <a:lnSpc>
                          <a:spcPct val="90000"/>
                        </a:lnSpc>
                      </a:pPr>
                      <a:r>
                        <a:rPr lang="en-US" sz="1600" dirty="0">
                          <a:solidFill>
                            <a:schemeClr val="tx1"/>
                          </a:solidFill>
                        </a:rPr>
                        <a:t>Hierarchy of authority</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FF1BD"/>
                    </a:solidFill>
                  </a:tcPr>
                </a:tc>
                <a:tc>
                  <a:txBody>
                    <a:bodyPr/>
                    <a:lstStyle/>
                    <a:p>
                      <a:pPr>
                        <a:lnSpc>
                          <a:spcPct val="90000"/>
                        </a:lnSpc>
                      </a:pPr>
                      <a:r>
                        <a:rPr lang="en-US" sz="1600" dirty="0">
                          <a:solidFill>
                            <a:schemeClr val="tx1"/>
                          </a:solidFill>
                        </a:rPr>
                        <a:t>Clarifies who is in command</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8E3B1"/>
                    </a:solidFill>
                  </a:tcPr>
                </a:tc>
                <a:tc>
                  <a:txBody>
                    <a:bodyPr/>
                    <a:lstStyle/>
                    <a:p>
                      <a:pPr>
                        <a:lnSpc>
                          <a:spcPct val="90000"/>
                        </a:lnSpc>
                      </a:pPr>
                      <a:r>
                        <a:rPr lang="en-US" sz="1600" dirty="0">
                          <a:solidFill>
                            <a:schemeClr val="tx1"/>
                          </a:solidFill>
                        </a:rPr>
                        <a:t>Deprives employees of a voice in decision making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D1DFB8"/>
                    </a:solidFill>
                  </a:tcPr>
                </a:tc>
                <a:tc>
                  <a:txBody>
                    <a:bodyPr/>
                    <a:lstStyle/>
                    <a:p>
                      <a:pPr>
                        <a:lnSpc>
                          <a:spcPct val="90000"/>
                        </a:lnSpc>
                      </a:pPr>
                      <a:r>
                        <a:rPr lang="en-US" sz="1600" dirty="0">
                          <a:solidFill>
                            <a:schemeClr val="tx1"/>
                          </a:solidFill>
                        </a:rPr>
                        <a:t>Permits concealment of mistakes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1F3C6"/>
                    </a:solidFill>
                  </a:tcPr>
                </a:tc>
                <a:extLst>
                  <a:ext uri="{0D108BD9-81ED-4DB2-BD59-A6C34878D82A}">
                    <a16:rowId xmlns:a16="http://schemas.microsoft.com/office/drawing/2014/main" val="564573757"/>
                  </a:ext>
                </a:extLst>
              </a:tr>
              <a:tr h="640080">
                <a:tc>
                  <a:txBody>
                    <a:bodyPr/>
                    <a:lstStyle/>
                    <a:p>
                      <a:pPr>
                        <a:lnSpc>
                          <a:spcPct val="90000"/>
                        </a:lnSpc>
                      </a:pPr>
                      <a:r>
                        <a:rPr lang="en-US" sz="1600" dirty="0">
                          <a:solidFill>
                            <a:schemeClr val="tx1"/>
                          </a:solidFill>
                        </a:rPr>
                        <a:t>Written rules and regulations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FF1BD"/>
                    </a:solidFill>
                  </a:tcPr>
                </a:tc>
                <a:tc>
                  <a:txBody>
                    <a:bodyPr/>
                    <a:lstStyle/>
                    <a:p>
                      <a:pPr>
                        <a:lnSpc>
                          <a:spcPct val="90000"/>
                        </a:lnSpc>
                      </a:pPr>
                      <a:r>
                        <a:rPr lang="en-US" sz="1600" dirty="0">
                          <a:solidFill>
                            <a:schemeClr val="tx1"/>
                          </a:solidFill>
                        </a:rPr>
                        <a:t>Let workers know what is expected of them</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8E3B1"/>
                    </a:solidFill>
                  </a:tcPr>
                </a:tc>
                <a:tc>
                  <a:txBody>
                    <a:bodyPr/>
                    <a:lstStyle/>
                    <a:p>
                      <a:pPr>
                        <a:lnSpc>
                          <a:spcPct val="90000"/>
                        </a:lnSpc>
                      </a:pPr>
                      <a:r>
                        <a:rPr lang="en-US" sz="1600" dirty="0">
                          <a:solidFill>
                            <a:schemeClr val="tx1"/>
                          </a:solidFill>
                        </a:rPr>
                        <a:t>Stifle initiative and imagination</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D1DFB8"/>
                    </a:solidFill>
                  </a:tcPr>
                </a:tc>
                <a:tc>
                  <a:txBody>
                    <a:bodyPr/>
                    <a:lstStyle/>
                    <a:p>
                      <a:pPr>
                        <a:lnSpc>
                          <a:spcPct val="90000"/>
                        </a:lnSpc>
                      </a:pPr>
                      <a:r>
                        <a:rPr lang="en-US" sz="1600" dirty="0">
                          <a:solidFill>
                            <a:schemeClr val="tx1"/>
                          </a:solidFill>
                        </a:rPr>
                        <a:t>Lead to goal displacement</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1F3C6"/>
                    </a:solidFill>
                  </a:tcPr>
                </a:tc>
                <a:extLst>
                  <a:ext uri="{0D108BD9-81ED-4DB2-BD59-A6C34878D82A}">
                    <a16:rowId xmlns:a16="http://schemas.microsoft.com/office/drawing/2014/main" val="3225987655"/>
                  </a:ext>
                </a:extLst>
              </a:tr>
              <a:tr h="640080">
                <a:tc>
                  <a:txBody>
                    <a:bodyPr/>
                    <a:lstStyle/>
                    <a:p>
                      <a:pPr>
                        <a:lnSpc>
                          <a:spcPct val="90000"/>
                        </a:lnSpc>
                      </a:pPr>
                      <a:r>
                        <a:rPr lang="en-US" sz="1600" dirty="0">
                          <a:solidFill>
                            <a:schemeClr val="tx1"/>
                          </a:solidFill>
                        </a:rPr>
                        <a:t>Impersonality</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FF1BD"/>
                    </a:solidFill>
                  </a:tcPr>
                </a:tc>
                <a:tc>
                  <a:txBody>
                    <a:bodyPr/>
                    <a:lstStyle/>
                    <a:p>
                      <a:pPr>
                        <a:lnSpc>
                          <a:spcPct val="90000"/>
                        </a:lnSpc>
                      </a:pPr>
                      <a:r>
                        <a:rPr lang="en-US" sz="1600" dirty="0">
                          <a:solidFill>
                            <a:schemeClr val="tx1"/>
                          </a:solidFill>
                        </a:rPr>
                        <a:t>Reduces bias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8E3B1"/>
                    </a:solidFill>
                  </a:tcPr>
                </a:tc>
                <a:tc>
                  <a:txBody>
                    <a:bodyPr/>
                    <a:lstStyle/>
                    <a:p>
                      <a:pPr>
                        <a:lnSpc>
                          <a:spcPct val="90000"/>
                        </a:lnSpc>
                      </a:pPr>
                      <a:r>
                        <a:rPr lang="en-US" sz="1600" dirty="0">
                          <a:solidFill>
                            <a:schemeClr val="tx1"/>
                          </a:solidFill>
                        </a:rPr>
                        <a:t>Contributes to feelings of alienation</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D1DFB8"/>
                    </a:solidFill>
                  </a:tcPr>
                </a:tc>
                <a:tc>
                  <a:txBody>
                    <a:bodyPr/>
                    <a:lstStyle/>
                    <a:p>
                      <a:pPr>
                        <a:lnSpc>
                          <a:spcPct val="90000"/>
                        </a:lnSpc>
                      </a:pPr>
                      <a:r>
                        <a:rPr lang="en-US" sz="1600" dirty="0">
                          <a:solidFill>
                            <a:schemeClr val="tx1"/>
                          </a:solidFill>
                        </a:rPr>
                        <a:t>Discourages loyalty to company</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1F3C6"/>
                    </a:solidFill>
                  </a:tcPr>
                </a:tc>
                <a:extLst>
                  <a:ext uri="{0D108BD9-81ED-4DB2-BD59-A6C34878D82A}">
                    <a16:rowId xmlns:a16="http://schemas.microsoft.com/office/drawing/2014/main" val="3548464987"/>
                  </a:ext>
                </a:extLst>
              </a:tr>
              <a:tr h="822960">
                <a:tc>
                  <a:txBody>
                    <a:bodyPr/>
                    <a:lstStyle/>
                    <a:p>
                      <a:pPr>
                        <a:lnSpc>
                          <a:spcPct val="90000"/>
                        </a:lnSpc>
                      </a:pPr>
                      <a:r>
                        <a:rPr lang="en-US" sz="1600" dirty="0">
                          <a:solidFill>
                            <a:schemeClr val="tx1"/>
                          </a:solidFill>
                        </a:rPr>
                        <a:t>Employment based on technical qualifications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FF1BD"/>
                    </a:solidFill>
                  </a:tcPr>
                </a:tc>
                <a:tc>
                  <a:txBody>
                    <a:bodyPr/>
                    <a:lstStyle/>
                    <a:p>
                      <a:pPr>
                        <a:lnSpc>
                          <a:spcPct val="90000"/>
                        </a:lnSpc>
                      </a:pPr>
                      <a:r>
                        <a:rPr lang="en-US" sz="1600" dirty="0">
                          <a:solidFill>
                            <a:schemeClr val="tx1"/>
                          </a:solidFill>
                        </a:rPr>
                        <a:t>Discourages favoritism and reduces petty rivalries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8E3B1"/>
                    </a:solidFill>
                  </a:tcPr>
                </a:tc>
                <a:tc>
                  <a:txBody>
                    <a:bodyPr/>
                    <a:lstStyle/>
                    <a:p>
                      <a:pPr>
                        <a:lnSpc>
                          <a:spcPct val="90000"/>
                        </a:lnSpc>
                      </a:pPr>
                      <a:r>
                        <a:rPr lang="en-US" sz="1600" dirty="0">
                          <a:solidFill>
                            <a:schemeClr val="tx1"/>
                          </a:solidFill>
                        </a:rPr>
                        <a:t>Discourages ambition to improve oneself elsewhere</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D1DFB8"/>
                    </a:solidFill>
                  </a:tcPr>
                </a:tc>
                <a:tc>
                  <a:txBody>
                    <a:bodyPr/>
                    <a:lstStyle/>
                    <a:p>
                      <a:pPr>
                        <a:lnSpc>
                          <a:spcPct val="90000"/>
                        </a:lnSpc>
                      </a:pPr>
                      <a:r>
                        <a:rPr lang="en-US" sz="1600" dirty="0">
                          <a:solidFill>
                            <a:schemeClr val="tx1"/>
                          </a:solidFill>
                        </a:rPr>
                        <a:t>Inhibits innovative thinking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1F3C6"/>
                    </a:solidFill>
                  </a:tcPr>
                </a:tc>
                <a:extLst>
                  <a:ext uri="{0D108BD9-81ED-4DB2-BD59-A6C34878D82A}">
                    <a16:rowId xmlns:a16="http://schemas.microsoft.com/office/drawing/2014/main" val="2575640426"/>
                  </a:ext>
                </a:extLst>
              </a:tr>
            </a:tbl>
          </a:graphicData>
        </a:graphic>
      </p:graphicFrame>
    </p:spTree>
    <p:extLst>
      <p:ext uri="{BB962C8B-B14F-4D97-AF65-F5344CB8AC3E}">
        <p14:creationId xmlns:p14="http://schemas.microsoft.com/office/powerpoint/2010/main" val="275906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Social Interaction</a:t>
            </a:r>
            <a:endParaRPr lang="en-IN" dirty="0"/>
          </a:p>
        </p:txBody>
      </p:sp>
      <p:sp>
        <p:nvSpPr>
          <p:cNvPr id="3" name="Content Placeholder 2" descr="A photograph of a smart board displaying a three-step model of social construction. "/>
          <p:cNvSpPr>
            <a:spLocks noGrp="1"/>
          </p:cNvSpPr>
          <p:nvPr>
            <p:ph sz="quarter" idx="11"/>
          </p:nvPr>
        </p:nvSpPr>
        <p:spPr>
          <a:xfrm>
            <a:off x="342900" y="1276709"/>
            <a:ext cx="8458200" cy="4986931"/>
          </a:xfrm>
        </p:spPr>
        <p:txBody>
          <a:bodyPr/>
          <a:lstStyle/>
          <a:p>
            <a:pPr>
              <a:spcBef>
                <a:spcPts val="800"/>
              </a:spcBef>
            </a:pPr>
            <a:r>
              <a:rPr lang="en-US" dirty="0"/>
              <a:t>The third stage of “World Construction” is the construction of society.</a:t>
            </a:r>
          </a:p>
          <a:p>
            <a:pPr>
              <a:spcBef>
                <a:spcPts val="800"/>
              </a:spcBef>
            </a:pPr>
            <a:r>
              <a:rPr lang="en-US" b="1" dirty="0"/>
              <a:t>Social structure: </a:t>
            </a:r>
            <a:r>
              <a:rPr lang="en-US" dirty="0"/>
              <a:t>the underlying framework of society, consisting of the positions people occupy and the relationships between them.</a:t>
            </a:r>
          </a:p>
        </p:txBody>
      </p:sp>
      <p:pic>
        <p:nvPicPr>
          <p:cNvPr id="7" name="Picture 3" descr="A photograph of a smart board displaying a three-step model of social construction. ">
            <a:extLst>
              <a:ext uri="{FF2B5EF4-FFF2-40B4-BE49-F238E27FC236}">
                <a16:creationId xmlns:a16="http://schemas.microsoft.com/office/drawing/2014/main" id="{91DDCDCB-F6C7-4E44-8791-0BC14D26CB1E}"/>
              </a:ext>
            </a:extLst>
          </p:cNvPr>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4449161" y="3152368"/>
            <a:ext cx="4008050" cy="3111272"/>
          </a:xfrm>
        </p:spPr>
      </p:pic>
      <p:sp>
        <p:nvSpPr>
          <p:cNvPr id="8" name="Text Placeholder 4">
            <a:extLst>
              <a:ext uri="{FF2B5EF4-FFF2-40B4-BE49-F238E27FC236}">
                <a16:creationId xmlns:a16="http://schemas.microsoft.com/office/drawing/2014/main" id="{1781BC83-46E2-43EC-AF03-BF9E2B4AE46F}"/>
              </a:ext>
            </a:extLst>
          </p:cNvPr>
          <p:cNvSpPr>
            <a:spLocks noGrp="1"/>
          </p:cNvSpPr>
          <p:nvPr>
            <p:ph type="body" sz="quarter" idx="29"/>
          </p:nvPr>
        </p:nvSpPr>
        <p:spPr>
          <a:xfrm>
            <a:off x="3200400" y="6324600"/>
            <a:ext cx="2743200" cy="192024"/>
          </a:xfrm>
        </p:spPr>
        <p:txBody>
          <a:bodyPr/>
          <a:lstStyle/>
          <a:p>
            <a:r>
              <a:rPr lang="en-US" dirty="0">
                <a:hlinkClick r:id="rId3" action="ppaction://hlinksldjump"/>
              </a:rPr>
              <a:t>Access the text alternative for slide images.</a:t>
            </a:r>
            <a:endParaRPr lang="en-US" dirty="0"/>
          </a:p>
        </p:txBody>
      </p:sp>
      <p:sp>
        <p:nvSpPr>
          <p:cNvPr id="6" name="Text Placeholder 5"/>
          <p:cNvSpPr>
            <a:spLocks noGrp="1"/>
          </p:cNvSpPr>
          <p:nvPr>
            <p:ph type="body" sz="quarter" idx="30"/>
          </p:nvPr>
        </p:nvSpPr>
        <p:spPr/>
        <p:txBody>
          <a:bodyPr/>
          <a:lstStyle/>
          <a:p>
            <a:r>
              <a:rPr lang="en-US" i="1" dirty="0"/>
              <a:t>Photo: </a:t>
            </a:r>
            <a:r>
              <a:rPr lang="en-US" dirty="0" err="1"/>
              <a:t>RTimages</a:t>
            </a:r>
            <a:r>
              <a:rPr lang="en-US" dirty="0"/>
              <a:t>/</a:t>
            </a:r>
            <a:r>
              <a:rPr lang="en-US" dirty="0" err="1"/>
              <a:t>Alamy</a:t>
            </a:r>
            <a:r>
              <a:rPr lang="en-US" dirty="0"/>
              <a:t> Stock Photo</a:t>
            </a:r>
          </a:p>
        </p:txBody>
      </p:sp>
    </p:spTree>
    <p:extLst>
      <p:ext uri="{BB962C8B-B14F-4D97-AF65-F5344CB8AC3E}">
        <p14:creationId xmlns:p14="http://schemas.microsoft.com/office/powerpoint/2010/main" val="795598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Bureaucratization as a Way of Life</a:t>
            </a:r>
            <a:r>
              <a:rPr lang="en-US" altLang="en-US" sz="1200" dirty="0"/>
              <a:t> 1</a:t>
            </a:r>
            <a:endParaRPr lang="en-US" sz="1200" dirty="0"/>
          </a:p>
        </p:txBody>
      </p:sp>
      <p:sp>
        <p:nvSpPr>
          <p:cNvPr id="4" name="Content Placeholder 2"/>
          <p:cNvSpPr>
            <a:spLocks noGrp="1"/>
          </p:cNvSpPr>
          <p:nvPr>
            <p:ph sz="quarter" idx="11"/>
          </p:nvPr>
        </p:nvSpPr>
        <p:spPr/>
        <p:txBody>
          <a:bodyPr/>
          <a:lstStyle/>
          <a:p>
            <a:pPr>
              <a:spcBef>
                <a:spcPts val="800"/>
              </a:spcBef>
            </a:pPr>
            <a:r>
              <a:rPr lang="en-US" altLang="en-US" b="1" dirty="0"/>
              <a:t>Bureaucratization: </a:t>
            </a:r>
            <a:r>
              <a:rPr lang="en-US" altLang="en-US" dirty="0"/>
              <a:t>the process by which a group, an organization, or a social movement increasingly relies on technical-rational decision making in the pursuit of efficiency.</a:t>
            </a:r>
          </a:p>
        </p:txBody>
      </p:sp>
    </p:spTree>
    <p:extLst>
      <p:ext uri="{BB962C8B-B14F-4D97-AF65-F5344CB8AC3E}">
        <p14:creationId xmlns:p14="http://schemas.microsoft.com/office/powerpoint/2010/main" val="3410642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Bureaucratization as a Way of Life</a:t>
            </a:r>
            <a:r>
              <a:rPr lang="en-US" altLang="en-US" sz="1200" dirty="0"/>
              <a:t> 2</a:t>
            </a:r>
            <a:endParaRPr lang="en-US" sz="1200" dirty="0"/>
          </a:p>
        </p:txBody>
      </p:sp>
      <p:sp>
        <p:nvSpPr>
          <p:cNvPr id="4" name="Content Placeholder 2"/>
          <p:cNvSpPr>
            <a:spLocks noGrp="1"/>
          </p:cNvSpPr>
          <p:nvPr>
            <p:ph sz="quarter" idx="11"/>
          </p:nvPr>
        </p:nvSpPr>
        <p:spPr/>
        <p:txBody>
          <a:bodyPr/>
          <a:lstStyle/>
          <a:p>
            <a:pPr>
              <a:spcBef>
                <a:spcPts val="1200"/>
              </a:spcBef>
            </a:pPr>
            <a:r>
              <a:rPr lang="en-US" altLang="en-US" b="1" dirty="0"/>
              <a:t>The Spread of Bureaucratization.</a:t>
            </a:r>
          </a:p>
          <a:p>
            <a:pPr lvl="1">
              <a:spcBef>
                <a:spcPts val="1200"/>
              </a:spcBef>
            </a:pPr>
            <a:r>
              <a:rPr lang="en-US" altLang="en-US" b="1" dirty="0"/>
              <a:t>McDonaldization:</a:t>
            </a:r>
            <a:r>
              <a:rPr lang="en-US" altLang="en-US" dirty="0"/>
              <a:t> the process by which the principles of efficiency, calculability, predictability, and control shape organization and decision making in the United States and around the world.</a:t>
            </a:r>
          </a:p>
          <a:p>
            <a:pPr lvl="1">
              <a:spcBef>
                <a:spcPts val="1200"/>
              </a:spcBef>
            </a:pPr>
            <a:r>
              <a:rPr lang="en-US" altLang="en-US" dirty="0"/>
              <a:t>Weber predicted that even the most private sphere would become rationalized—we would turn to rational techniques to manage our self.</a:t>
            </a:r>
          </a:p>
          <a:p>
            <a:pPr lvl="1">
              <a:spcBef>
                <a:spcPts val="1200"/>
              </a:spcBef>
            </a:pPr>
            <a:r>
              <a:rPr lang="en-US" altLang="en-US" dirty="0"/>
              <a:t>Something human gets lost in the process: those parts of the self deemed not necessary to the job would be dismissed as irrelevant.</a:t>
            </a:r>
          </a:p>
        </p:txBody>
      </p:sp>
    </p:spTree>
    <p:extLst>
      <p:ext uri="{BB962C8B-B14F-4D97-AF65-F5344CB8AC3E}">
        <p14:creationId xmlns:p14="http://schemas.microsoft.com/office/powerpoint/2010/main" val="1151178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Bureaucratization as a Way of Life</a:t>
            </a:r>
            <a:r>
              <a:rPr lang="en-US" altLang="en-US" sz="1200" dirty="0"/>
              <a:t> 3</a:t>
            </a:r>
            <a:endParaRPr lang="en-US" sz="1200" dirty="0"/>
          </a:p>
        </p:txBody>
      </p:sp>
      <p:sp>
        <p:nvSpPr>
          <p:cNvPr id="4" name="Content Placeholder 2"/>
          <p:cNvSpPr>
            <a:spLocks noGrp="1"/>
          </p:cNvSpPr>
          <p:nvPr>
            <p:ph sz="quarter" idx="11"/>
          </p:nvPr>
        </p:nvSpPr>
        <p:spPr/>
        <p:txBody>
          <a:bodyPr/>
          <a:lstStyle/>
          <a:p>
            <a:r>
              <a:rPr lang="en-US" altLang="en-US" b="1" dirty="0"/>
              <a:t>From Bureaucracy to Oligarchy.</a:t>
            </a:r>
          </a:p>
          <a:p>
            <a:pPr lvl="1"/>
            <a:r>
              <a:rPr lang="en-US" altLang="en-US" b="1" dirty="0"/>
              <a:t>Iron law of oligarchy: </a:t>
            </a:r>
            <a:r>
              <a:rPr lang="en-US" altLang="en-US" dirty="0"/>
              <a:t>the principle that all organizations, even democratic ones, tend to develop into a bureaucracy ruled by an elite few.</a:t>
            </a:r>
          </a:p>
          <a:p>
            <a:pPr lvl="1"/>
            <a:r>
              <a:rPr lang="en-US" altLang="en-US" dirty="0"/>
              <a:t>Leaders have a vested interest to hold on to power.</a:t>
            </a:r>
          </a:p>
          <a:p>
            <a:pPr lvl="1"/>
            <a:r>
              <a:rPr lang="en-US" altLang="en-US" dirty="0"/>
              <a:t>Example: the specter of “Washington insiders” who look out for their self-interests rather than honoring the ideological commitments they made to get elected.</a:t>
            </a:r>
          </a:p>
        </p:txBody>
      </p:sp>
    </p:spTree>
    <p:extLst>
      <p:ext uri="{BB962C8B-B14F-4D97-AF65-F5344CB8AC3E}">
        <p14:creationId xmlns:p14="http://schemas.microsoft.com/office/powerpoint/2010/main" val="2066005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Bureaucracy and Organizational Culture</a:t>
            </a:r>
            <a:endParaRPr lang="en-US" dirty="0"/>
          </a:p>
        </p:txBody>
      </p:sp>
      <p:sp>
        <p:nvSpPr>
          <p:cNvPr id="4" name="Content Placeholder 2"/>
          <p:cNvSpPr>
            <a:spLocks noGrp="1"/>
          </p:cNvSpPr>
          <p:nvPr>
            <p:ph sz="quarter" idx="11"/>
          </p:nvPr>
        </p:nvSpPr>
        <p:spPr/>
        <p:txBody>
          <a:bodyPr/>
          <a:lstStyle/>
          <a:p>
            <a:pPr>
              <a:spcBef>
                <a:spcPts val="1200"/>
              </a:spcBef>
            </a:pPr>
            <a:r>
              <a:rPr lang="en-US" altLang="en-US" b="1" dirty="0"/>
              <a:t>Scientific management approach: </a:t>
            </a:r>
            <a:r>
              <a:rPr lang="en-US" altLang="en-US" dirty="0"/>
              <a:t>theory of management that measures all aspects of the work process to eliminate any inefficiencies.</a:t>
            </a:r>
          </a:p>
          <a:p>
            <a:pPr lvl="1">
              <a:spcBef>
                <a:spcPts val="1200"/>
              </a:spcBef>
            </a:pPr>
            <a:r>
              <a:rPr lang="en-US" altLang="en-US" dirty="0"/>
              <a:t>Established by Frederick Winslow Taylor in the late 1800s.</a:t>
            </a:r>
          </a:p>
          <a:p>
            <a:pPr lvl="1">
              <a:spcBef>
                <a:spcPts val="1200"/>
              </a:spcBef>
            </a:pPr>
            <a:r>
              <a:rPr lang="en-US" altLang="en-US" dirty="0"/>
              <a:t>Treats workers as objects to be managed, and ignores their cares and concerns.</a:t>
            </a:r>
          </a:p>
          <a:p>
            <a:pPr>
              <a:spcBef>
                <a:spcPts val="1200"/>
              </a:spcBef>
            </a:pPr>
            <a:r>
              <a:rPr lang="en-US" altLang="en-US" b="1" dirty="0"/>
              <a:t>Human relations approach: </a:t>
            </a:r>
            <a:r>
              <a:rPr lang="en-US" altLang="en-US" dirty="0"/>
              <a:t>an approach to the study of formal organizations that emphasizes the role of people, communication, and participation in a bureaucracy and tends to focus on the informal structure of the organization.</a:t>
            </a:r>
          </a:p>
        </p:txBody>
      </p:sp>
    </p:spTree>
    <p:extLst>
      <p:ext uri="{BB962C8B-B14F-4D97-AF65-F5344CB8AC3E}">
        <p14:creationId xmlns:p14="http://schemas.microsoft.com/office/powerpoint/2010/main" val="2866965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5 Movies on Social Structure and Interaction</a:t>
            </a:r>
          </a:p>
        </p:txBody>
      </p:sp>
      <p:sp>
        <p:nvSpPr>
          <p:cNvPr id="4" name="Content Placeholder 2"/>
          <p:cNvSpPr>
            <a:spLocks noGrp="1"/>
          </p:cNvSpPr>
          <p:nvPr>
            <p:ph sz="quarter" idx="11"/>
          </p:nvPr>
        </p:nvSpPr>
        <p:spPr>
          <a:xfrm>
            <a:off x="342900" y="1276709"/>
            <a:ext cx="8458200" cy="5181241"/>
          </a:xfrm>
          <a:solidFill>
            <a:srgbClr val="F2F2F2"/>
          </a:solidFill>
        </p:spPr>
        <p:txBody>
          <a:bodyPr/>
          <a:lstStyle/>
          <a:p>
            <a:pPr>
              <a:spcBef>
                <a:spcPts val="300"/>
              </a:spcBef>
              <a:spcAft>
                <a:spcPts val="300"/>
              </a:spcAft>
            </a:pPr>
            <a:r>
              <a:rPr lang="en-US" b="1" dirty="0"/>
              <a:t>Office Space.</a:t>
            </a:r>
          </a:p>
          <a:p>
            <a:pPr marL="1588" lvl="1" indent="0">
              <a:spcBef>
                <a:spcPts val="300"/>
              </a:spcBef>
              <a:spcAft>
                <a:spcPts val="300"/>
              </a:spcAft>
              <a:buNone/>
            </a:pPr>
            <a:r>
              <a:rPr lang="en-US" i="1" dirty="0"/>
              <a:t>The insanity of life in a modern bureaucracy.</a:t>
            </a:r>
          </a:p>
          <a:p>
            <a:pPr>
              <a:spcBef>
                <a:spcPts val="300"/>
              </a:spcBef>
              <a:spcAft>
                <a:spcPts val="300"/>
              </a:spcAft>
            </a:pPr>
            <a:r>
              <a:rPr lang="en-US" b="1" dirty="0"/>
              <a:t>The Truman Show.</a:t>
            </a:r>
          </a:p>
          <a:p>
            <a:pPr marL="1588" lvl="1" indent="0">
              <a:spcBef>
                <a:spcPts val="300"/>
              </a:spcBef>
              <a:spcAft>
                <a:spcPts val="300"/>
              </a:spcAft>
              <a:buNone/>
            </a:pPr>
            <a:r>
              <a:rPr lang="en-US" i="1" dirty="0"/>
              <a:t>In this postmodern tale, a man unknowingly lives his life on television.</a:t>
            </a:r>
          </a:p>
          <a:p>
            <a:pPr>
              <a:spcBef>
                <a:spcPts val="300"/>
              </a:spcBef>
              <a:spcAft>
                <a:spcPts val="300"/>
              </a:spcAft>
            </a:pPr>
            <a:r>
              <a:rPr lang="en-US" b="1" dirty="0"/>
              <a:t>District 9.</a:t>
            </a:r>
          </a:p>
          <a:p>
            <a:pPr marL="1588" lvl="1" indent="0">
              <a:spcBef>
                <a:spcPts val="300"/>
              </a:spcBef>
              <a:spcAft>
                <a:spcPts val="300"/>
              </a:spcAft>
              <a:buNone/>
            </a:pPr>
            <a:r>
              <a:rPr lang="en-US" i="1" dirty="0"/>
              <a:t>The power to define who belongs and who does not.</a:t>
            </a:r>
          </a:p>
          <a:p>
            <a:pPr>
              <a:spcBef>
                <a:spcPts val="300"/>
              </a:spcBef>
              <a:spcAft>
                <a:spcPts val="300"/>
              </a:spcAft>
            </a:pPr>
            <a:r>
              <a:rPr lang="en-US" b="1" dirty="0"/>
              <a:t>The Greatest Showman.</a:t>
            </a:r>
          </a:p>
          <a:p>
            <a:pPr marL="1588" lvl="1" indent="0">
              <a:spcBef>
                <a:spcPts val="300"/>
              </a:spcBef>
              <a:spcAft>
                <a:spcPts val="300"/>
              </a:spcAft>
              <a:buNone/>
            </a:pPr>
            <a:r>
              <a:rPr lang="en-US" i="1" dirty="0"/>
              <a:t>This is me.</a:t>
            </a:r>
          </a:p>
          <a:p>
            <a:pPr>
              <a:spcBef>
                <a:spcPts val="300"/>
              </a:spcBef>
              <a:spcAft>
                <a:spcPts val="300"/>
              </a:spcAft>
            </a:pPr>
            <a:r>
              <a:rPr lang="en-US" b="1" dirty="0"/>
              <a:t>Green Book.</a:t>
            </a:r>
          </a:p>
          <a:p>
            <a:pPr marL="1588" lvl="1" indent="0">
              <a:spcBef>
                <a:spcPts val="300"/>
              </a:spcBef>
              <a:spcAft>
                <a:spcPts val="300"/>
              </a:spcAft>
              <a:buNone/>
            </a:pPr>
            <a:r>
              <a:rPr lang="en-US" i="1" dirty="0"/>
              <a:t>An African American pianist hires an Italian bouncer to tour the segregated South.</a:t>
            </a:r>
          </a:p>
        </p:txBody>
      </p:sp>
    </p:spTree>
    <p:extLst>
      <p:ext uri="{BB962C8B-B14F-4D97-AF65-F5344CB8AC3E}">
        <p14:creationId xmlns:p14="http://schemas.microsoft.com/office/powerpoint/2010/main" val="186766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SOC VIEWS on </a:t>
            </a:r>
            <a:r>
              <a:rPr lang="en-US" altLang="en-US" dirty="0"/>
              <a:t>Social Structure and Interaction</a:t>
            </a:r>
            <a:endParaRPr lang="en-US" dirty="0"/>
          </a:p>
        </p:txBody>
      </p:sp>
      <p:pic>
        <p:nvPicPr>
          <p:cNvPr id="6" name="Picture 2" descr="A 3 circle Venn diagram represents SOC views on Social Structure and Interaction. An arrow from the intersecting region of the 3 circles points downward. ">
            <a:extLst>
              <a:ext uri="{FF2B5EF4-FFF2-40B4-BE49-F238E27FC236}">
                <a16:creationId xmlns:a16="http://schemas.microsoft.com/office/drawing/2014/main" id="{29B36102-E695-43B3-917D-4E1CF3FDBC51}"/>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237" r="-237"/>
          <a:stretch/>
        </p:blipFill>
        <p:spPr>
          <a:xfrm>
            <a:off x="1821775" y="1127665"/>
            <a:ext cx="5486470" cy="5029200"/>
          </a:xfrm>
        </p:spPr>
      </p:pic>
      <p:sp>
        <p:nvSpPr>
          <p:cNvPr id="4" name="Text Placeholder 3">
            <a:extLst>
              <a:ext uri="{FF2B5EF4-FFF2-40B4-BE49-F238E27FC236}">
                <a16:creationId xmlns:a16="http://schemas.microsoft.com/office/drawing/2014/main" id="{95A57AFC-132B-4AB7-901B-A8B7134185C6}"/>
              </a:ext>
            </a:extLst>
          </p:cNvPr>
          <p:cNvSpPr>
            <a:spLocks noGrp="1"/>
          </p:cNvSpPr>
          <p:nvPr>
            <p:ph type="body" sz="quarter" idx="29"/>
          </p:nvPr>
        </p:nvSpPr>
        <p:spPr>
          <a:xfrm>
            <a:off x="3200400" y="6324600"/>
            <a:ext cx="2743200" cy="192024"/>
          </a:xfrm>
        </p:spPr>
        <p:txBody>
          <a:bodyPr/>
          <a:lstStyle/>
          <a:p>
            <a:r>
              <a:rPr lang="en-US" dirty="0">
                <a:hlinkClick r:id="rId3" action="ppaction://hlinksldjump"/>
              </a:rPr>
              <a:t>Access the text alternative for slide images.</a:t>
            </a:r>
          </a:p>
        </p:txBody>
      </p:sp>
    </p:spTree>
    <p:extLst>
      <p:ext uri="{BB962C8B-B14F-4D97-AF65-F5344CB8AC3E}">
        <p14:creationId xmlns:p14="http://schemas.microsoft.com/office/powerpoint/2010/main" val="793025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the Connection</a:t>
            </a:r>
            <a:endParaRPr lang="en-IN" sz="1200" dirty="0"/>
          </a:p>
        </p:txBody>
      </p:sp>
      <p:sp>
        <p:nvSpPr>
          <p:cNvPr id="3" name="Content Placeholder 2"/>
          <p:cNvSpPr>
            <a:spLocks noGrp="1"/>
          </p:cNvSpPr>
          <p:nvPr>
            <p:ph sz="quarter" idx="11"/>
          </p:nvPr>
        </p:nvSpPr>
        <p:spPr/>
        <p:txBody>
          <a:bodyPr/>
          <a:lstStyle/>
          <a:p>
            <a:pPr>
              <a:spcBef>
                <a:spcPts val="800"/>
              </a:spcBef>
            </a:pPr>
            <a:r>
              <a:rPr lang="en-US" dirty="0"/>
              <a:t>What insight might each perspective offer regarding the way the structure of games impacts how we play?</a:t>
            </a:r>
          </a:p>
          <a:p>
            <a:pPr>
              <a:spcBef>
                <a:spcPts val="800"/>
              </a:spcBef>
            </a:pPr>
            <a:r>
              <a:rPr lang="en-US" dirty="0"/>
              <a:t>Briefly describe how a functionalist, a conflict theorist, and an interactionist would view ascribed versus achieved status.</a:t>
            </a:r>
          </a:p>
          <a:p>
            <a:pPr>
              <a:spcBef>
                <a:spcPts val="800"/>
              </a:spcBef>
            </a:pPr>
            <a:r>
              <a:rPr lang="en-US" dirty="0"/>
              <a:t>In what ways does education as an institution function to provide for greater social order and stability? </a:t>
            </a:r>
          </a:p>
          <a:p>
            <a:pPr>
              <a:spcBef>
                <a:spcPts val="800"/>
              </a:spcBef>
            </a:pPr>
            <a:r>
              <a:rPr lang="en-US" dirty="0"/>
              <a:t>Have you ever been part of an in- or out-group? If so, how might each perspective shed light on your experience?</a:t>
            </a:r>
          </a:p>
        </p:txBody>
      </p:sp>
    </p:spTree>
    <p:extLst>
      <p:ext uri="{BB962C8B-B14F-4D97-AF65-F5344CB8AC3E}">
        <p14:creationId xmlns:p14="http://schemas.microsoft.com/office/powerpoint/2010/main" val="3110161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End of Main Content</a:t>
            </a:r>
            <a:endParaRPr lang="en-IN" dirty="0"/>
          </a:p>
        </p:txBody>
      </p:sp>
      <p:sp>
        <p:nvSpPr>
          <p:cNvPr id="3" name="Footer Placeholder 2"/>
          <p:cNvSpPr>
            <a:spLocks noGrp="1"/>
          </p:cNvSpPr>
          <p:nvPr>
            <p:ph type="ftr" sz="quarter" idx="10"/>
          </p:nvPr>
        </p:nvSpPr>
        <p:spPr/>
        <p:txBody>
          <a:bodyPr/>
          <a:lstStyle/>
          <a:p>
            <a:pPr defTabSz="457200">
              <a:spcBef>
                <a:spcPct val="20000"/>
              </a:spcBef>
              <a:defRPr/>
            </a:pPr>
            <a:r>
              <a:rPr lang="en-US" dirty="0"/>
              <a:t>© 2020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501891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Content: Text Alternatives for Images</a:t>
            </a:r>
          </a:p>
        </p:txBody>
      </p:sp>
    </p:spTree>
    <p:extLst>
      <p:ext uri="{BB962C8B-B14F-4D97-AF65-F5344CB8AC3E}">
        <p14:creationId xmlns:p14="http://schemas.microsoft.com/office/powerpoint/2010/main" val="2292285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Social Interaction </a:t>
            </a:r>
            <a:r>
              <a:rPr lang="en-US" dirty="0"/>
              <a:t>-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p:cNvSpPr>
            <a:spLocks noGrp="1"/>
          </p:cNvSpPr>
          <p:nvPr>
            <p:ph sz="quarter" idx="11"/>
          </p:nvPr>
        </p:nvSpPr>
        <p:spPr>
          <a:xfrm>
            <a:off x="342900" y="1371601"/>
            <a:ext cx="8686800" cy="4876800"/>
          </a:xfrm>
        </p:spPr>
        <p:txBody>
          <a:bodyPr/>
          <a:lstStyle/>
          <a:p>
            <a:r>
              <a:rPr lang="en-US" dirty="0"/>
              <a:t>Each individual contributes in constructing a society through their culture and the society in turn contributes in constructing an individual. </a:t>
            </a:r>
            <a:endParaRPr lang="en-IN" dirty="0"/>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endParaRPr lang="en-US" dirty="0"/>
          </a:p>
        </p:txBody>
      </p:sp>
    </p:spTree>
    <p:extLst>
      <p:ext uri="{BB962C8B-B14F-4D97-AF65-F5344CB8AC3E}">
        <p14:creationId xmlns:p14="http://schemas.microsoft.com/office/powerpoint/2010/main" val="163517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Self and Society</a:t>
            </a:r>
            <a:endParaRPr lang="en-IN" dirty="0"/>
          </a:p>
        </p:txBody>
      </p:sp>
      <p:sp>
        <p:nvSpPr>
          <p:cNvPr id="3" name="Content Placeholder 2"/>
          <p:cNvSpPr>
            <a:spLocks noGrp="1"/>
          </p:cNvSpPr>
          <p:nvPr>
            <p:ph sz="quarter" idx="11"/>
          </p:nvPr>
        </p:nvSpPr>
        <p:spPr/>
        <p:txBody>
          <a:bodyPr/>
          <a:lstStyle/>
          <a:p>
            <a:pPr>
              <a:spcBef>
                <a:spcPts val="1200"/>
              </a:spcBef>
              <a:spcAft>
                <a:spcPts val="1200"/>
              </a:spcAft>
            </a:pPr>
            <a:r>
              <a:rPr lang="en-US" altLang="en-US" b="1" dirty="0"/>
              <a:t>Social interaction: </a:t>
            </a:r>
            <a:r>
              <a:rPr lang="en-US" altLang="en-US" dirty="0"/>
              <a:t>a reciprocal exchange in which two or more people read, react, and respond to each other.</a:t>
            </a:r>
          </a:p>
          <a:p>
            <a:pPr>
              <a:spcBef>
                <a:spcPts val="1200"/>
              </a:spcBef>
              <a:spcAft>
                <a:spcPts val="1200"/>
              </a:spcAft>
            </a:pPr>
            <a:r>
              <a:rPr lang="en-US" altLang="ja-JP" dirty="0"/>
              <a:t>George Herbert Mead: </a:t>
            </a:r>
            <a:br>
              <a:rPr lang="en-US" altLang="ja-JP" dirty="0"/>
            </a:br>
            <a:r>
              <a:rPr lang="en-US" altLang="ja-JP" dirty="0"/>
              <a:t>“Selves can only exist in definite relationships to other selves. No hard-and-fast line can be drawn between our own selves and the selves of others.”</a:t>
            </a:r>
            <a:endParaRPr lang="en-US" altLang="en-US" dirty="0"/>
          </a:p>
        </p:txBody>
      </p:sp>
    </p:spTree>
    <p:extLst>
      <p:ext uri="{BB962C8B-B14F-4D97-AF65-F5344CB8AC3E}">
        <p14:creationId xmlns:p14="http://schemas.microsoft.com/office/powerpoint/2010/main" val="766410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Statuses and Roles: Social Statuses -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p>
        </p:txBody>
      </p:sp>
      <p:sp>
        <p:nvSpPr>
          <p:cNvPr id="4" name="Content Placeholder 3"/>
          <p:cNvSpPr>
            <a:spLocks noGrp="1"/>
          </p:cNvSpPr>
          <p:nvPr>
            <p:ph sz="quarter" idx="11"/>
          </p:nvPr>
        </p:nvSpPr>
        <p:spPr>
          <a:xfrm>
            <a:off x="342900" y="1371601"/>
            <a:ext cx="8686800" cy="4876800"/>
          </a:xfrm>
        </p:spPr>
        <p:txBody>
          <a:bodyPr/>
          <a:lstStyle/>
          <a:p>
            <a:r>
              <a:rPr lang="en-US" dirty="0"/>
              <a:t>Achieved statuses are classmate, roommate, employee, friend, teammate, and student and the ascribed statuses are female, 20 years old, daughter, Latina, and sister.</a:t>
            </a:r>
            <a:endParaRPr lang="en-IN" dirty="0"/>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endParaRPr lang="en-US" dirty="0"/>
          </a:p>
        </p:txBody>
      </p:sp>
    </p:spTree>
    <p:extLst>
      <p:ext uri="{BB962C8B-B14F-4D97-AF65-F5344CB8AC3E}">
        <p14:creationId xmlns:p14="http://schemas.microsoft.com/office/powerpoint/2010/main" val="40318056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Networks: College Student Friendship Networks -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p:cNvSpPr>
            <a:spLocks noGrp="1"/>
          </p:cNvSpPr>
          <p:nvPr>
            <p:ph sz="quarter" idx="11"/>
          </p:nvPr>
        </p:nvSpPr>
        <p:spPr>
          <a:xfrm>
            <a:off x="342900" y="1371601"/>
            <a:ext cx="8686800" cy="4876800"/>
          </a:xfrm>
        </p:spPr>
        <p:txBody>
          <a:bodyPr/>
          <a:lstStyle/>
          <a:p>
            <a:r>
              <a:rPr lang="en-US" dirty="0"/>
              <a:t>The first is the Tight-knitters: One dense network in which nearly all friends are friends with each other. It resembles a ball of yarn. It is also represented by a dot at the center, surrounded by 6 dots. All the six dots are connected to the center dot and all the 6 dots are joined forming the shape of a hexagon. The second is the Compartmentalizers: Two (or more) separate clusters in which friends on one side do not know or interact with friends on the other. It resembles a bow tie. It is also represented by a dot at the center with 2 dots each on the either sides. All the dots are joined. </a:t>
            </a:r>
            <a:endParaRPr lang="en-IN" dirty="0"/>
          </a:p>
          <a:p>
            <a:r>
              <a:rPr lang="en-US" dirty="0"/>
              <a:t>The third is the Samplers: A diverse array of individual friendships with people who, for the most part, don’t really know or connect with each other. It resembles a daisy. It is also represented by one dot at the center, surrounded by 6 dots. The dot at the center is connected to the 6 dots. </a:t>
            </a:r>
            <a:endParaRPr lang="en-IN" dirty="0"/>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p>
        </p:txBody>
      </p:sp>
    </p:spTree>
    <p:extLst>
      <p:ext uri="{BB962C8B-B14F-4D97-AF65-F5344CB8AC3E}">
        <p14:creationId xmlns:p14="http://schemas.microsoft.com/office/powerpoint/2010/main" val="23257908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the Industrial Revolution -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p:cNvSpPr>
            <a:spLocks noGrp="1"/>
          </p:cNvSpPr>
          <p:nvPr>
            <p:ph sz="quarter" idx="11"/>
          </p:nvPr>
        </p:nvSpPr>
        <p:spPr>
          <a:xfrm>
            <a:off x="342900" y="1371601"/>
            <a:ext cx="8686800" cy="4876800"/>
          </a:xfrm>
        </p:spPr>
        <p:txBody>
          <a:bodyPr/>
          <a:lstStyle/>
          <a:p>
            <a:r>
              <a:rPr lang="en-US" dirty="0"/>
              <a:t>The map infers the following data. There are 144 largest countries with a population of 159,524,138, which is 50.3 percent of the total population; and there are 2,998 smallest countries with a population of 159,332,918, which is 49 percent of the total population.</a:t>
            </a:r>
            <a:endParaRPr lang="en-IN" dirty="0"/>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endParaRPr lang="en-US" dirty="0">
              <a:hlinkClick r:id="rId4" action="ppaction://hlinksldjump"/>
            </a:endParaRPr>
          </a:p>
        </p:txBody>
      </p:sp>
    </p:spTree>
    <p:extLst>
      <p:ext uri="{BB962C8B-B14F-4D97-AF65-F5344CB8AC3E}">
        <p14:creationId xmlns:p14="http://schemas.microsoft.com/office/powerpoint/2010/main" val="26890896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Favorability Ratings for the United States -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p:cNvSpPr>
            <a:spLocks noGrp="1"/>
          </p:cNvSpPr>
          <p:nvPr>
            <p:ph sz="quarter" idx="11"/>
          </p:nvPr>
        </p:nvSpPr>
        <p:spPr>
          <a:xfrm>
            <a:off x="342900" y="1371601"/>
            <a:ext cx="8686800" cy="4876800"/>
          </a:xfrm>
        </p:spPr>
        <p:txBody>
          <a:bodyPr/>
          <a:lstStyle/>
          <a:p>
            <a:r>
              <a:rPr lang="en-US" dirty="0"/>
              <a:t>The illustration infers the following data. Top five nations: Philippines, 83 percent; Israel, 83 percent; South Korea, 80 percent; Poland, 70 percent; and Kenya, 70 percent. Bottom five nations: Russia, 26 percent; Germany, 30 percent; Argentina, 32 percent; Mexico, 32 percent; and Netherlands. </a:t>
            </a:r>
            <a:endParaRPr lang="en-IN" dirty="0"/>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endParaRPr lang="en-US" dirty="0">
              <a:hlinkClick r:id="rId4" action="ppaction://hlinksldjump"/>
            </a:endParaRPr>
          </a:p>
        </p:txBody>
      </p:sp>
    </p:spTree>
    <p:extLst>
      <p:ext uri="{BB962C8B-B14F-4D97-AF65-F5344CB8AC3E}">
        <p14:creationId xmlns:p14="http://schemas.microsoft.com/office/powerpoint/2010/main" val="26812182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 VIEWS on </a:t>
            </a:r>
            <a:r>
              <a:rPr lang="en-US" altLang="en-US" dirty="0"/>
              <a:t>Social Structure and Interaction </a:t>
            </a:r>
            <a:r>
              <a:rPr lang="en-US" dirty="0"/>
              <a:t>- Text Alternative</a:t>
            </a:r>
          </a:p>
        </p:txBody>
      </p:sp>
      <p:sp>
        <p:nvSpPr>
          <p:cNvPr id="3" name="Text Placeholder 2"/>
          <p:cNvSpPr>
            <a:spLocks noGrp="1"/>
          </p:cNvSpPr>
          <p:nvPr>
            <p:ph type="body" sz="quarter" idx="14"/>
          </p:nvPr>
        </p:nvSpPr>
        <p:spPr/>
        <p:txBody>
          <a:bodyPr/>
          <a:lstStyle/>
          <a:p>
            <a:r>
              <a:rPr lang="en-US" dirty="0">
                <a:hlinkClick r:id="rId2" action="ppaction://hlinksldjump"/>
              </a:rPr>
              <a:t>Return to parent-slide containing images.</a:t>
            </a:r>
          </a:p>
        </p:txBody>
      </p:sp>
      <p:sp>
        <p:nvSpPr>
          <p:cNvPr id="4" name="Content Placeholder 3"/>
          <p:cNvSpPr>
            <a:spLocks noGrp="1"/>
          </p:cNvSpPr>
          <p:nvPr>
            <p:ph sz="quarter" idx="11"/>
          </p:nvPr>
        </p:nvSpPr>
        <p:spPr>
          <a:xfrm>
            <a:off x="342900" y="1371601"/>
            <a:ext cx="8686800" cy="4876800"/>
          </a:xfrm>
        </p:spPr>
        <p:txBody>
          <a:bodyPr/>
          <a:lstStyle/>
          <a:p>
            <a:r>
              <a:rPr lang="en-US" sz="1400" dirty="0"/>
              <a:t>It consists of 3 views: Conflict view, functionalist view, and interactionist view. Conflict view: The elements of the social structure justify and reinforce existing systems of inequality and unequal distributions of resources. Ascribed statuses, often conferred at birth, can be used to justify privileges for some while limiting opportunities for other by consigning them to a subordinate group. In-group and out-groups serve to highlight differences between people and can foster antagonism. The key concepts of conflict view are subordination, inequality, and privilege.</a:t>
            </a:r>
            <a:endParaRPr lang="en-IN" sz="1400" dirty="0"/>
          </a:p>
          <a:p>
            <a:r>
              <a:rPr lang="en-US" sz="1400" dirty="0"/>
              <a:t>Functionalist view: The elements of social structure—statuses, groups, social networks, and social institutions—provide order, shape our options, and give context to our lives. Social roles create a stable society by allowing people to anticipate the behavior of others and to act accordingly. Institutions contribute to social order by performing vital functions, whether it is producing children (family), teaching them (schools), establishing order (government), or distributing goods and services (economy). The key concepts of functionalist view are structure and order.</a:t>
            </a:r>
            <a:endParaRPr lang="en-IN" sz="1400" dirty="0"/>
          </a:p>
          <a:p>
            <a:r>
              <a:rPr lang="en-US" sz="1400" dirty="0"/>
              <a:t>Interactionist view: It is through social interaction—the shared experiences through which we relate to other—that the elements of social structure are constructed. Our social roles are governed by a set expectations, but how we actually perform those roles can vary from individual to individual. A micro, bottom-up perspective of social structure reinforces the significance of our actions, and helps us appreciate how we can think and act in new ways to bring about social change. The key concepts of interactionist view are shared experiences and micro perspective.</a:t>
            </a:r>
            <a:endParaRPr lang="en-IN" sz="1400" dirty="0"/>
          </a:p>
        </p:txBody>
      </p:sp>
      <p:sp>
        <p:nvSpPr>
          <p:cNvPr id="5" name="Text Placeholder 4"/>
          <p:cNvSpPr>
            <a:spLocks noGrp="1"/>
          </p:cNvSpPr>
          <p:nvPr>
            <p:ph type="body" sz="quarter" idx="15"/>
          </p:nvPr>
        </p:nvSpPr>
        <p:spPr/>
        <p:txBody>
          <a:bodyPr/>
          <a:lstStyle/>
          <a:p>
            <a:r>
              <a:rPr lang="en-US" dirty="0">
                <a:hlinkClick r:id="rId2" action="ppaction://hlinksldjump"/>
              </a:rPr>
              <a:t>Return to parent-slide containing images.</a:t>
            </a:r>
            <a:endParaRPr lang="en-US" dirty="0">
              <a:hlinkClick r:id="rId3" action="ppaction://hlinksldjump"/>
            </a:endParaRPr>
          </a:p>
        </p:txBody>
      </p:sp>
    </p:spTree>
    <p:extLst>
      <p:ext uri="{BB962C8B-B14F-4D97-AF65-F5344CB8AC3E}">
        <p14:creationId xmlns:p14="http://schemas.microsoft.com/office/powerpoint/2010/main" val="3878654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Positions and Power</a:t>
            </a:r>
            <a:endParaRPr lang="en-IN" sz="1200" dirty="0"/>
          </a:p>
        </p:txBody>
      </p:sp>
      <p:sp>
        <p:nvSpPr>
          <p:cNvPr id="3" name="Content Placeholder 2"/>
          <p:cNvSpPr>
            <a:spLocks noGrp="1"/>
          </p:cNvSpPr>
          <p:nvPr>
            <p:ph sz="quarter" idx="11"/>
          </p:nvPr>
        </p:nvSpPr>
        <p:spPr/>
        <p:txBody>
          <a:bodyPr/>
          <a:lstStyle/>
          <a:p>
            <a:pPr>
              <a:spcBef>
                <a:spcPts val="1200"/>
              </a:spcBef>
              <a:spcAft>
                <a:spcPts val="1200"/>
              </a:spcAft>
            </a:pPr>
            <a:r>
              <a:rPr lang="en-US" dirty="0"/>
              <a:t>According to the conflict perspectives, accepted patterns of relationships create a power differential.</a:t>
            </a:r>
          </a:p>
          <a:p>
            <a:pPr lvl="1">
              <a:spcBef>
                <a:spcPts val="1200"/>
              </a:spcBef>
              <a:spcAft>
                <a:spcPts val="1200"/>
              </a:spcAft>
            </a:pPr>
            <a:r>
              <a:rPr lang="en-US" dirty="0"/>
              <a:t>Some people’s values and voices are privileged over others.</a:t>
            </a:r>
          </a:p>
          <a:p>
            <a:pPr>
              <a:spcBef>
                <a:spcPts val="1200"/>
              </a:spcBef>
              <a:spcAft>
                <a:spcPts val="1200"/>
              </a:spcAft>
            </a:pPr>
            <a:r>
              <a:rPr lang="en-US" dirty="0"/>
              <a:t>When members of less powerful groups challenge existing social norms, they can raise society’s collective awareness about the consequences of group membership or social position.</a:t>
            </a:r>
          </a:p>
          <a:p>
            <a:pPr lvl="1">
              <a:spcBef>
                <a:spcPts val="1200"/>
              </a:spcBef>
              <a:spcAft>
                <a:spcPts val="1200"/>
              </a:spcAft>
            </a:pPr>
            <a:r>
              <a:rPr lang="en-US" dirty="0"/>
              <a:t>Example: Mohammad Ali.</a:t>
            </a:r>
          </a:p>
        </p:txBody>
      </p:sp>
    </p:spTree>
    <p:extLst>
      <p:ext uri="{BB962C8B-B14F-4D97-AF65-F5344CB8AC3E}">
        <p14:creationId xmlns:p14="http://schemas.microsoft.com/office/powerpoint/2010/main" val="408641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Elements of Social Structure</a:t>
            </a:r>
            <a:endParaRPr lang="en-US" dirty="0"/>
          </a:p>
        </p:txBody>
      </p:sp>
      <p:sp>
        <p:nvSpPr>
          <p:cNvPr id="4" name="Content Placeholder 2"/>
          <p:cNvSpPr>
            <a:spLocks noGrp="1"/>
          </p:cNvSpPr>
          <p:nvPr>
            <p:ph sz="quarter" idx="11"/>
          </p:nvPr>
        </p:nvSpPr>
        <p:spPr/>
        <p:txBody>
          <a:bodyPr/>
          <a:lstStyle/>
          <a:p>
            <a:pPr>
              <a:spcBef>
                <a:spcPts val="1200"/>
              </a:spcBef>
              <a:spcAft>
                <a:spcPts val="1200"/>
              </a:spcAft>
            </a:pPr>
            <a:r>
              <a:rPr lang="en-US" altLang="en-US" dirty="0"/>
              <a:t>Social structure provides the underlying framework of society by linking together the positions people occupy and defining the relationships between them.</a:t>
            </a:r>
          </a:p>
          <a:p>
            <a:pPr>
              <a:spcBef>
                <a:spcPts val="1200"/>
              </a:spcBef>
              <a:spcAft>
                <a:spcPts val="1200"/>
              </a:spcAft>
            </a:pPr>
            <a:r>
              <a:rPr lang="en-US" altLang="en-US" dirty="0"/>
              <a:t>Sociologists seek to identify and reveal society’s four elemental building blocks:</a:t>
            </a:r>
          </a:p>
          <a:p>
            <a:pPr lvl="1">
              <a:spcBef>
                <a:spcPts val="1200"/>
              </a:spcBef>
              <a:spcAft>
                <a:spcPts val="1200"/>
              </a:spcAft>
            </a:pPr>
            <a:r>
              <a:rPr lang="en-US" altLang="en-US" dirty="0"/>
              <a:t>Statuses and roles.</a:t>
            </a:r>
          </a:p>
          <a:p>
            <a:pPr lvl="1">
              <a:spcBef>
                <a:spcPts val="1200"/>
              </a:spcBef>
              <a:spcAft>
                <a:spcPts val="1200"/>
              </a:spcAft>
            </a:pPr>
            <a:r>
              <a:rPr lang="en-US" altLang="en-US" dirty="0"/>
              <a:t>Groups.</a:t>
            </a:r>
          </a:p>
          <a:p>
            <a:pPr lvl="1">
              <a:spcBef>
                <a:spcPts val="1200"/>
              </a:spcBef>
              <a:spcAft>
                <a:spcPts val="1200"/>
              </a:spcAft>
            </a:pPr>
            <a:r>
              <a:rPr lang="en-US" altLang="en-US" dirty="0"/>
              <a:t>Social networks.</a:t>
            </a:r>
          </a:p>
          <a:p>
            <a:pPr lvl="1">
              <a:spcBef>
                <a:spcPts val="1200"/>
              </a:spcBef>
              <a:spcAft>
                <a:spcPts val="1200"/>
              </a:spcAft>
            </a:pPr>
            <a:r>
              <a:rPr lang="en-US" altLang="en-US" dirty="0"/>
              <a:t>Social institutions.</a:t>
            </a:r>
          </a:p>
        </p:txBody>
      </p:sp>
    </p:spTree>
    <p:extLst>
      <p:ext uri="{BB962C8B-B14F-4D97-AF65-F5344CB8AC3E}">
        <p14:creationId xmlns:p14="http://schemas.microsoft.com/office/powerpoint/2010/main" val="195473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Statuses and Roles</a:t>
            </a:r>
            <a:r>
              <a:rPr lang="en-US" altLang="en-US" sz="1200" dirty="0"/>
              <a:t> 1</a:t>
            </a:r>
            <a:endParaRPr lang="en-US" sz="1200" dirty="0"/>
          </a:p>
        </p:txBody>
      </p:sp>
      <p:sp>
        <p:nvSpPr>
          <p:cNvPr id="4" name="Content Placeholder 2"/>
          <p:cNvSpPr>
            <a:spLocks noGrp="1"/>
          </p:cNvSpPr>
          <p:nvPr>
            <p:ph sz="quarter" idx="11"/>
          </p:nvPr>
        </p:nvSpPr>
        <p:spPr>
          <a:xfrm>
            <a:off x="342900" y="1276708"/>
            <a:ext cx="8458200" cy="5029200"/>
          </a:xfrm>
        </p:spPr>
        <p:txBody>
          <a:bodyPr/>
          <a:lstStyle/>
          <a:p>
            <a:pPr>
              <a:spcBef>
                <a:spcPts val="800"/>
              </a:spcBef>
            </a:pPr>
            <a:r>
              <a:rPr lang="en-US" altLang="en-US" b="1" dirty="0"/>
              <a:t>Achieved and Ascribed Status.</a:t>
            </a:r>
          </a:p>
          <a:p>
            <a:pPr lvl="1"/>
            <a:r>
              <a:rPr lang="en-US" altLang="en-US" b="1" dirty="0"/>
              <a:t>Status:</a:t>
            </a:r>
            <a:r>
              <a:rPr lang="en-US" altLang="en-US" dirty="0"/>
              <a:t> the social positions we occupy relative to others.</a:t>
            </a:r>
          </a:p>
          <a:p>
            <a:pPr lvl="1"/>
            <a:r>
              <a:rPr lang="en-US" altLang="en-US" b="1" dirty="0"/>
              <a:t>Achieved status:</a:t>
            </a:r>
            <a:r>
              <a:rPr lang="en-US" altLang="en-US" dirty="0"/>
              <a:t> a social position that is within our power to change.</a:t>
            </a:r>
          </a:p>
          <a:p>
            <a:pPr lvl="1"/>
            <a:r>
              <a:rPr lang="en-US" altLang="en-US" b="1" dirty="0"/>
              <a:t>Ascribed status: </a:t>
            </a:r>
            <a:r>
              <a:rPr lang="en-US" altLang="en-US" dirty="0"/>
              <a:t>a social position assigned to a person by society without regard for the person’</a:t>
            </a:r>
            <a:r>
              <a:rPr lang="en-US" altLang="ja-JP" dirty="0"/>
              <a:t>s unique talents or characteristics.</a:t>
            </a:r>
          </a:p>
          <a:p>
            <a:pPr>
              <a:spcBef>
                <a:spcPts val="800"/>
              </a:spcBef>
            </a:pPr>
            <a:r>
              <a:rPr lang="en-US" altLang="ja-JP" b="1" dirty="0"/>
              <a:t>Master Status.</a:t>
            </a:r>
          </a:p>
          <a:p>
            <a:pPr lvl="1"/>
            <a:r>
              <a:rPr lang="en-US" altLang="en-US" b="1" dirty="0"/>
              <a:t>Master status: </a:t>
            </a:r>
            <a:r>
              <a:rPr lang="en-US" altLang="en-US" dirty="0"/>
              <a:t>a status that dominates others and thereby determines a person’</a:t>
            </a:r>
            <a:r>
              <a:rPr lang="en-US" altLang="ja-JP" dirty="0"/>
              <a:t>s general position in society.</a:t>
            </a:r>
            <a:endParaRPr lang="en-US" altLang="en-US" dirty="0"/>
          </a:p>
        </p:txBody>
      </p:sp>
    </p:spTree>
    <p:extLst>
      <p:ext uri="{BB962C8B-B14F-4D97-AF65-F5344CB8AC3E}">
        <p14:creationId xmlns:p14="http://schemas.microsoft.com/office/powerpoint/2010/main" val="64171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Statuses and Roles: Social Statuses</a:t>
            </a:r>
          </a:p>
        </p:txBody>
      </p:sp>
      <p:pic>
        <p:nvPicPr>
          <p:cNvPr id="8" name="Picture 2" descr="An illustration lists achieved and ascribed statuses of a young woman. ">
            <a:extLst>
              <a:ext uri="{FF2B5EF4-FFF2-40B4-BE49-F238E27FC236}">
                <a16:creationId xmlns:a16="http://schemas.microsoft.com/office/drawing/2014/main" id="{6AECA107-14D8-443A-96FC-E43C7EBB8026}"/>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2709" r="-2709"/>
          <a:stretch/>
        </p:blipFill>
        <p:spPr>
          <a:xfrm>
            <a:off x="2151338" y="1114440"/>
            <a:ext cx="4841324" cy="5120640"/>
          </a:xfrm>
        </p:spPr>
      </p:pic>
      <p:sp>
        <p:nvSpPr>
          <p:cNvPr id="6" name="Text Placeholder 3">
            <a:extLst>
              <a:ext uri="{FF2B5EF4-FFF2-40B4-BE49-F238E27FC236}">
                <a16:creationId xmlns:a16="http://schemas.microsoft.com/office/drawing/2014/main" id="{13203A16-6EC0-4065-806F-9EBD941E5C16}"/>
              </a:ext>
            </a:extLst>
          </p:cNvPr>
          <p:cNvSpPr>
            <a:spLocks noGrp="1"/>
          </p:cNvSpPr>
          <p:nvPr>
            <p:ph type="body" sz="quarter" idx="29"/>
          </p:nvPr>
        </p:nvSpPr>
        <p:spPr>
          <a:xfrm>
            <a:off x="3200400" y="6324600"/>
            <a:ext cx="2743200" cy="192024"/>
          </a:xfrm>
        </p:spPr>
        <p:txBody>
          <a:bodyPr/>
          <a:lstStyle/>
          <a:p>
            <a:r>
              <a:rPr lang="en-US" dirty="0">
                <a:hlinkClick r:id="rId3" action="ppaction://hlinksldjump"/>
              </a:rPr>
              <a:t>Access the text alternative for slide images.</a:t>
            </a:r>
            <a:endParaRPr lang="en-US" dirty="0"/>
          </a:p>
        </p:txBody>
      </p:sp>
      <p:sp>
        <p:nvSpPr>
          <p:cNvPr id="7" name="Text Placeholder 4"/>
          <p:cNvSpPr>
            <a:spLocks noGrp="1"/>
          </p:cNvSpPr>
          <p:nvPr>
            <p:ph type="body" sz="quarter" idx="30"/>
          </p:nvPr>
        </p:nvSpPr>
        <p:spPr/>
        <p:txBody>
          <a:bodyPr/>
          <a:lstStyle/>
          <a:p>
            <a:r>
              <a:rPr lang="en-IN" i="1" dirty="0"/>
              <a:t>Photo</a:t>
            </a:r>
            <a:r>
              <a:rPr lang="en-IN" dirty="0"/>
              <a:t>: </a:t>
            </a:r>
            <a:r>
              <a:rPr lang="en-US" dirty="0"/>
              <a:t>Amos Morgan/</a:t>
            </a:r>
            <a:r>
              <a:rPr lang="en-US" dirty="0" err="1"/>
              <a:t>Photodisc</a:t>
            </a:r>
            <a:r>
              <a:rPr lang="en-US" dirty="0"/>
              <a:t>/Getty Images</a:t>
            </a:r>
          </a:p>
        </p:txBody>
      </p:sp>
    </p:spTree>
    <p:extLst>
      <p:ext uri="{BB962C8B-B14F-4D97-AF65-F5344CB8AC3E}">
        <p14:creationId xmlns:p14="http://schemas.microsoft.com/office/powerpoint/2010/main" val="1936918045"/>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807402C1-F174-418D-9BA4-5CD14936CAC8}"/>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9AE6DB3E-6497-4623-8691-2EE4CB4F7CA4}"/>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F2635052-3C18-4769-A013-9006CA8D461F}"/>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4F7C4758-EF78-4114-B0CD-C65931E31D6B}"/>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FFB3B673-0FAC-4577-A063-A470808218D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Template_Editorial_v9_2019</Template>
  <TotalTime>7124</TotalTime>
  <Words>3804</Words>
  <Application>Microsoft Office PowerPoint</Application>
  <PresentationFormat>On-screen Show (4:3)</PresentationFormat>
  <Paragraphs>318</Paragraphs>
  <Slides>54</Slides>
  <Notes>0</Notes>
  <HiddenSlides>7</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54</vt:i4>
      </vt:variant>
    </vt:vector>
  </HeadingPairs>
  <TitlesOfParts>
    <vt:vector size="62" baseType="lpstr">
      <vt:lpstr>Arial</vt:lpstr>
      <vt:lpstr>Calibri</vt:lpstr>
      <vt:lpstr>Times New Roman</vt:lpstr>
      <vt:lpstr>Title Slides Master</vt:lpstr>
      <vt:lpstr>MainContentSlideMaster</vt:lpstr>
      <vt:lpstr>ClosingMaster</vt:lpstr>
      <vt:lpstr>DividerSlideMaster</vt:lpstr>
      <vt:lpstr>ImageDescriptionAppendixSlideMaster</vt:lpstr>
      <vt:lpstr>Chapter 5</vt:lpstr>
      <vt:lpstr>What’s to Come?</vt:lpstr>
      <vt:lpstr>As You Read</vt:lpstr>
      <vt:lpstr>Social Interaction</vt:lpstr>
      <vt:lpstr>Self and Society</vt:lpstr>
      <vt:lpstr>Positions and Power</vt:lpstr>
      <vt:lpstr>Elements of Social Structure</vt:lpstr>
      <vt:lpstr>Statuses and Roles 1</vt:lpstr>
      <vt:lpstr>Statuses and Roles: Social Statuses</vt:lpstr>
      <vt:lpstr>Statuses and Roles 2</vt:lpstr>
      <vt:lpstr>Statuses and Roles 3</vt:lpstr>
      <vt:lpstr>Groups 1</vt:lpstr>
      <vt:lpstr>Groups 2</vt:lpstr>
      <vt:lpstr>Comparison of Primary and Secondary Groups</vt:lpstr>
      <vt:lpstr>Groups 3</vt:lpstr>
      <vt:lpstr>Social Networks 1</vt:lpstr>
      <vt:lpstr>Social Networks: College Student Friendship Networks</vt:lpstr>
      <vt:lpstr>Social Networks 2</vt:lpstr>
      <vt:lpstr>Social Networks 3</vt:lpstr>
      <vt:lpstr>Social Institutions 1</vt:lpstr>
      <vt:lpstr>Social Institutions 2</vt:lpstr>
      <vt:lpstr>Social Institutions 3</vt:lpstr>
      <vt:lpstr>Traditional, Modern, and Postmodern Social Structures</vt:lpstr>
      <vt:lpstr>Gemeinschaft and Gesellschaft</vt:lpstr>
      <vt:lpstr>Mechanical and Organic Solidarity</vt:lpstr>
      <vt:lpstr>Technology and Society 1</vt:lpstr>
      <vt:lpstr>Technology and Society 2</vt:lpstr>
      <vt:lpstr>Effects of the Industrial Revolution</vt:lpstr>
      <vt:lpstr>Technology and Society 3</vt:lpstr>
      <vt:lpstr>Postmodern Life 1</vt:lpstr>
      <vt:lpstr>Postmodern Life 2</vt:lpstr>
      <vt:lpstr>Postmodern Life 3</vt:lpstr>
      <vt:lpstr>International Favorability Ratings for the United States</vt:lpstr>
      <vt:lpstr>Bureaucracy</vt:lpstr>
      <vt:lpstr>Characteristics of a Bureaucracy 1</vt:lpstr>
      <vt:lpstr>Characteristics of a Bureaucracy 2</vt:lpstr>
      <vt:lpstr>Characteristics of a Bureaucracy 3</vt:lpstr>
      <vt:lpstr>Characteristics of a Bureaucracy 4</vt:lpstr>
      <vt:lpstr>Characteristics of a Bureaucracy 5</vt:lpstr>
      <vt:lpstr>Bureaucratization as a Way of Life 1</vt:lpstr>
      <vt:lpstr>Bureaucratization as a Way of Life 2</vt:lpstr>
      <vt:lpstr>Bureaucratization as a Way of Life 3</vt:lpstr>
      <vt:lpstr>Bureaucracy and Organizational Culture</vt:lpstr>
      <vt:lpstr>5 Movies on Social Structure and Interaction</vt:lpstr>
      <vt:lpstr>SOC VIEWS on Social Structure and Interaction</vt:lpstr>
      <vt:lpstr>Make the Connection</vt:lpstr>
      <vt:lpstr>End of Main Content</vt:lpstr>
      <vt:lpstr>Accessibility Content: Text Alternatives for Images</vt:lpstr>
      <vt:lpstr>Social Interaction - Text Alternative</vt:lpstr>
      <vt:lpstr>Statuses and Roles: Social Statuses - Text Alternative</vt:lpstr>
      <vt:lpstr>Social Networks: College Student Friendship Networks - Text Alternative</vt:lpstr>
      <vt:lpstr>Effects of the Industrial Revolution - Text Alternative</vt:lpstr>
      <vt:lpstr>International Favorability Ratings for the United States - Text Alternative</vt:lpstr>
      <vt:lpstr>SOC VIEWS on Social Structure and Interaction - Text Alternative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Prasanna kumar. Tripathy</dc:creator>
  <cp:keywords>PPT</cp:keywords>
  <cp:lastModifiedBy>Kaazmi Mansour</cp:lastModifiedBy>
  <cp:revision>1722</cp:revision>
  <dcterms:created xsi:type="dcterms:W3CDTF">2019-06-07T08:28:38Z</dcterms:created>
  <dcterms:modified xsi:type="dcterms:W3CDTF">2020-09-06T19:54:10Z</dcterms:modified>
</cp:coreProperties>
</file>