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3C99-CC93-1A49-6711-D3EA29A384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EE04E8-E21B-E349-DA2C-9248A8AB1D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65376D-EB3F-1E20-26E7-50A3D368CB79}"/>
              </a:ext>
            </a:extLst>
          </p:cNvPr>
          <p:cNvSpPr>
            <a:spLocks noGrp="1"/>
          </p:cNvSpPr>
          <p:nvPr>
            <p:ph type="dt" sz="half" idx="10"/>
          </p:nvPr>
        </p:nvSpPr>
        <p:spPr/>
        <p:txBody>
          <a:bodyPr/>
          <a:lstStyle/>
          <a:p>
            <a:fld id="{AC3D80D3-A10E-43FF-9D8F-53776B2AB118}" type="datetimeFigureOut">
              <a:rPr lang="en-IN" smtClean="0"/>
              <a:t>21-03-2025</a:t>
            </a:fld>
            <a:endParaRPr lang="en-IN"/>
          </a:p>
        </p:txBody>
      </p:sp>
      <p:sp>
        <p:nvSpPr>
          <p:cNvPr id="5" name="Footer Placeholder 4">
            <a:extLst>
              <a:ext uri="{FF2B5EF4-FFF2-40B4-BE49-F238E27FC236}">
                <a16:creationId xmlns:a16="http://schemas.microsoft.com/office/drawing/2014/main" id="{B1321408-3B26-7B75-40D0-E150EA663D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95E170-E2AA-44B7-451D-3A0826E69012}"/>
              </a:ext>
            </a:extLst>
          </p:cNvPr>
          <p:cNvSpPr>
            <a:spLocks noGrp="1"/>
          </p:cNvSpPr>
          <p:nvPr>
            <p:ph type="sldNum" sz="quarter" idx="12"/>
          </p:nvPr>
        </p:nvSpPr>
        <p:spPr/>
        <p:txBody>
          <a:bodyPr/>
          <a:lstStyle/>
          <a:p>
            <a:fld id="{49A20FE1-882C-4465-9449-79A39251AD7D}" type="slidenum">
              <a:rPr lang="en-IN" smtClean="0"/>
              <a:t>‹#›</a:t>
            </a:fld>
            <a:endParaRPr lang="en-IN"/>
          </a:p>
        </p:txBody>
      </p:sp>
    </p:spTree>
    <p:extLst>
      <p:ext uri="{BB962C8B-B14F-4D97-AF65-F5344CB8AC3E}">
        <p14:creationId xmlns:p14="http://schemas.microsoft.com/office/powerpoint/2010/main" val="320862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681A4-15D6-62A6-D97B-B9ACBACA3AF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F8B0C7-0EAA-6365-3FFA-B560FE4089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BFAF66-E60C-FCFE-D2E4-9FFA82DEDB35}"/>
              </a:ext>
            </a:extLst>
          </p:cNvPr>
          <p:cNvSpPr>
            <a:spLocks noGrp="1"/>
          </p:cNvSpPr>
          <p:nvPr>
            <p:ph type="dt" sz="half" idx="10"/>
          </p:nvPr>
        </p:nvSpPr>
        <p:spPr/>
        <p:txBody>
          <a:bodyPr/>
          <a:lstStyle/>
          <a:p>
            <a:fld id="{AC3D80D3-A10E-43FF-9D8F-53776B2AB118}" type="datetimeFigureOut">
              <a:rPr lang="en-IN" smtClean="0"/>
              <a:t>21-03-2025</a:t>
            </a:fld>
            <a:endParaRPr lang="en-IN"/>
          </a:p>
        </p:txBody>
      </p:sp>
      <p:sp>
        <p:nvSpPr>
          <p:cNvPr id="5" name="Footer Placeholder 4">
            <a:extLst>
              <a:ext uri="{FF2B5EF4-FFF2-40B4-BE49-F238E27FC236}">
                <a16:creationId xmlns:a16="http://schemas.microsoft.com/office/drawing/2014/main" id="{D00153E5-2018-7F76-DD3E-101D7CE4D1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FCF717-75F3-CFD0-CA3B-1ED56CE3632A}"/>
              </a:ext>
            </a:extLst>
          </p:cNvPr>
          <p:cNvSpPr>
            <a:spLocks noGrp="1"/>
          </p:cNvSpPr>
          <p:nvPr>
            <p:ph type="sldNum" sz="quarter" idx="12"/>
          </p:nvPr>
        </p:nvSpPr>
        <p:spPr/>
        <p:txBody>
          <a:bodyPr/>
          <a:lstStyle/>
          <a:p>
            <a:fld id="{49A20FE1-882C-4465-9449-79A39251AD7D}" type="slidenum">
              <a:rPr lang="en-IN" smtClean="0"/>
              <a:t>‹#›</a:t>
            </a:fld>
            <a:endParaRPr lang="en-IN"/>
          </a:p>
        </p:txBody>
      </p:sp>
    </p:spTree>
    <p:extLst>
      <p:ext uri="{BB962C8B-B14F-4D97-AF65-F5344CB8AC3E}">
        <p14:creationId xmlns:p14="http://schemas.microsoft.com/office/powerpoint/2010/main" val="2940364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754527-752A-D791-83C0-7428BD51F0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CB883D-3817-569B-CCCC-C84551E16C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C23924-6EDA-E457-C141-9583FF0803E9}"/>
              </a:ext>
            </a:extLst>
          </p:cNvPr>
          <p:cNvSpPr>
            <a:spLocks noGrp="1"/>
          </p:cNvSpPr>
          <p:nvPr>
            <p:ph type="dt" sz="half" idx="10"/>
          </p:nvPr>
        </p:nvSpPr>
        <p:spPr/>
        <p:txBody>
          <a:bodyPr/>
          <a:lstStyle/>
          <a:p>
            <a:fld id="{AC3D80D3-A10E-43FF-9D8F-53776B2AB118}" type="datetimeFigureOut">
              <a:rPr lang="en-IN" smtClean="0"/>
              <a:t>21-03-2025</a:t>
            </a:fld>
            <a:endParaRPr lang="en-IN"/>
          </a:p>
        </p:txBody>
      </p:sp>
      <p:sp>
        <p:nvSpPr>
          <p:cNvPr id="5" name="Footer Placeholder 4">
            <a:extLst>
              <a:ext uri="{FF2B5EF4-FFF2-40B4-BE49-F238E27FC236}">
                <a16:creationId xmlns:a16="http://schemas.microsoft.com/office/drawing/2014/main" id="{3F1DC0C1-F0E7-0EFF-21CD-160BEB21F6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764694-2C31-E07A-82EB-0AC7B8DEB856}"/>
              </a:ext>
            </a:extLst>
          </p:cNvPr>
          <p:cNvSpPr>
            <a:spLocks noGrp="1"/>
          </p:cNvSpPr>
          <p:nvPr>
            <p:ph type="sldNum" sz="quarter" idx="12"/>
          </p:nvPr>
        </p:nvSpPr>
        <p:spPr/>
        <p:txBody>
          <a:bodyPr/>
          <a:lstStyle/>
          <a:p>
            <a:fld id="{49A20FE1-882C-4465-9449-79A39251AD7D}" type="slidenum">
              <a:rPr lang="en-IN" smtClean="0"/>
              <a:t>‹#›</a:t>
            </a:fld>
            <a:endParaRPr lang="en-IN"/>
          </a:p>
        </p:txBody>
      </p:sp>
    </p:spTree>
    <p:extLst>
      <p:ext uri="{BB962C8B-B14F-4D97-AF65-F5344CB8AC3E}">
        <p14:creationId xmlns:p14="http://schemas.microsoft.com/office/powerpoint/2010/main" val="347133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59B2-6173-5FEA-30C3-C10D9F3619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2D2922-A583-9E67-6D07-9478954779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AD32B8-3F13-D99B-FF24-F589B0452A1E}"/>
              </a:ext>
            </a:extLst>
          </p:cNvPr>
          <p:cNvSpPr>
            <a:spLocks noGrp="1"/>
          </p:cNvSpPr>
          <p:nvPr>
            <p:ph type="dt" sz="half" idx="10"/>
          </p:nvPr>
        </p:nvSpPr>
        <p:spPr/>
        <p:txBody>
          <a:bodyPr/>
          <a:lstStyle/>
          <a:p>
            <a:fld id="{AC3D80D3-A10E-43FF-9D8F-53776B2AB118}" type="datetimeFigureOut">
              <a:rPr lang="en-IN" smtClean="0"/>
              <a:t>21-03-2025</a:t>
            </a:fld>
            <a:endParaRPr lang="en-IN"/>
          </a:p>
        </p:txBody>
      </p:sp>
      <p:sp>
        <p:nvSpPr>
          <p:cNvPr id="5" name="Footer Placeholder 4">
            <a:extLst>
              <a:ext uri="{FF2B5EF4-FFF2-40B4-BE49-F238E27FC236}">
                <a16:creationId xmlns:a16="http://schemas.microsoft.com/office/drawing/2014/main" id="{6792602F-BDB7-61FC-FD53-0FA32A1C0C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9AE25-B658-9692-CB5B-B6CACF31DE39}"/>
              </a:ext>
            </a:extLst>
          </p:cNvPr>
          <p:cNvSpPr>
            <a:spLocks noGrp="1"/>
          </p:cNvSpPr>
          <p:nvPr>
            <p:ph type="sldNum" sz="quarter" idx="12"/>
          </p:nvPr>
        </p:nvSpPr>
        <p:spPr/>
        <p:txBody>
          <a:bodyPr/>
          <a:lstStyle/>
          <a:p>
            <a:fld id="{49A20FE1-882C-4465-9449-79A39251AD7D}" type="slidenum">
              <a:rPr lang="en-IN" smtClean="0"/>
              <a:t>‹#›</a:t>
            </a:fld>
            <a:endParaRPr lang="en-IN"/>
          </a:p>
        </p:txBody>
      </p:sp>
    </p:spTree>
    <p:extLst>
      <p:ext uri="{BB962C8B-B14F-4D97-AF65-F5344CB8AC3E}">
        <p14:creationId xmlns:p14="http://schemas.microsoft.com/office/powerpoint/2010/main" val="3687568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E35CF-1097-14A4-14C4-1AFCE868B7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ED7578-3294-6C83-6A5B-77CF7F7059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8C8A2B-531E-AC40-8348-350EDA653DD2}"/>
              </a:ext>
            </a:extLst>
          </p:cNvPr>
          <p:cNvSpPr>
            <a:spLocks noGrp="1"/>
          </p:cNvSpPr>
          <p:nvPr>
            <p:ph type="dt" sz="half" idx="10"/>
          </p:nvPr>
        </p:nvSpPr>
        <p:spPr/>
        <p:txBody>
          <a:bodyPr/>
          <a:lstStyle/>
          <a:p>
            <a:fld id="{AC3D80D3-A10E-43FF-9D8F-53776B2AB118}" type="datetimeFigureOut">
              <a:rPr lang="en-IN" smtClean="0"/>
              <a:t>21-03-2025</a:t>
            </a:fld>
            <a:endParaRPr lang="en-IN"/>
          </a:p>
        </p:txBody>
      </p:sp>
      <p:sp>
        <p:nvSpPr>
          <p:cNvPr id="5" name="Footer Placeholder 4">
            <a:extLst>
              <a:ext uri="{FF2B5EF4-FFF2-40B4-BE49-F238E27FC236}">
                <a16:creationId xmlns:a16="http://schemas.microsoft.com/office/drawing/2014/main" id="{F0930F0D-6714-693B-82DF-B4508129DC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F77179-2689-7422-38D8-E6298916640A}"/>
              </a:ext>
            </a:extLst>
          </p:cNvPr>
          <p:cNvSpPr>
            <a:spLocks noGrp="1"/>
          </p:cNvSpPr>
          <p:nvPr>
            <p:ph type="sldNum" sz="quarter" idx="12"/>
          </p:nvPr>
        </p:nvSpPr>
        <p:spPr/>
        <p:txBody>
          <a:bodyPr/>
          <a:lstStyle/>
          <a:p>
            <a:fld id="{49A20FE1-882C-4465-9449-79A39251AD7D}" type="slidenum">
              <a:rPr lang="en-IN" smtClean="0"/>
              <a:t>‹#›</a:t>
            </a:fld>
            <a:endParaRPr lang="en-IN"/>
          </a:p>
        </p:txBody>
      </p:sp>
    </p:spTree>
    <p:extLst>
      <p:ext uri="{BB962C8B-B14F-4D97-AF65-F5344CB8AC3E}">
        <p14:creationId xmlns:p14="http://schemas.microsoft.com/office/powerpoint/2010/main" val="2877445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847DA-EFE5-6E7B-AD11-C8B2D318F3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BE0988-E137-604F-3A10-45D4BB07C8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3DAE7C-E648-1100-6A00-6C949BD2A8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3E1403-5842-8B22-E107-17B16BF22C37}"/>
              </a:ext>
            </a:extLst>
          </p:cNvPr>
          <p:cNvSpPr>
            <a:spLocks noGrp="1"/>
          </p:cNvSpPr>
          <p:nvPr>
            <p:ph type="dt" sz="half" idx="10"/>
          </p:nvPr>
        </p:nvSpPr>
        <p:spPr/>
        <p:txBody>
          <a:bodyPr/>
          <a:lstStyle/>
          <a:p>
            <a:fld id="{AC3D80D3-A10E-43FF-9D8F-53776B2AB118}" type="datetimeFigureOut">
              <a:rPr lang="en-IN" smtClean="0"/>
              <a:t>21-03-2025</a:t>
            </a:fld>
            <a:endParaRPr lang="en-IN"/>
          </a:p>
        </p:txBody>
      </p:sp>
      <p:sp>
        <p:nvSpPr>
          <p:cNvPr id="6" name="Footer Placeholder 5">
            <a:extLst>
              <a:ext uri="{FF2B5EF4-FFF2-40B4-BE49-F238E27FC236}">
                <a16:creationId xmlns:a16="http://schemas.microsoft.com/office/drawing/2014/main" id="{55070713-B418-17E3-BE2A-72FCF62B71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4E7063-14A6-DFEC-BDE0-CAFB4C0AF1D6}"/>
              </a:ext>
            </a:extLst>
          </p:cNvPr>
          <p:cNvSpPr>
            <a:spLocks noGrp="1"/>
          </p:cNvSpPr>
          <p:nvPr>
            <p:ph type="sldNum" sz="quarter" idx="12"/>
          </p:nvPr>
        </p:nvSpPr>
        <p:spPr/>
        <p:txBody>
          <a:bodyPr/>
          <a:lstStyle/>
          <a:p>
            <a:fld id="{49A20FE1-882C-4465-9449-79A39251AD7D}" type="slidenum">
              <a:rPr lang="en-IN" smtClean="0"/>
              <a:t>‹#›</a:t>
            </a:fld>
            <a:endParaRPr lang="en-IN"/>
          </a:p>
        </p:txBody>
      </p:sp>
    </p:spTree>
    <p:extLst>
      <p:ext uri="{BB962C8B-B14F-4D97-AF65-F5344CB8AC3E}">
        <p14:creationId xmlns:p14="http://schemas.microsoft.com/office/powerpoint/2010/main" val="4032954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4D434-8D32-E77C-703A-ABD3DCCA00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C35459-02BA-ECEC-DA28-2176304648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520F89-5D39-4201-8C25-2AEC36A638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9C5715-5945-51EF-919D-7ABE166825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60B2DB-8858-45FC-2DDD-570755DEF4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3CB43C8-2D47-CE76-026D-91A0B9AA4C66}"/>
              </a:ext>
            </a:extLst>
          </p:cNvPr>
          <p:cNvSpPr>
            <a:spLocks noGrp="1"/>
          </p:cNvSpPr>
          <p:nvPr>
            <p:ph type="dt" sz="half" idx="10"/>
          </p:nvPr>
        </p:nvSpPr>
        <p:spPr/>
        <p:txBody>
          <a:bodyPr/>
          <a:lstStyle/>
          <a:p>
            <a:fld id="{AC3D80D3-A10E-43FF-9D8F-53776B2AB118}" type="datetimeFigureOut">
              <a:rPr lang="en-IN" smtClean="0"/>
              <a:t>21-03-2025</a:t>
            </a:fld>
            <a:endParaRPr lang="en-IN"/>
          </a:p>
        </p:txBody>
      </p:sp>
      <p:sp>
        <p:nvSpPr>
          <p:cNvPr id="8" name="Footer Placeholder 7">
            <a:extLst>
              <a:ext uri="{FF2B5EF4-FFF2-40B4-BE49-F238E27FC236}">
                <a16:creationId xmlns:a16="http://schemas.microsoft.com/office/drawing/2014/main" id="{A949CBDF-5997-1622-425E-59D08D87D3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4EBCF9-4153-C502-FB83-1B826C3722BF}"/>
              </a:ext>
            </a:extLst>
          </p:cNvPr>
          <p:cNvSpPr>
            <a:spLocks noGrp="1"/>
          </p:cNvSpPr>
          <p:nvPr>
            <p:ph type="sldNum" sz="quarter" idx="12"/>
          </p:nvPr>
        </p:nvSpPr>
        <p:spPr/>
        <p:txBody>
          <a:bodyPr/>
          <a:lstStyle/>
          <a:p>
            <a:fld id="{49A20FE1-882C-4465-9449-79A39251AD7D}" type="slidenum">
              <a:rPr lang="en-IN" smtClean="0"/>
              <a:t>‹#›</a:t>
            </a:fld>
            <a:endParaRPr lang="en-IN"/>
          </a:p>
        </p:txBody>
      </p:sp>
    </p:spTree>
    <p:extLst>
      <p:ext uri="{BB962C8B-B14F-4D97-AF65-F5344CB8AC3E}">
        <p14:creationId xmlns:p14="http://schemas.microsoft.com/office/powerpoint/2010/main" val="1628276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22277-6876-FEB6-6CA0-998707EB23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5D6F1C-634A-F7C2-861C-7635EAA040A7}"/>
              </a:ext>
            </a:extLst>
          </p:cNvPr>
          <p:cNvSpPr>
            <a:spLocks noGrp="1"/>
          </p:cNvSpPr>
          <p:nvPr>
            <p:ph type="dt" sz="half" idx="10"/>
          </p:nvPr>
        </p:nvSpPr>
        <p:spPr/>
        <p:txBody>
          <a:bodyPr/>
          <a:lstStyle/>
          <a:p>
            <a:fld id="{AC3D80D3-A10E-43FF-9D8F-53776B2AB118}" type="datetimeFigureOut">
              <a:rPr lang="en-IN" smtClean="0"/>
              <a:t>21-03-2025</a:t>
            </a:fld>
            <a:endParaRPr lang="en-IN"/>
          </a:p>
        </p:txBody>
      </p:sp>
      <p:sp>
        <p:nvSpPr>
          <p:cNvPr id="4" name="Footer Placeholder 3">
            <a:extLst>
              <a:ext uri="{FF2B5EF4-FFF2-40B4-BE49-F238E27FC236}">
                <a16:creationId xmlns:a16="http://schemas.microsoft.com/office/drawing/2014/main" id="{762F0D66-C6B4-FB5C-26F3-EF64AC601B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88C8BE-6A48-08FB-EBCC-6E2C30DE774F}"/>
              </a:ext>
            </a:extLst>
          </p:cNvPr>
          <p:cNvSpPr>
            <a:spLocks noGrp="1"/>
          </p:cNvSpPr>
          <p:nvPr>
            <p:ph type="sldNum" sz="quarter" idx="12"/>
          </p:nvPr>
        </p:nvSpPr>
        <p:spPr/>
        <p:txBody>
          <a:bodyPr/>
          <a:lstStyle/>
          <a:p>
            <a:fld id="{49A20FE1-882C-4465-9449-79A39251AD7D}" type="slidenum">
              <a:rPr lang="en-IN" smtClean="0"/>
              <a:t>‹#›</a:t>
            </a:fld>
            <a:endParaRPr lang="en-IN"/>
          </a:p>
        </p:txBody>
      </p:sp>
    </p:spTree>
    <p:extLst>
      <p:ext uri="{BB962C8B-B14F-4D97-AF65-F5344CB8AC3E}">
        <p14:creationId xmlns:p14="http://schemas.microsoft.com/office/powerpoint/2010/main" val="1739750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4254CE-CFE4-44F7-3D12-F03C5EDAE981}"/>
              </a:ext>
            </a:extLst>
          </p:cNvPr>
          <p:cNvSpPr>
            <a:spLocks noGrp="1"/>
          </p:cNvSpPr>
          <p:nvPr>
            <p:ph type="dt" sz="half" idx="10"/>
          </p:nvPr>
        </p:nvSpPr>
        <p:spPr/>
        <p:txBody>
          <a:bodyPr/>
          <a:lstStyle/>
          <a:p>
            <a:fld id="{AC3D80D3-A10E-43FF-9D8F-53776B2AB118}" type="datetimeFigureOut">
              <a:rPr lang="en-IN" smtClean="0"/>
              <a:t>21-03-2025</a:t>
            </a:fld>
            <a:endParaRPr lang="en-IN"/>
          </a:p>
        </p:txBody>
      </p:sp>
      <p:sp>
        <p:nvSpPr>
          <p:cNvPr id="3" name="Footer Placeholder 2">
            <a:extLst>
              <a:ext uri="{FF2B5EF4-FFF2-40B4-BE49-F238E27FC236}">
                <a16:creationId xmlns:a16="http://schemas.microsoft.com/office/drawing/2014/main" id="{A065A6FF-1D58-F7BA-90BD-FA17B169CB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8EBC18E-BE94-196A-E989-AD62A7AD3ADE}"/>
              </a:ext>
            </a:extLst>
          </p:cNvPr>
          <p:cNvSpPr>
            <a:spLocks noGrp="1"/>
          </p:cNvSpPr>
          <p:nvPr>
            <p:ph type="sldNum" sz="quarter" idx="12"/>
          </p:nvPr>
        </p:nvSpPr>
        <p:spPr/>
        <p:txBody>
          <a:bodyPr/>
          <a:lstStyle/>
          <a:p>
            <a:fld id="{49A20FE1-882C-4465-9449-79A39251AD7D}" type="slidenum">
              <a:rPr lang="en-IN" smtClean="0"/>
              <a:t>‹#›</a:t>
            </a:fld>
            <a:endParaRPr lang="en-IN"/>
          </a:p>
        </p:txBody>
      </p:sp>
    </p:spTree>
    <p:extLst>
      <p:ext uri="{BB962C8B-B14F-4D97-AF65-F5344CB8AC3E}">
        <p14:creationId xmlns:p14="http://schemas.microsoft.com/office/powerpoint/2010/main" val="2507035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9154-3761-4EA8-F831-D48EC1D14F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A7C900-FB80-5C8B-C222-97FD09DA99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3FB315-3F59-1D57-C7C5-1DF9839081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2C9A98-8BF4-BF7B-2352-4F0B8313046A}"/>
              </a:ext>
            </a:extLst>
          </p:cNvPr>
          <p:cNvSpPr>
            <a:spLocks noGrp="1"/>
          </p:cNvSpPr>
          <p:nvPr>
            <p:ph type="dt" sz="half" idx="10"/>
          </p:nvPr>
        </p:nvSpPr>
        <p:spPr/>
        <p:txBody>
          <a:bodyPr/>
          <a:lstStyle/>
          <a:p>
            <a:fld id="{AC3D80D3-A10E-43FF-9D8F-53776B2AB118}" type="datetimeFigureOut">
              <a:rPr lang="en-IN" smtClean="0"/>
              <a:t>21-03-2025</a:t>
            </a:fld>
            <a:endParaRPr lang="en-IN"/>
          </a:p>
        </p:txBody>
      </p:sp>
      <p:sp>
        <p:nvSpPr>
          <p:cNvPr id="6" name="Footer Placeholder 5">
            <a:extLst>
              <a:ext uri="{FF2B5EF4-FFF2-40B4-BE49-F238E27FC236}">
                <a16:creationId xmlns:a16="http://schemas.microsoft.com/office/drawing/2014/main" id="{F9FCD335-716A-193E-03CC-FAF96AEAFF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7FDCF4-7BF2-4AD6-29BE-3E222D6F0FC8}"/>
              </a:ext>
            </a:extLst>
          </p:cNvPr>
          <p:cNvSpPr>
            <a:spLocks noGrp="1"/>
          </p:cNvSpPr>
          <p:nvPr>
            <p:ph type="sldNum" sz="quarter" idx="12"/>
          </p:nvPr>
        </p:nvSpPr>
        <p:spPr/>
        <p:txBody>
          <a:bodyPr/>
          <a:lstStyle/>
          <a:p>
            <a:fld id="{49A20FE1-882C-4465-9449-79A39251AD7D}" type="slidenum">
              <a:rPr lang="en-IN" smtClean="0"/>
              <a:t>‹#›</a:t>
            </a:fld>
            <a:endParaRPr lang="en-IN"/>
          </a:p>
        </p:txBody>
      </p:sp>
    </p:spTree>
    <p:extLst>
      <p:ext uri="{BB962C8B-B14F-4D97-AF65-F5344CB8AC3E}">
        <p14:creationId xmlns:p14="http://schemas.microsoft.com/office/powerpoint/2010/main" val="141851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3E62D-5E11-12A1-FDF2-C9D3DF8474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0DF990-33F3-C8E1-3D74-E6005A08A6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DB7833-E5E0-D670-A2C0-651D19A4D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ED286D-8494-9093-D9C3-872A1FDF77EE}"/>
              </a:ext>
            </a:extLst>
          </p:cNvPr>
          <p:cNvSpPr>
            <a:spLocks noGrp="1"/>
          </p:cNvSpPr>
          <p:nvPr>
            <p:ph type="dt" sz="half" idx="10"/>
          </p:nvPr>
        </p:nvSpPr>
        <p:spPr/>
        <p:txBody>
          <a:bodyPr/>
          <a:lstStyle/>
          <a:p>
            <a:fld id="{AC3D80D3-A10E-43FF-9D8F-53776B2AB118}" type="datetimeFigureOut">
              <a:rPr lang="en-IN" smtClean="0"/>
              <a:t>21-03-2025</a:t>
            </a:fld>
            <a:endParaRPr lang="en-IN"/>
          </a:p>
        </p:txBody>
      </p:sp>
      <p:sp>
        <p:nvSpPr>
          <p:cNvPr id="6" name="Footer Placeholder 5">
            <a:extLst>
              <a:ext uri="{FF2B5EF4-FFF2-40B4-BE49-F238E27FC236}">
                <a16:creationId xmlns:a16="http://schemas.microsoft.com/office/drawing/2014/main" id="{002BA026-5E54-8BEA-EBA7-140DA68923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BA58FD-93AF-6862-4313-F0FC6F8E1584}"/>
              </a:ext>
            </a:extLst>
          </p:cNvPr>
          <p:cNvSpPr>
            <a:spLocks noGrp="1"/>
          </p:cNvSpPr>
          <p:nvPr>
            <p:ph type="sldNum" sz="quarter" idx="12"/>
          </p:nvPr>
        </p:nvSpPr>
        <p:spPr/>
        <p:txBody>
          <a:bodyPr/>
          <a:lstStyle/>
          <a:p>
            <a:fld id="{49A20FE1-882C-4465-9449-79A39251AD7D}" type="slidenum">
              <a:rPr lang="en-IN" smtClean="0"/>
              <a:t>‹#›</a:t>
            </a:fld>
            <a:endParaRPr lang="en-IN"/>
          </a:p>
        </p:txBody>
      </p:sp>
    </p:spTree>
    <p:extLst>
      <p:ext uri="{BB962C8B-B14F-4D97-AF65-F5344CB8AC3E}">
        <p14:creationId xmlns:p14="http://schemas.microsoft.com/office/powerpoint/2010/main" val="721501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3F314C-1F53-7C6F-7BA0-76156666AA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3E152E-4D5D-4342-A62E-F29B01400E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070D63-16F1-7A70-41A4-CA65DFB698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D80D3-A10E-43FF-9D8F-53776B2AB118}" type="datetimeFigureOut">
              <a:rPr lang="en-IN" smtClean="0"/>
              <a:t>21-03-2025</a:t>
            </a:fld>
            <a:endParaRPr lang="en-IN"/>
          </a:p>
        </p:txBody>
      </p:sp>
      <p:sp>
        <p:nvSpPr>
          <p:cNvPr id="5" name="Footer Placeholder 4">
            <a:extLst>
              <a:ext uri="{FF2B5EF4-FFF2-40B4-BE49-F238E27FC236}">
                <a16:creationId xmlns:a16="http://schemas.microsoft.com/office/drawing/2014/main" id="{5211C7C2-2B9B-379E-D76F-D592F9B4E6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F672B4-0C4E-D2D1-4A9A-21E7BDBB4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20FE1-882C-4465-9449-79A39251AD7D}" type="slidenum">
              <a:rPr lang="en-IN" smtClean="0"/>
              <a:t>‹#›</a:t>
            </a:fld>
            <a:endParaRPr lang="en-IN"/>
          </a:p>
        </p:txBody>
      </p:sp>
    </p:spTree>
    <p:extLst>
      <p:ext uri="{BB962C8B-B14F-4D97-AF65-F5344CB8AC3E}">
        <p14:creationId xmlns:p14="http://schemas.microsoft.com/office/powerpoint/2010/main" val="1314768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84814-AAF3-36A1-97DA-90F563DFA977}"/>
              </a:ext>
            </a:extLst>
          </p:cNvPr>
          <p:cNvSpPr>
            <a:spLocks noGrp="1"/>
          </p:cNvSpPr>
          <p:nvPr>
            <p:ph type="ctrTitle"/>
          </p:nvPr>
        </p:nvSpPr>
        <p:spPr/>
        <p:txBody>
          <a:bodyPr>
            <a:noAutofit/>
          </a:bodyPr>
          <a:lstStyle/>
          <a:p>
            <a:r>
              <a:rPr lang="en-US" sz="3200" dirty="0">
                <a:latin typeface="Times New Roman" panose="02020603050405020304" pitchFamily="18" charset="0"/>
                <a:cs typeface="Times New Roman" panose="02020603050405020304" pitchFamily="18" charset="0"/>
              </a:rPr>
              <a:t>Image Classification of Animals</a:t>
            </a:r>
            <a:br>
              <a:rPr lang="en-US" sz="32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Author: Bhoop Singh Gurjar</a:t>
            </a:r>
            <a:br>
              <a:rPr lang="en-US"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5560221-C544-427A-B93C-87C47459121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46805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2472-EAA6-8449-C30B-1B3C63062AB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A6E1518-04E4-24FD-BD82-86095BDB3F01}"/>
              </a:ext>
            </a:extLst>
          </p:cNvPr>
          <p:cNvSpPr>
            <a:spLocks noGrp="1"/>
          </p:cNvSpPr>
          <p:nvPr>
            <p:ph idx="1"/>
          </p:nvPr>
        </p:nvSpPr>
        <p:spPr/>
        <p:txBody>
          <a:bodyPr>
            <a:normAutofit/>
          </a:bodyPr>
          <a:lstStyle/>
          <a:p>
            <a:pPr>
              <a:buNone/>
            </a:pPr>
            <a:r>
              <a:rPr lang="en-US" sz="2000" b="1" dirty="0">
                <a:latin typeface="Times New Roman" panose="02020603050405020304" pitchFamily="18" charset="0"/>
                <a:cs typeface="Times New Roman" panose="02020603050405020304" pitchFamily="18" charset="0"/>
              </a:rPr>
              <a:t>Objective</a:t>
            </a:r>
          </a:p>
          <a:p>
            <a:pPr>
              <a:buNone/>
            </a:pPr>
            <a:r>
              <a:rPr lang="en-US" sz="2000" dirty="0">
                <a:latin typeface="Times New Roman" panose="02020603050405020304" pitchFamily="18" charset="0"/>
                <a:cs typeface="Times New Roman" panose="02020603050405020304" pitchFamily="18" charset="0"/>
              </a:rPr>
              <a:t>The objective of this project is to develop an image classification system capable of identifying various animal species from given images. The project involves exploring a dataset and implementing an appropriate deep learning model to achieve high classification accuracy.</a:t>
            </a:r>
          </a:p>
          <a:p>
            <a:pPr>
              <a:buNone/>
            </a:pPr>
            <a:r>
              <a:rPr lang="en-US" sz="2000" b="1" dirty="0">
                <a:latin typeface="Times New Roman" panose="02020603050405020304" pitchFamily="18" charset="0"/>
                <a:cs typeface="Times New Roman" panose="02020603050405020304" pitchFamily="18" charset="0"/>
              </a:rPr>
              <a:t> Scope</a:t>
            </a:r>
          </a:p>
          <a:p>
            <a:pPr marL="0" indent="0">
              <a:buNone/>
            </a:pPr>
            <a:r>
              <a:rPr lang="en-US" sz="2000" dirty="0">
                <a:latin typeface="Times New Roman" panose="02020603050405020304" pitchFamily="18" charset="0"/>
                <a:cs typeface="Times New Roman" panose="02020603050405020304" pitchFamily="18" charset="0"/>
              </a:rPr>
              <a:t> The classification model is designed to recognize 15 different animal species using deep learning techniques, including Convolutional Neural Networks (CNNs) and Transfer Learning. The dataset comprises labeled images of animals, making it suitable for supervised learning.</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049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7E436-E4CE-5EAF-C72F-131F6C8FF491}"/>
              </a:ext>
            </a:extLst>
          </p:cNvPr>
          <p:cNvSpPr>
            <a:spLocks noGrp="1"/>
          </p:cNvSpPr>
          <p:nvPr>
            <p:ph type="title"/>
          </p:nvPr>
        </p:nvSpPr>
        <p:spPr>
          <a:xfrm>
            <a:off x="9096866" y="141403"/>
            <a:ext cx="2256934" cy="1549286"/>
          </a:xfrm>
        </p:spPr>
        <p:txBody>
          <a:bodyPr/>
          <a:lstStyle/>
          <a:p>
            <a:endParaRPr lang="en-IN" dirty="0"/>
          </a:p>
        </p:txBody>
      </p:sp>
      <p:sp>
        <p:nvSpPr>
          <p:cNvPr id="3" name="Content Placeholder 2">
            <a:extLst>
              <a:ext uri="{FF2B5EF4-FFF2-40B4-BE49-F238E27FC236}">
                <a16:creationId xmlns:a16="http://schemas.microsoft.com/office/drawing/2014/main" id="{3E9EB5CE-0AC8-C8A1-871C-1FC64375AFE6}"/>
              </a:ext>
            </a:extLst>
          </p:cNvPr>
          <p:cNvSpPr>
            <a:spLocks noGrp="1"/>
          </p:cNvSpPr>
          <p:nvPr>
            <p:ph idx="1"/>
          </p:nvPr>
        </p:nvSpPr>
        <p:spPr>
          <a:xfrm>
            <a:off x="443061" y="320511"/>
            <a:ext cx="10910740" cy="7418895"/>
          </a:xfrm>
        </p:spPr>
        <p:txBody>
          <a:bodyPr>
            <a:normAutofit/>
          </a:bodyPr>
          <a:lstStyle/>
          <a:p>
            <a:pPr>
              <a:buNone/>
            </a:pPr>
            <a:r>
              <a:rPr lang="en-IN" sz="2400" b="1" dirty="0">
                <a:latin typeface="Times New Roman" panose="02020603050405020304" pitchFamily="18" charset="0"/>
                <a:cs typeface="Times New Roman" panose="02020603050405020304" pitchFamily="18" charset="0"/>
              </a:rPr>
              <a:t>Dataset</a:t>
            </a:r>
          </a:p>
          <a:p>
            <a:pPr>
              <a:buNone/>
            </a:pPr>
            <a:r>
              <a:rPr lang="en-IN" sz="1400" b="1"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Description</a:t>
            </a:r>
            <a:endParaRPr lang="en-IN" sz="1400" b="1" dirty="0">
              <a:latin typeface="Times New Roman" panose="02020603050405020304" pitchFamily="18" charset="0"/>
              <a:cs typeface="Times New Roman" panose="02020603050405020304" pitchFamily="18" charset="0"/>
            </a:endParaRPr>
          </a:p>
          <a:p>
            <a:pPr>
              <a:buNone/>
            </a:pPr>
            <a:r>
              <a:rPr lang="en-IN" sz="1400" dirty="0">
                <a:latin typeface="Times New Roman" panose="02020603050405020304" pitchFamily="18" charset="0"/>
                <a:cs typeface="Times New Roman" panose="02020603050405020304" pitchFamily="18" charset="0"/>
              </a:rPr>
              <a:t>The dataset contains images of animals categorized into 15 classes. Each folder corresponds to a specific animal species, with images of dimensions 224 x 224 x 3.</a:t>
            </a:r>
          </a:p>
          <a:p>
            <a:pPr>
              <a:buNone/>
            </a:pPr>
            <a:r>
              <a:rPr lang="en-IN" sz="1600" b="1" dirty="0">
                <a:latin typeface="Times New Roman" panose="02020603050405020304" pitchFamily="18" charset="0"/>
                <a:cs typeface="Times New Roman" panose="02020603050405020304" pitchFamily="18" charset="0"/>
              </a:rPr>
              <a:t>Classes in the Dataset</a:t>
            </a:r>
          </a:p>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Bear</a:t>
            </a:r>
          </a:p>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Bird</a:t>
            </a:r>
          </a:p>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Cat</a:t>
            </a:r>
          </a:p>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Cow</a:t>
            </a:r>
          </a:p>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Deer</a:t>
            </a:r>
          </a:p>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Dog</a:t>
            </a:r>
          </a:p>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Dolphin</a:t>
            </a:r>
          </a:p>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Elephant</a:t>
            </a:r>
          </a:p>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Giraffe</a:t>
            </a:r>
          </a:p>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Horse</a:t>
            </a:r>
          </a:p>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Kangaroo</a:t>
            </a:r>
          </a:p>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Lion</a:t>
            </a:r>
          </a:p>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Panda</a:t>
            </a:r>
          </a:p>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Tiger</a:t>
            </a:r>
          </a:p>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Zebra</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1256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0D67B-B8FA-ADDB-C2DD-4C4EF79660D0}"/>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Methodology</a:t>
            </a:r>
            <a:br>
              <a:rPr lang="en-US" sz="2800" b="1" dirty="0">
                <a:latin typeface="Times New Roman" panose="02020603050405020304" pitchFamily="18"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C6C55DB7-DBB4-D509-6728-6D77FC953213}"/>
              </a:ext>
            </a:extLst>
          </p:cNvPr>
          <p:cNvSpPr>
            <a:spLocks noGrp="1"/>
          </p:cNvSpPr>
          <p:nvPr>
            <p:ph idx="1"/>
          </p:nvPr>
        </p:nvSpPr>
        <p:spPr/>
        <p:txBody>
          <a:bodyPr>
            <a:normAutofit/>
          </a:bodyPr>
          <a:lstStyle/>
          <a:p>
            <a:pPr>
              <a:buNone/>
            </a:pPr>
            <a:r>
              <a:rPr lang="en-US" sz="1800" b="1" dirty="0">
                <a:latin typeface="Times New Roman" panose="02020603050405020304" pitchFamily="18" charset="0"/>
                <a:cs typeface="Times New Roman" panose="02020603050405020304" pitchFamily="18" charset="0"/>
              </a:rPr>
              <a:t> Data Preprocessing</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Resizing images to 224 x 224 pixels.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Normalizing pixel values for better convergence.</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Splitting the dataset into training, validation, and testing sets.</a:t>
            </a:r>
          </a:p>
          <a:p>
            <a:pPr>
              <a:buNone/>
            </a:pPr>
            <a:r>
              <a:rPr lang="en-US" sz="1800" b="1" dirty="0">
                <a:latin typeface="Times New Roman" panose="02020603050405020304" pitchFamily="18" charset="0"/>
                <a:cs typeface="Times New Roman" panose="02020603050405020304" pitchFamily="18" charset="0"/>
              </a:rPr>
              <a:t> Model Selection</a:t>
            </a:r>
          </a:p>
          <a:p>
            <a:pPr>
              <a:buNone/>
            </a:pPr>
            <a:r>
              <a:rPr lang="en-US" sz="1800" dirty="0">
                <a:latin typeface="Times New Roman" panose="02020603050405020304" pitchFamily="18" charset="0"/>
                <a:cs typeface="Times New Roman" panose="02020603050405020304" pitchFamily="18" charset="0"/>
              </a:rPr>
              <a:t>Two approaches were explored:</a:t>
            </a:r>
          </a:p>
          <a:p>
            <a:pPr>
              <a:buFont typeface="+mj-lt"/>
              <a:buAutoNum type="arabicPeriod"/>
            </a:pPr>
            <a:r>
              <a:rPr lang="en-US" sz="1800" b="1" dirty="0">
                <a:latin typeface="Times New Roman" panose="02020603050405020304" pitchFamily="18" charset="0"/>
                <a:cs typeface="Times New Roman" panose="02020603050405020304" pitchFamily="18" charset="0"/>
              </a:rPr>
              <a:t>Custom CNN Model</a:t>
            </a:r>
            <a:r>
              <a:rPr lang="en-US" sz="1800" dirty="0">
                <a:latin typeface="Times New Roman" panose="02020603050405020304" pitchFamily="18" charset="0"/>
                <a:cs typeface="Times New Roman" panose="02020603050405020304" pitchFamily="18" charset="0"/>
              </a:rPr>
              <a:t> - Built from scratch using convolutional layers, max pooling, and fully connected layers.</a:t>
            </a:r>
          </a:p>
          <a:p>
            <a:pPr>
              <a:buFont typeface="+mj-lt"/>
              <a:buAutoNum type="arabicPeriod"/>
            </a:pPr>
            <a:r>
              <a:rPr lang="en-US" sz="1800" b="1" dirty="0">
                <a:latin typeface="Times New Roman" panose="02020603050405020304" pitchFamily="18" charset="0"/>
                <a:cs typeface="Times New Roman" panose="02020603050405020304" pitchFamily="18" charset="0"/>
              </a:rPr>
              <a:t>Transfer Learning</a:t>
            </a:r>
            <a:r>
              <a:rPr lang="en-US" sz="1800" dirty="0">
                <a:latin typeface="Times New Roman" panose="02020603050405020304" pitchFamily="18" charset="0"/>
                <a:cs typeface="Times New Roman" panose="02020603050405020304" pitchFamily="18" charset="0"/>
              </a:rPr>
              <a:t> - Leveraging pre-trained models like VGG16, ResNet50, and </a:t>
            </a:r>
            <a:r>
              <a:rPr lang="en-US" sz="1800" dirty="0" err="1">
                <a:latin typeface="Times New Roman" panose="02020603050405020304" pitchFamily="18" charset="0"/>
                <a:cs typeface="Times New Roman" panose="02020603050405020304" pitchFamily="18" charset="0"/>
              </a:rPr>
              <a:t>MobileNet</a:t>
            </a:r>
            <a:r>
              <a:rPr lang="en-US" sz="1800" dirty="0">
                <a:latin typeface="Times New Roman" panose="02020603050405020304" pitchFamily="18" charset="0"/>
                <a:cs typeface="Times New Roman" panose="02020603050405020304" pitchFamily="18" charset="0"/>
              </a:rPr>
              <a:t> for improved performance.</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535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8770-7137-7D28-2029-133EEAEC111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C669FF1-BC9A-0F76-CA85-F8D8D13491DE}"/>
              </a:ext>
            </a:extLst>
          </p:cNvPr>
          <p:cNvSpPr>
            <a:spLocks noGrp="1"/>
          </p:cNvSpPr>
          <p:nvPr>
            <p:ph idx="1"/>
          </p:nvPr>
        </p:nvSpPr>
        <p:spPr/>
        <p:txBody>
          <a:bodyPr>
            <a:normAutofit/>
          </a:bodyPr>
          <a:lstStyle/>
          <a:p>
            <a:pPr>
              <a:buNone/>
            </a:pPr>
            <a:r>
              <a:rPr lang="en-US" sz="2000" b="1" dirty="0">
                <a:latin typeface="Times New Roman" panose="02020603050405020304" pitchFamily="18" charset="0"/>
                <a:cs typeface="Times New Roman" panose="02020603050405020304" pitchFamily="18" charset="0"/>
              </a:rPr>
              <a:t>Training Process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Optimizer: Adam</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Loss Function: Categorical </a:t>
            </a:r>
            <a:r>
              <a:rPr lang="en-US" sz="2000" dirty="0" err="1">
                <a:latin typeface="Times New Roman" panose="02020603050405020304" pitchFamily="18" charset="0"/>
                <a:cs typeface="Times New Roman" panose="02020603050405020304" pitchFamily="18" charset="0"/>
              </a:rPr>
              <a:t>Crossentropy</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Epochs: 100</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Batch Size: 32</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Augmentation: Applied to reduce overfitting</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8591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2167-712D-46FD-9190-7DACE017B58B}"/>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Results</a:t>
            </a:r>
            <a:br>
              <a:rPr lang="en-US" sz="2400" b="1"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0942D7-5AEC-6E0D-088E-3312A5247681}"/>
              </a:ext>
            </a:extLst>
          </p:cNvPr>
          <p:cNvSpPr>
            <a:spLocks noGrp="1"/>
          </p:cNvSpPr>
          <p:nvPr>
            <p:ph idx="1"/>
          </p:nvPr>
        </p:nvSpPr>
        <p:spPr>
          <a:xfrm>
            <a:off x="443060" y="1027522"/>
            <a:ext cx="10910740" cy="5149441"/>
          </a:xfrm>
        </p:spPr>
        <p:txBody>
          <a:bodyPr>
            <a:normAutofit/>
          </a:bodyPr>
          <a:lstStyle/>
          <a:p>
            <a:pPr>
              <a:buNone/>
            </a:pPr>
            <a:endParaRPr lang="en-US" sz="2000" b="1" dirty="0">
              <a:latin typeface="Times New Roman" panose="02020603050405020304" pitchFamily="18" charset="0"/>
              <a:cs typeface="Times New Roman" panose="02020603050405020304" pitchFamily="18" charset="0"/>
            </a:endParaRPr>
          </a:p>
          <a:p>
            <a:pPr>
              <a:buNone/>
            </a:pPr>
            <a:r>
              <a:rPr lang="en-US" sz="2000" b="1" dirty="0">
                <a:latin typeface="Times New Roman" panose="02020603050405020304" pitchFamily="18" charset="0"/>
                <a:cs typeface="Times New Roman" panose="02020603050405020304" pitchFamily="18" charset="0"/>
              </a:rPr>
              <a:t>Performance Metrics</a:t>
            </a:r>
          </a:p>
          <a:p>
            <a:pPr>
              <a:buNone/>
            </a:pPr>
            <a:r>
              <a:rPr lang="en-US" sz="2000" dirty="0">
                <a:latin typeface="Times New Roman" panose="02020603050405020304" pitchFamily="18" charset="0"/>
                <a:cs typeface="Times New Roman" panose="02020603050405020304" pitchFamily="18" charset="0"/>
              </a:rPr>
              <a:t>The models were evaluated using:</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Accuracy</a:t>
            </a:r>
            <a:r>
              <a:rPr lang="en-US" sz="2000" dirty="0">
                <a:latin typeface="Times New Roman" panose="02020603050405020304" pitchFamily="18" charset="0"/>
                <a:cs typeface="Times New Roman" panose="02020603050405020304" pitchFamily="18" charset="0"/>
              </a:rPr>
              <a:t>: Overall percentage of correct predictions.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Precision &amp; Recall</a:t>
            </a:r>
            <a:r>
              <a:rPr lang="en-US" sz="2000" dirty="0">
                <a:latin typeface="Times New Roman" panose="02020603050405020304" pitchFamily="18" charset="0"/>
                <a:cs typeface="Times New Roman" panose="02020603050405020304" pitchFamily="18" charset="0"/>
              </a:rPr>
              <a:t>: To measure per-class performance.</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Confusion Matrix</a:t>
            </a:r>
            <a:r>
              <a:rPr lang="en-US" sz="2000" dirty="0">
                <a:latin typeface="Times New Roman" panose="02020603050405020304" pitchFamily="18" charset="0"/>
                <a:cs typeface="Times New Roman" panose="02020603050405020304" pitchFamily="18" charset="0"/>
              </a:rPr>
              <a:t>: To analyze misclassifications.</a:t>
            </a:r>
          </a:p>
          <a:p>
            <a:endParaRPr lang="en-IN" sz="2000"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00ACC437-E3D9-A0DF-9620-F840D3293BE9}"/>
              </a:ext>
            </a:extLst>
          </p:cNvPr>
          <p:cNvGraphicFramePr>
            <a:graphicFrameLocks noGrp="1"/>
          </p:cNvGraphicFramePr>
          <p:nvPr>
            <p:extLst>
              <p:ext uri="{D42A27DB-BD31-4B8C-83A1-F6EECF244321}">
                <p14:modId xmlns:p14="http://schemas.microsoft.com/office/powerpoint/2010/main" val="3212441711"/>
              </p:ext>
            </p:extLst>
          </p:nvPr>
        </p:nvGraphicFramePr>
        <p:xfrm>
          <a:off x="443060" y="3602242"/>
          <a:ext cx="10515600" cy="1463040"/>
        </p:xfrm>
        <a:graphic>
          <a:graphicData uri="http://schemas.openxmlformats.org/drawingml/2006/table">
            <a:tbl>
              <a:tblPr/>
              <a:tblGrid>
                <a:gridCol w="2103120">
                  <a:extLst>
                    <a:ext uri="{9D8B030D-6E8A-4147-A177-3AD203B41FA5}">
                      <a16:colId xmlns:a16="http://schemas.microsoft.com/office/drawing/2014/main" val="1686378377"/>
                    </a:ext>
                  </a:extLst>
                </a:gridCol>
                <a:gridCol w="2103120">
                  <a:extLst>
                    <a:ext uri="{9D8B030D-6E8A-4147-A177-3AD203B41FA5}">
                      <a16:colId xmlns:a16="http://schemas.microsoft.com/office/drawing/2014/main" val="2805145491"/>
                    </a:ext>
                  </a:extLst>
                </a:gridCol>
                <a:gridCol w="2103120">
                  <a:extLst>
                    <a:ext uri="{9D8B030D-6E8A-4147-A177-3AD203B41FA5}">
                      <a16:colId xmlns:a16="http://schemas.microsoft.com/office/drawing/2014/main" val="2182453594"/>
                    </a:ext>
                  </a:extLst>
                </a:gridCol>
                <a:gridCol w="2103120">
                  <a:extLst>
                    <a:ext uri="{9D8B030D-6E8A-4147-A177-3AD203B41FA5}">
                      <a16:colId xmlns:a16="http://schemas.microsoft.com/office/drawing/2014/main" val="1609717403"/>
                    </a:ext>
                  </a:extLst>
                </a:gridCol>
                <a:gridCol w="2103120">
                  <a:extLst>
                    <a:ext uri="{9D8B030D-6E8A-4147-A177-3AD203B41FA5}">
                      <a16:colId xmlns:a16="http://schemas.microsoft.com/office/drawing/2014/main" val="3326728474"/>
                    </a:ext>
                  </a:extLst>
                </a:gridCol>
              </a:tblGrid>
              <a:tr h="0">
                <a:tc>
                  <a:txBody>
                    <a:bodyPr/>
                    <a:lstStyle/>
                    <a:p>
                      <a:r>
                        <a:rPr lang="en-IN"/>
                        <a:t>Epoch</a:t>
                      </a:r>
                    </a:p>
                  </a:txBody>
                  <a:tcPr anchor="ctr">
                    <a:lnL>
                      <a:noFill/>
                    </a:lnL>
                    <a:lnR>
                      <a:noFill/>
                    </a:lnR>
                    <a:lnT>
                      <a:noFill/>
                    </a:lnT>
                    <a:lnB>
                      <a:noFill/>
                    </a:lnB>
                    <a:noFill/>
                  </a:tcPr>
                </a:tc>
                <a:tc>
                  <a:txBody>
                    <a:bodyPr/>
                    <a:lstStyle/>
                    <a:p>
                      <a:r>
                        <a:rPr lang="en-IN"/>
                        <a:t>Training Accuracy</a:t>
                      </a:r>
                    </a:p>
                  </a:txBody>
                  <a:tcPr anchor="ctr">
                    <a:lnL>
                      <a:noFill/>
                    </a:lnL>
                    <a:lnR>
                      <a:noFill/>
                    </a:lnR>
                    <a:lnT>
                      <a:noFill/>
                    </a:lnT>
                    <a:lnB>
                      <a:noFill/>
                    </a:lnB>
                    <a:noFill/>
                  </a:tcPr>
                </a:tc>
                <a:tc>
                  <a:txBody>
                    <a:bodyPr/>
                    <a:lstStyle/>
                    <a:p>
                      <a:r>
                        <a:rPr lang="en-IN"/>
                        <a:t>Validation Accuracy</a:t>
                      </a:r>
                    </a:p>
                  </a:txBody>
                  <a:tcPr anchor="ctr">
                    <a:lnL>
                      <a:noFill/>
                    </a:lnL>
                    <a:lnR>
                      <a:noFill/>
                    </a:lnR>
                    <a:lnT>
                      <a:noFill/>
                    </a:lnT>
                    <a:lnB>
                      <a:noFill/>
                    </a:lnB>
                    <a:noFill/>
                  </a:tcPr>
                </a:tc>
                <a:tc>
                  <a:txBody>
                    <a:bodyPr/>
                    <a:lstStyle/>
                    <a:p>
                      <a:r>
                        <a:rPr lang="en-IN"/>
                        <a:t>Training Loss</a:t>
                      </a:r>
                    </a:p>
                  </a:txBody>
                  <a:tcPr anchor="ctr">
                    <a:lnL>
                      <a:noFill/>
                    </a:lnL>
                    <a:lnR>
                      <a:noFill/>
                    </a:lnR>
                    <a:lnT>
                      <a:noFill/>
                    </a:lnT>
                    <a:lnB>
                      <a:noFill/>
                    </a:lnB>
                    <a:noFill/>
                  </a:tcPr>
                </a:tc>
                <a:tc>
                  <a:txBody>
                    <a:bodyPr/>
                    <a:lstStyle/>
                    <a:p>
                      <a:r>
                        <a:rPr lang="en-IN"/>
                        <a:t>Validation Loss</a:t>
                      </a:r>
                    </a:p>
                  </a:txBody>
                  <a:tcPr anchor="ctr">
                    <a:lnL>
                      <a:noFill/>
                    </a:lnL>
                    <a:lnR>
                      <a:noFill/>
                    </a:lnR>
                    <a:lnT>
                      <a:noFill/>
                    </a:lnT>
                    <a:lnB>
                      <a:noFill/>
                    </a:lnB>
                    <a:noFill/>
                  </a:tcPr>
                </a:tc>
                <a:extLst>
                  <a:ext uri="{0D108BD9-81ED-4DB2-BD59-A6C34878D82A}">
                    <a16:rowId xmlns:a16="http://schemas.microsoft.com/office/drawing/2014/main" val="1177547846"/>
                  </a:ext>
                </a:extLst>
              </a:tr>
              <a:tr h="0">
                <a:tc>
                  <a:txBody>
                    <a:bodyPr/>
                    <a:lstStyle/>
                    <a:p>
                      <a:r>
                        <a:rPr lang="en-IN"/>
                        <a:t>1</a:t>
                      </a:r>
                    </a:p>
                  </a:txBody>
                  <a:tcPr anchor="ctr">
                    <a:lnL>
                      <a:noFill/>
                    </a:lnL>
                    <a:lnR>
                      <a:noFill/>
                    </a:lnR>
                    <a:lnT>
                      <a:noFill/>
                    </a:lnT>
                    <a:lnB>
                      <a:noFill/>
                    </a:lnB>
                    <a:noFill/>
                  </a:tcPr>
                </a:tc>
                <a:tc>
                  <a:txBody>
                    <a:bodyPr/>
                    <a:lstStyle/>
                    <a:p>
                      <a:r>
                        <a:rPr lang="en-IN"/>
                        <a:t>92.51%</a:t>
                      </a:r>
                    </a:p>
                  </a:txBody>
                  <a:tcPr anchor="ctr">
                    <a:lnL>
                      <a:noFill/>
                    </a:lnL>
                    <a:lnR>
                      <a:noFill/>
                    </a:lnR>
                    <a:lnT>
                      <a:noFill/>
                    </a:lnT>
                    <a:lnB>
                      <a:noFill/>
                    </a:lnB>
                    <a:noFill/>
                  </a:tcPr>
                </a:tc>
                <a:tc>
                  <a:txBody>
                    <a:bodyPr/>
                    <a:lstStyle/>
                    <a:p>
                      <a:r>
                        <a:rPr lang="en-IN"/>
                        <a:t>88.35%</a:t>
                      </a:r>
                    </a:p>
                  </a:txBody>
                  <a:tcPr anchor="ctr">
                    <a:lnL>
                      <a:noFill/>
                    </a:lnL>
                    <a:lnR>
                      <a:noFill/>
                    </a:lnR>
                    <a:lnT>
                      <a:noFill/>
                    </a:lnT>
                    <a:lnB>
                      <a:noFill/>
                    </a:lnB>
                    <a:noFill/>
                  </a:tcPr>
                </a:tc>
                <a:tc>
                  <a:txBody>
                    <a:bodyPr/>
                    <a:lstStyle/>
                    <a:p>
                      <a:r>
                        <a:rPr lang="en-IN"/>
                        <a:t>15.8697</a:t>
                      </a:r>
                    </a:p>
                  </a:txBody>
                  <a:tcPr anchor="ctr">
                    <a:lnL>
                      <a:noFill/>
                    </a:lnL>
                    <a:lnR>
                      <a:noFill/>
                    </a:lnR>
                    <a:lnT>
                      <a:noFill/>
                    </a:lnT>
                    <a:lnB>
                      <a:noFill/>
                    </a:lnB>
                    <a:noFill/>
                  </a:tcPr>
                </a:tc>
                <a:tc>
                  <a:txBody>
                    <a:bodyPr/>
                    <a:lstStyle/>
                    <a:p>
                      <a:r>
                        <a:rPr lang="en-IN"/>
                        <a:t>0.3735</a:t>
                      </a:r>
                    </a:p>
                  </a:txBody>
                  <a:tcPr anchor="ctr">
                    <a:lnL>
                      <a:noFill/>
                    </a:lnL>
                    <a:lnR>
                      <a:noFill/>
                    </a:lnR>
                    <a:lnT>
                      <a:noFill/>
                    </a:lnT>
                    <a:lnB>
                      <a:noFill/>
                    </a:lnB>
                    <a:noFill/>
                  </a:tcPr>
                </a:tc>
                <a:extLst>
                  <a:ext uri="{0D108BD9-81ED-4DB2-BD59-A6C34878D82A}">
                    <a16:rowId xmlns:a16="http://schemas.microsoft.com/office/drawing/2014/main" val="1561486400"/>
                  </a:ext>
                </a:extLst>
              </a:tr>
              <a:tr h="0">
                <a:tc>
                  <a:txBody>
                    <a:bodyPr/>
                    <a:lstStyle/>
                    <a:p>
                      <a:r>
                        <a:rPr lang="en-IN"/>
                        <a:t>5</a:t>
                      </a:r>
                    </a:p>
                  </a:txBody>
                  <a:tcPr anchor="ctr">
                    <a:lnL>
                      <a:noFill/>
                    </a:lnL>
                    <a:lnR>
                      <a:noFill/>
                    </a:lnR>
                    <a:lnT>
                      <a:noFill/>
                    </a:lnT>
                    <a:lnB>
                      <a:noFill/>
                    </a:lnB>
                    <a:noFill/>
                  </a:tcPr>
                </a:tc>
                <a:tc>
                  <a:txBody>
                    <a:bodyPr/>
                    <a:lstStyle/>
                    <a:p>
                      <a:r>
                        <a:rPr lang="en-IN"/>
                        <a:t>93.48%</a:t>
                      </a:r>
                    </a:p>
                  </a:txBody>
                  <a:tcPr anchor="ctr">
                    <a:lnL>
                      <a:noFill/>
                    </a:lnL>
                    <a:lnR>
                      <a:noFill/>
                    </a:lnR>
                    <a:lnT>
                      <a:noFill/>
                    </a:lnT>
                    <a:lnB>
                      <a:noFill/>
                    </a:lnB>
                    <a:noFill/>
                  </a:tcPr>
                </a:tc>
                <a:tc>
                  <a:txBody>
                    <a:bodyPr/>
                    <a:lstStyle/>
                    <a:p>
                      <a:r>
                        <a:rPr lang="en-IN"/>
                        <a:t>88.86%</a:t>
                      </a:r>
                    </a:p>
                  </a:txBody>
                  <a:tcPr anchor="ctr">
                    <a:lnL>
                      <a:noFill/>
                    </a:lnL>
                    <a:lnR>
                      <a:noFill/>
                    </a:lnR>
                    <a:lnT>
                      <a:noFill/>
                    </a:lnT>
                    <a:lnB>
                      <a:noFill/>
                    </a:lnB>
                    <a:noFill/>
                  </a:tcPr>
                </a:tc>
                <a:tc>
                  <a:txBody>
                    <a:bodyPr/>
                    <a:lstStyle/>
                    <a:p>
                      <a:r>
                        <a:rPr lang="en-IN"/>
                        <a:t>13.2474</a:t>
                      </a:r>
                    </a:p>
                  </a:txBody>
                  <a:tcPr anchor="ctr">
                    <a:lnL>
                      <a:noFill/>
                    </a:lnL>
                    <a:lnR>
                      <a:noFill/>
                    </a:lnR>
                    <a:lnT>
                      <a:noFill/>
                    </a:lnT>
                    <a:lnB>
                      <a:noFill/>
                    </a:lnB>
                    <a:noFill/>
                  </a:tcPr>
                </a:tc>
                <a:tc>
                  <a:txBody>
                    <a:bodyPr/>
                    <a:lstStyle/>
                    <a:p>
                      <a:r>
                        <a:rPr lang="en-IN"/>
                        <a:t>0.3519</a:t>
                      </a:r>
                    </a:p>
                  </a:txBody>
                  <a:tcPr anchor="ctr">
                    <a:lnL>
                      <a:noFill/>
                    </a:lnL>
                    <a:lnR>
                      <a:noFill/>
                    </a:lnR>
                    <a:lnT>
                      <a:noFill/>
                    </a:lnT>
                    <a:lnB>
                      <a:noFill/>
                    </a:lnB>
                    <a:noFill/>
                  </a:tcPr>
                </a:tc>
                <a:extLst>
                  <a:ext uri="{0D108BD9-81ED-4DB2-BD59-A6C34878D82A}">
                    <a16:rowId xmlns:a16="http://schemas.microsoft.com/office/drawing/2014/main" val="2125533018"/>
                  </a:ext>
                </a:extLst>
              </a:tr>
              <a:tr h="0">
                <a:tc>
                  <a:txBody>
                    <a:bodyPr/>
                    <a:lstStyle/>
                    <a:p>
                      <a:r>
                        <a:rPr lang="en-IN"/>
                        <a:t>10</a:t>
                      </a:r>
                    </a:p>
                  </a:txBody>
                  <a:tcPr anchor="ctr">
                    <a:lnL>
                      <a:noFill/>
                    </a:lnL>
                    <a:lnR>
                      <a:noFill/>
                    </a:lnR>
                    <a:lnT>
                      <a:noFill/>
                    </a:lnT>
                    <a:lnB>
                      <a:noFill/>
                    </a:lnB>
                    <a:noFill/>
                  </a:tcPr>
                </a:tc>
                <a:tc>
                  <a:txBody>
                    <a:bodyPr/>
                    <a:lstStyle/>
                    <a:p>
                      <a:r>
                        <a:rPr lang="en-IN"/>
                        <a:t>93.67%</a:t>
                      </a:r>
                    </a:p>
                  </a:txBody>
                  <a:tcPr anchor="ctr">
                    <a:lnL>
                      <a:noFill/>
                    </a:lnL>
                    <a:lnR>
                      <a:noFill/>
                    </a:lnR>
                    <a:lnT>
                      <a:noFill/>
                    </a:lnT>
                    <a:lnB>
                      <a:noFill/>
                    </a:lnB>
                    <a:noFill/>
                  </a:tcPr>
                </a:tc>
                <a:tc>
                  <a:txBody>
                    <a:bodyPr/>
                    <a:lstStyle/>
                    <a:p>
                      <a:r>
                        <a:rPr lang="en-IN"/>
                        <a:t>89.37%</a:t>
                      </a:r>
                    </a:p>
                  </a:txBody>
                  <a:tcPr anchor="ctr">
                    <a:lnL>
                      <a:noFill/>
                    </a:lnL>
                    <a:lnR>
                      <a:noFill/>
                    </a:lnR>
                    <a:lnT>
                      <a:noFill/>
                    </a:lnT>
                    <a:lnB>
                      <a:noFill/>
                    </a:lnB>
                    <a:noFill/>
                  </a:tcPr>
                </a:tc>
                <a:tc>
                  <a:txBody>
                    <a:bodyPr/>
                    <a:lstStyle/>
                    <a:p>
                      <a:r>
                        <a:rPr lang="en-IN"/>
                        <a:t>12.8253</a:t>
                      </a:r>
                    </a:p>
                  </a:txBody>
                  <a:tcPr anchor="ctr">
                    <a:lnL>
                      <a:noFill/>
                    </a:lnL>
                    <a:lnR>
                      <a:noFill/>
                    </a:lnR>
                    <a:lnT>
                      <a:noFill/>
                    </a:lnT>
                    <a:lnB>
                      <a:noFill/>
                    </a:lnB>
                    <a:noFill/>
                  </a:tcPr>
                </a:tc>
                <a:tc>
                  <a:txBody>
                    <a:bodyPr/>
                    <a:lstStyle/>
                    <a:p>
                      <a:r>
                        <a:rPr lang="en-IN" dirty="0"/>
                        <a:t>0.3366</a:t>
                      </a:r>
                    </a:p>
                  </a:txBody>
                  <a:tcPr anchor="ctr">
                    <a:lnL>
                      <a:noFill/>
                    </a:lnL>
                    <a:lnR>
                      <a:noFill/>
                    </a:lnR>
                    <a:lnT>
                      <a:noFill/>
                    </a:lnT>
                    <a:lnB>
                      <a:noFill/>
                    </a:lnB>
                    <a:noFill/>
                  </a:tcPr>
                </a:tc>
                <a:extLst>
                  <a:ext uri="{0D108BD9-81ED-4DB2-BD59-A6C34878D82A}">
                    <a16:rowId xmlns:a16="http://schemas.microsoft.com/office/drawing/2014/main" val="782265754"/>
                  </a:ext>
                </a:extLst>
              </a:tr>
            </a:tbl>
          </a:graphicData>
        </a:graphic>
      </p:graphicFrame>
    </p:spTree>
    <p:extLst>
      <p:ext uri="{BB962C8B-B14F-4D97-AF65-F5344CB8AC3E}">
        <p14:creationId xmlns:p14="http://schemas.microsoft.com/office/powerpoint/2010/main" val="3528262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E4AC0-179F-DBAB-9B6C-2460DF9327E0}"/>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Observations</a:t>
            </a:r>
            <a:br>
              <a:rPr lang="en-US" sz="2800" b="1" dirty="0">
                <a:latin typeface="Times New Roman" panose="02020603050405020304" pitchFamily="18"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AF6A2CE0-13CC-F892-4DAB-40050DFC7AF0}"/>
              </a:ext>
            </a:extLst>
          </p:cNvPr>
          <p:cNvSpPr>
            <a:spLocks noGrp="1"/>
          </p:cNvSpPr>
          <p:nvPr>
            <p:ph idx="1"/>
          </p:nvPr>
        </p:nvSpPr>
        <p:spPr/>
        <p:txBody>
          <a:bodyPr>
            <a:normAutofit/>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model achieved a </a:t>
            </a:r>
            <a:r>
              <a:rPr lang="en-US" sz="2000" b="1" dirty="0">
                <a:latin typeface="Times New Roman" panose="02020603050405020304" pitchFamily="18" charset="0"/>
                <a:cs typeface="Times New Roman" panose="02020603050405020304" pitchFamily="18" charset="0"/>
              </a:rPr>
              <a:t>training accuracy of 93.67%</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validation accuracy of 89.37%</a:t>
            </a:r>
            <a:r>
              <a:rPr lang="en-US"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decreasing training and validation loss indicate effective learning and generalization.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Minor misclassifications were observed, particularly among visually similar species.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7216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125A-64B1-F9AE-D2C2-31BD2E684F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9EC7651-1153-ED9E-C479-561F16A889B2}"/>
              </a:ext>
            </a:extLst>
          </p:cNvPr>
          <p:cNvSpPr>
            <a:spLocks noGrp="1"/>
          </p:cNvSpPr>
          <p:nvPr>
            <p:ph idx="1"/>
          </p:nvPr>
        </p:nvSpPr>
        <p:spPr/>
        <p:txBody>
          <a:bodyPr>
            <a:normAutofit/>
          </a:bodyPr>
          <a:lstStyle/>
          <a:p>
            <a:pPr>
              <a:buNone/>
            </a:pPr>
            <a:r>
              <a:rPr lang="en-US" sz="2400" b="1" dirty="0">
                <a:latin typeface="Times New Roman" panose="02020603050405020304" pitchFamily="18" charset="0"/>
                <a:cs typeface="Times New Roman" panose="02020603050405020304" pitchFamily="18" charset="0"/>
              </a:rPr>
              <a:t>Conclusion</a:t>
            </a:r>
          </a:p>
          <a:p>
            <a:pPr>
              <a:buNone/>
            </a:pPr>
            <a:r>
              <a:rPr lang="en-US" sz="2400" dirty="0">
                <a:latin typeface="Times New Roman" panose="02020603050405020304" pitchFamily="18" charset="0"/>
                <a:cs typeface="Times New Roman" panose="02020603050405020304" pitchFamily="18" charset="0"/>
              </a:rPr>
              <a:t>The project successfully developed an image classification system capable of identifying 15 different animals. The deep learning model demonstrated strong performance, with validation accuracy reaching </a:t>
            </a:r>
            <a:r>
              <a:rPr lang="en-US" sz="2400" b="1" dirty="0">
                <a:latin typeface="Times New Roman" panose="02020603050405020304" pitchFamily="18" charset="0"/>
                <a:cs typeface="Times New Roman" panose="02020603050405020304" pitchFamily="18" charset="0"/>
              </a:rPr>
              <a:t>89.37%</a:t>
            </a:r>
            <a:r>
              <a:rPr lang="en-US" sz="2400" dirty="0">
                <a:latin typeface="Times New Roman" panose="02020603050405020304" pitchFamily="18" charset="0"/>
                <a:cs typeface="Times New Roman" panose="02020603050405020304" pitchFamily="18" charset="0"/>
              </a:rPr>
              <a:t>. Future improvements could include: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Expanding the dataset for better generalization.</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Implementing real-time classification using a deployed web application or mobile app.</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Exploring advanced architectures like Vision Transformers.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7826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85745-C497-37A5-D29A-77BF0B1ADD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57904E-7E95-F39F-1049-658F1E738DCE}"/>
              </a:ext>
            </a:extLst>
          </p:cNvPr>
          <p:cNvSpPr>
            <a:spLocks noGrp="1"/>
          </p:cNvSpPr>
          <p:nvPr>
            <p:ph idx="1"/>
          </p:nvPr>
        </p:nvSpPr>
        <p:spPr/>
        <p:txBody>
          <a:bodyPr>
            <a:normAutofit/>
          </a:bodyPr>
          <a:lstStyle/>
          <a:p>
            <a:pPr>
              <a:buNone/>
            </a:pPr>
            <a:r>
              <a:rPr lang="en-US" sz="2400" b="1" dirty="0">
                <a:latin typeface="Times New Roman" panose="02020603050405020304" pitchFamily="18" charset="0"/>
                <a:cs typeface="Times New Roman" panose="02020603050405020304" pitchFamily="18" charset="0"/>
              </a:rPr>
              <a:t>References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Deep Learning for Image Classification, Ian Goodfellow et al.</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TensorFlow &amp; </a:t>
            </a:r>
            <a:r>
              <a:rPr lang="en-US" sz="2400" dirty="0" err="1">
                <a:latin typeface="Times New Roman" panose="02020603050405020304" pitchFamily="18" charset="0"/>
                <a:cs typeface="Times New Roman" panose="02020603050405020304" pitchFamily="18" charset="0"/>
              </a:rPr>
              <a:t>Keras</a:t>
            </a:r>
            <a:r>
              <a:rPr lang="en-US" sz="2400" dirty="0">
                <a:latin typeface="Times New Roman" panose="02020603050405020304" pitchFamily="18" charset="0"/>
                <a:cs typeface="Times New Roman" panose="02020603050405020304" pitchFamily="18" charset="0"/>
              </a:rPr>
              <a:t> Documentation</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Research Papers on Transfer Learning in Image Recognition</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4974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439</Words>
  <Application>Microsoft Office PowerPoint</Application>
  <PresentationFormat>Widescreen</PresentationFormat>
  <Paragraphs>79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Image Classification of Animals Author: Bhoop Singh Gurjar </vt:lpstr>
      <vt:lpstr>PowerPoint Presentation</vt:lpstr>
      <vt:lpstr>PowerPoint Presentation</vt:lpstr>
      <vt:lpstr>Methodology </vt:lpstr>
      <vt:lpstr>PowerPoint Presentation</vt:lpstr>
      <vt:lpstr>Results </vt:lpstr>
      <vt:lpstr>Observations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bhoop singh</dc:creator>
  <cp:lastModifiedBy>bhoop singh</cp:lastModifiedBy>
  <cp:revision>1</cp:revision>
  <dcterms:created xsi:type="dcterms:W3CDTF">2025-03-21T04:46:20Z</dcterms:created>
  <dcterms:modified xsi:type="dcterms:W3CDTF">2025-03-21T04:46:45Z</dcterms:modified>
</cp:coreProperties>
</file>