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0" r:id="rId5"/>
    <p:sldId id="264" r:id="rId6"/>
    <p:sldId id="265" r:id="rId7"/>
    <p:sldId id="266" r:id="rId8"/>
    <p:sldId id="267" r:id="rId9"/>
    <p:sldId id="268" r:id="rId10"/>
    <p:sldId id="269"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75"/>
  </p:normalViewPr>
  <p:slideViewPr>
    <p:cSldViewPr snapToGrid="0" snapToObjects="1">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descr="Manav Rachna Vidyanatariksha - Manav Rachna Educational Institutions">
            <a:extLst>
              <a:ext uri="{FF2B5EF4-FFF2-40B4-BE49-F238E27FC236}">
                <a16:creationId xmlns:a16="http://schemas.microsoft.com/office/drawing/2014/main" id="{DA56EE78-9C3F-7845-9EF2-96EEBB8F511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1729" y="4596370"/>
            <a:ext cx="3742348" cy="21638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nav Rachna announces MRNAT 2021 for admission to 100+ courses - Hindustan  Times">
            <a:extLst>
              <a:ext uri="{FF2B5EF4-FFF2-40B4-BE49-F238E27FC236}">
                <a16:creationId xmlns:a16="http://schemas.microsoft.com/office/drawing/2014/main" id="{089EA624-4520-7F4B-8195-8CAA7EB4049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9653" y="2389150"/>
            <a:ext cx="3505200" cy="22061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urses - Explore new edge Courses at Manav Rachna">
            <a:extLst>
              <a:ext uri="{FF2B5EF4-FFF2-40B4-BE49-F238E27FC236}">
                <a16:creationId xmlns:a16="http://schemas.microsoft.com/office/drawing/2014/main" id="{4BFE081B-4D26-1948-B598-AAC2F9BA42A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72632" y="2519901"/>
            <a:ext cx="3282073" cy="21719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nav Rachna International University, Aravalli Campus | Edunuts">
            <a:extLst>
              <a:ext uri="{FF2B5EF4-FFF2-40B4-BE49-F238E27FC236}">
                <a16:creationId xmlns:a16="http://schemas.microsoft.com/office/drawing/2014/main" id="{0B247C89-BA4B-9E4A-B1DE-853BEAF0EDA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822108" y="100075"/>
            <a:ext cx="3332597" cy="24198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ntitled design (1)">
            <a:extLst>
              <a:ext uri="{FF2B5EF4-FFF2-40B4-BE49-F238E27FC236}">
                <a16:creationId xmlns:a16="http://schemas.microsoft.com/office/drawing/2014/main" id="{C1476F4A-AE22-A04D-A3DD-89121DEAAE9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168648" y="100075"/>
            <a:ext cx="4217897" cy="239014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D3E1F66-616A-654E-9B12-6C27A1F57CDB}"/>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064250" y="339725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C04F10C-4F57-BD4C-90DB-FAFD2185B524}"/>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216650" y="354965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D879326-88C5-8F43-9034-478FE581413A}"/>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69050" y="370205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Manav Rachna International Institute of Research and Studies - Wikipedia">
            <a:extLst>
              <a:ext uri="{FF2B5EF4-FFF2-40B4-BE49-F238E27FC236}">
                <a16:creationId xmlns:a16="http://schemas.microsoft.com/office/drawing/2014/main" id="{1A9B9F7F-45A0-0045-A348-45989F0B080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054077" y="2499704"/>
            <a:ext cx="4405147" cy="202783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manav rachana university - Samsung Members">
            <a:extLst>
              <a:ext uri="{FF2B5EF4-FFF2-40B4-BE49-F238E27FC236}">
                <a16:creationId xmlns:a16="http://schemas.microsoft.com/office/drawing/2014/main" id="{03086A82-E0A3-5A43-84FD-FE4B653F964E}"/>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045446" y="4586883"/>
            <a:ext cx="4464302" cy="216842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Manav Rachna International University Faridabad - Home | Facebook">
            <a:extLst>
              <a:ext uri="{FF2B5EF4-FFF2-40B4-BE49-F238E27FC236}">
                <a16:creationId xmlns:a16="http://schemas.microsoft.com/office/drawing/2014/main" id="{DC5F85BF-9EA6-5D4D-87B0-D2E0D22AB512}"/>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09653" y="106263"/>
            <a:ext cx="3505200" cy="228183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Manav Rachna University - [MRU], Faridabad - Images, Photos, Videos,  Gallery 2022-2023">
            <a:extLst>
              <a:ext uri="{FF2B5EF4-FFF2-40B4-BE49-F238E27FC236}">
                <a16:creationId xmlns:a16="http://schemas.microsoft.com/office/drawing/2014/main" id="{B6184619-859E-6D48-8A27-977A81CDB884}"/>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509748" y="4595317"/>
            <a:ext cx="3682252" cy="2169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5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8D87-2398-684A-9DDE-33B6CDD15980}"/>
              </a:ext>
            </a:extLst>
          </p:cNvPr>
          <p:cNvSpPr>
            <a:spLocks noGrp="1"/>
          </p:cNvSpPr>
          <p:nvPr>
            <p:ph type="title" hasCustomPrompt="1"/>
          </p:nvPr>
        </p:nvSpPr>
        <p:spPr>
          <a:xfrm>
            <a:off x="838200" y="2424114"/>
            <a:ext cx="10515600" cy="747712"/>
          </a:xfrm>
        </p:spPr>
        <p:txBody>
          <a:bodyPr anchor="b"/>
          <a:lstStyle>
            <a:lvl1pPr algn="ctr">
              <a:defRPr sz="6000"/>
            </a:lvl1pPr>
          </a:lstStyle>
          <a:p>
            <a:r>
              <a:rPr lang="en-GB" dirty="0"/>
              <a:t>Title</a:t>
            </a:r>
            <a:endParaRPr lang="en-US" dirty="0"/>
          </a:p>
        </p:txBody>
      </p:sp>
    </p:spTree>
    <p:extLst>
      <p:ext uri="{BB962C8B-B14F-4D97-AF65-F5344CB8AC3E}">
        <p14:creationId xmlns:p14="http://schemas.microsoft.com/office/powerpoint/2010/main" val="291541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4E67BA-00B2-1C43-BC44-2F4904A88911}"/>
              </a:ext>
            </a:extLst>
          </p:cNvPr>
          <p:cNvSpPr>
            <a:spLocks noGrp="1"/>
          </p:cNvSpPr>
          <p:nvPr>
            <p:ph type="title" hasCustomPrompt="1"/>
          </p:nvPr>
        </p:nvSpPr>
        <p:spPr>
          <a:xfrm rot="10800000" flipV="1">
            <a:off x="-169333" y="599168"/>
            <a:ext cx="12192000" cy="1181100"/>
          </a:xfrm>
        </p:spPr>
        <p:txBody>
          <a:bodyPr>
            <a:normAutofit fontScale="90000"/>
          </a:bodyPr>
          <a:lstStyle>
            <a:lvl1pPr algn="ctr">
              <a:defRPr/>
            </a:lvl1pPr>
          </a:lstStyle>
          <a:p>
            <a:br>
              <a:rPr lang="en-US" b="1" u="sng" dirty="0">
                <a:solidFill>
                  <a:schemeClr val="tx1"/>
                </a:solidFill>
              </a:rPr>
            </a:br>
            <a:r>
              <a:rPr lang="en-US" sz="4000" b="1" u="sng" dirty="0">
                <a:solidFill>
                  <a:schemeClr val="tx1"/>
                </a:solidFill>
                <a:latin typeface="Times New Roman" pitchFamily="18" charset="0"/>
                <a:cs typeface="Times New Roman" pitchFamily="18" charset="0"/>
              </a:rPr>
              <a:t>Internship</a:t>
            </a:r>
            <a:br>
              <a:rPr lang="en-US" sz="4000" b="1" u="sng" dirty="0">
                <a:solidFill>
                  <a:schemeClr val="tx1"/>
                </a:solidFill>
                <a:latin typeface="Times New Roman" pitchFamily="18" charset="0"/>
                <a:cs typeface="Times New Roman" pitchFamily="18" charset="0"/>
              </a:rPr>
            </a:br>
            <a:br>
              <a:rPr lang="en-US" sz="4000" b="1" u="sng" dirty="0">
                <a:solidFill>
                  <a:schemeClr val="tx1"/>
                </a:solidFill>
                <a:latin typeface="Times New Roman" pitchFamily="18" charset="0"/>
                <a:cs typeface="Times New Roman" pitchFamily="18" charset="0"/>
              </a:rPr>
            </a:br>
            <a:r>
              <a:rPr lang="en-US" sz="2200" b="1" dirty="0">
                <a:solidFill>
                  <a:schemeClr val="tx1"/>
                </a:solidFill>
                <a:latin typeface="Times New Roman" pitchFamily="18" charset="0"/>
                <a:cs typeface="Times New Roman" pitchFamily="18" charset="0"/>
              </a:rPr>
              <a:t>Project Title</a:t>
            </a:r>
            <a:endParaRPr lang="en-US" sz="2200" dirty="0">
              <a:solidFill>
                <a:schemeClr val="tx1"/>
              </a:solidFill>
            </a:endParaRPr>
          </a:p>
        </p:txBody>
      </p:sp>
      <p:graphicFrame>
        <p:nvGraphicFramePr>
          <p:cNvPr id="6" name="Table 6">
            <a:extLst>
              <a:ext uri="{FF2B5EF4-FFF2-40B4-BE49-F238E27FC236}">
                <a16:creationId xmlns:a16="http://schemas.microsoft.com/office/drawing/2014/main" id="{B2F39557-113C-904F-B900-127893A3B1BB}"/>
              </a:ext>
            </a:extLst>
          </p:cNvPr>
          <p:cNvGraphicFramePr>
            <a:graphicFrameLocks noGrp="1"/>
          </p:cNvGraphicFramePr>
          <p:nvPr userDrawn="1">
            <p:extLst>
              <p:ext uri="{D42A27DB-BD31-4B8C-83A1-F6EECF244321}">
                <p14:modId xmlns:p14="http://schemas.microsoft.com/office/powerpoint/2010/main" val="3457802228"/>
              </p:ext>
            </p:extLst>
          </p:nvPr>
        </p:nvGraphicFramePr>
        <p:xfrm>
          <a:off x="631823" y="2848502"/>
          <a:ext cx="10598151" cy="2229232"/>
        </p:xfrm>
        <a:graphic>
          <a:graphicData uri="http://schemas.openxmlformats.org/drawingml/2006/table">
            <a:tbl>
              <a:tblPr firstRow="1" bandRow="1">
                <a:tableStyleId>{93296810-A885-4BE3-A3E7-6D5BEEA58F35}</a:tableStyleId>
              </a:tblPr>
              <a:tblGrid>
                <a:gridCol w="3532717">
                  <a:extLst>
                    <a:ext uri="{9D8B030D-6E8A-4147-A177-3AD203B41FA5}">
                      <a16:colId xmlns:a16="http://schemas.microsoft.com/office/drawing/2014/main" val="521847190"/>
                    </a:ext>
                  </a:extLst>
                </a:gridCol>
                <a:gridCol w="3532717">
                  <a:extLst>
                    <a:ext uri="{9D8B030D-6E8A-4147-A177-3AD203B41FA5}">
                      <a16:colId xmlns:a16="http://schemas.microsoft.com/office/drawing/2014/main" val="460951760"/>
                    </a:ext>
                  </a:extLst>
                </a:gridCol>
                <a:gridCol w="3532717">
                  <a:extLst>
                    <a:ext uri="{9D8B030D-6E8A-4147-A177-3AD203B41FA5}">
                      <a16:colId xmlns:a16="http://schemas.microsoft.com/office/drawing/2014/main" val="2540943373"/>
                    </a:ext>
                  </a:extLst>
                </a:gridCol>
              </a:tblGrid>
              <a:tr h="557308">
                <a:tc>
                  <a:txBody>
                    <a:bodyPr/>
                    <a:lstStyle/>
                    <a:p>
                      <a:r>
                        <a:rPr lang="en-US" dirty="0"/>
                        <a:t>Member’s Name</a:t>
                      </a:r>
                    </a:p>
                  </a:txBody>
                  <a:tcPr/>
                </a:tc>
                <a:tc>
                  <a:txBody>
                    <a:bodyPr/>
                    <a:lstStyle/>
                    <a:p>
                      <a:r>
                        <a:rPr lang="en-US" dirty="0"/>
                        <a:t>Roll Number</a:t>
                      </a:r>
                    </a:p>
                  </a:txBody>
                  <a:tcPr/>
                </a:tc>
                <a:tc>
                  <a:txBody>
                    <a:bodyPr/>
                    <a:lstStyle/>
                    <a:p>
                      <a:r>
                        <a:rPr lang="en-US" dirty="0"/>
                        <a:t>Branch</a:t>
                      </a:r>
                    </a:p>
                  </a:txBody>
                  <a:tcPr/>
                </a:tc>
                <a:extLst>
                  <a:ext uri="{0D108BD9-81ED-4DB2-BD59-A6C34878D82A}">
                    <a16:rowId xmlns:a16="http://schemas.microsoft.com/office/drawing/2014/main" val="1447479926"/>
                  </a:ext>
                </a:extLst>
              </a:tr>
              <a:tr h="557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15469640"/>
                  </a:ext>
                </a:extLst>
              </a:tr>
              <a:tr h="557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88199656"/>
                  </a:ext>
                </a:extLst>
              </a:tr>
              <a:tr h="557308">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21691392"/>
                  </a:ext>
                </a:extLst>
              </a:tr>
            </a:tbl>
          </a:graphicData>
        </a:graphic>
      </p:graphicFrame>
      <p:sp>
        <p:nvSpPr>
          <p:cNvPr id="7" name="Rectangle 6">
            <a:extLst>
              <a:ext uri="{FF2B5EF4-FFF2-40B4-BE49-F238E27FC236}">
                <a16:creationId xmlns:a16="http://schemas.microsoft.com/office/drawing/2014/main" id="{D1A715ED-92A5-7343-AA71-4F39C7218393}"/>
              </a:ext>
            </a:extLst>
          </p:cNvPr>
          <p:cNvSpPr/>
          <p:nvPr userDrawn="1"/>
        </p:nvSpPr>
        <p:spPr>
          <a:xfrm>
            <a:off x="3048000" y="5438081"/>
            <a:ext cx="6096000" cy="707886"/>
          </a:xfrm>
          <a:prstGeom prst="rect">
            <a:avLst/>
          </a:prstGeom>
        </p:spPr>
        <p:txBody>
          <a:bodyPr>
            <a:spAutoFit/>
          </a:bodyPr>
          <a:lstStyle/>
          <a:p>
            <a:pPr algn="ctr"/>
            <a:r>
              <a:rPr lang="en-US" sz="2000" b="1" u="sng" dirty="0"/>
              <a:t>Under the guidance of</a:t>
            </a:r>
            <a:endParaRPr lang="en-US" sz="2000" dirty="0"/>
          </a:p>
          <a:p>
            <a:pPr algn="ctr"/>
            <a:r>
              <a:rPr lang="en-US" sz="2000" b="1" u="sng" dirty="0"/>
              <a:t>Mentor name  </a:t>
            </a:r>
            <a:endParaRPr lang="en-US" sz="2000" u="sng" dirty="0"/>
          </a:p>
        </p:txBody>
      </p:sp>
    </p:spTree>
    <p:extLst>
      <p:ext uri="{BB962C8B-B14F-4D97-AF65-F5344CB8AC3E}">
        <p14:creationId xmlns:p14="http://schemas.microsoft.com/office/powerpoint/2010/main" val="281826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BCDAC07-011F-724B-A774-2B2E665C0FDC}"/>
              </a:ext>
            </a:extLst>
          </p:cNvPr>
          <p:cNvSpPr txBox="1">
            <a:spLocks/>
          </p:cNvSpPr>
          <p:nvPr userDrawn="1"/>
        </p:nvSpPr>
        <p:spPr>
          <a:xfrm>
            <a:off x="762000" y="427039"/>
            <a:ext cx="109728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latin typeface="Times New Roman" pitchFamily="18" charset="0"/>
                <a:cs typeface="Times New Roman" pitchFamily="18" charset="0"/>
              </a:rPr>
              <a:t>CONTENTS</a:t>
            </a:r>
            <a:endParaRPr lang="en-US" b="1" u="sng"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4867A64F-2944-E640-A216-FDB826AE8CD4}"/>
              </a:ext>
            </a:extLst>
          </p:cNvPr>
          <p:cNvSpPr>
            <a:spLocks noGrp="1"/>
          </p:cNvSpPr>
          <p:nvPr>
            <p:ph idx="10"/>
          </p:nvPr>
        </p:nvSpPr>
        <p:spPr>
          <a:xfrm>
            <a:off x="762000" y="1570039"/>
            <a:ext cx="6715246" cy="4708525"/>
          </a:xfrm>
        </p:spPr>
        <p:txBody>
          <a:bodyPr>
            <a:normAutofit/>
          </a:bodyPr>
          <a:lstStyle/>
          <a:p>
            <a:pPr lvl="0" algn="just">
              <a:buNone/>
            </a:pPr>
            <a:r>
              <a:rPr lang="en-GB" sz="2400" b="1"/>
              <a:t>Click to edit Master text styles</a:t>
            </a:r>
          </a:p>
          <a:p>
            <a:pPr lvl="1" algn="just">
              <a:buNone/>
            </a:pPr>
            <a:r>
              <a:rPr lang="en-GB" sz="2400" b="1"/>
              <a:t>Second level</a:t>
            </a:r>
          </a:p>
          <a:p>
            <a:pPr lvl="2" algn="just">
              <a:buNone/>
            </a:pPr>
            <a:r>
              <a:rPr lang="en-GB" sz="2400" b="1"/>
              <a:t>Third level</a:t>
            </a:r>
          </a:p>
          <a:p>
            <a:pPr lvl="3" algn="just">
              <a:buNone/>
            </a:pPr>
            <a:r>
              <a:rPr lang="en-GB" sz="2400" b="1"/>
              <a:t>Fourth level</a:t>
            </a:r>
          </a:p>
          <a:p>
            <a:pPr lvl="4" algn="just">
              <a:buNone/>
            </a:pPr>
            <a:r>
              <a:rPr lang="en-GB" sz="2400" b="1"/>
              <a:t>Fifth level</a:t>
            </a:r>
            <a:endParaRPr lang="en-US" sz="2400" dirty="0"/>
          </a:p>
        </p:txBody>
      </p:sp>
    </p:spTree>
    <p:extLst>
      <p:ext uri="{BB962C8B-B14F-4D97-AF65-F5344CB8AC3E}">
        <p14:creationId xmlns:p14="http://schemas.microsoft.com/office/powerpoint/2010/main" val="385862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2DE8-73D3-564B-8284-9A25B4D63D72}"/>
              </a:ext>
            </a:extLst>
          </p:cNvPr>
          <p:cNvSpPr>
            <a:spLocks noGrp="1"/>
          </p:cNvSpPr>
          <p:nvPr>
            <p:ph type="title" hasCustomPrompt="1"/>
          </p:nvPr>
        </p:nvSpPr>
        <p:spPr>
          <a:xfrm>
            <a:off x="839788" y="365125"/>
            <a:ext cx="10515600" cy="1325563"/>
          </a:xfrm>
        </p:spPr>
        <p:txBody>
          <a:bodyPr/>
          <a:lstStyle>
            <a:lvl1pPr>
              <a:defRPr b="1">
                <a:latin typeface="Times New Roman" panose="02020603050405020304" pitchFamily="18" charset="0"/>
                <a:cs typeface="Times New Roman" panose="02020603050405020304" pitchFamily="18" charset="0"/>
              </a:defRPr>
            </a:lvl1pPr>
          </a:lstStyle>
          <a:p>
            <a:r>
              <a:rPr lang="en-GB" dirty="0"/>
              <a:t>Introduction</a:t>
            </a:r>
            <a:endParaRPr lang="en-US" dirty="0"/>
          </a:p>
        </p:txBody>
      </p:sp>
      <p:sp>
        <p:nvSpPr>
          <p:cNvPr id="4" name="TextBox 3">
            <a:extLst>
              <a:ext uri="{FF2B5EF4-FFF2-40B4-BE49-F238E27FC236}">
                <a16:creationId xmlns:a16="http://schemas.microsoft.com/office/drawing/2014/main" id="{84EBD2C4-8554-5D45-A9B6-84D62A98A810}"/>
              </a:ext>
            </a:extLst>
          </p:cNvPr>
          <p:cNvSpPr txBox="1"/>
          <p:nvPr userDrawn="1"/>
        </p:nvSpPr>
        <p:spPr>
          <a:xfrm>
            <a:off x="839788" y="2000250"/>
            <a:ext cx="10515600" cy="3757613"/>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666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3E8C9AF-B791-B14F-9125-E36041EE5EC0}"/>
              </a:ext>
            </a:extLst>
          </p:cNvPr>
          <p:cNvSpPr>
            <a:spLocks noGrp="1"/>
          </p:cNvSpPr>
          <p:nvPr>
            <p:ph type="sldNum" sz="quarter" idx="12"/>
          </p:nvPr>
        </p:nvSpPr>
        <p:spPr>
          <a:xfrm>
            <a:off x="15335249" y="2765744"/>
            <a:ext cx="862293" cy="45719"/>
          </a:xfrm>
          <a:prstGeom prst="rect">
            <a:avLst/>
          </a:prstGeom>
        </p:spPr>
        <p:txBody>
          <a:bodyPr/>
          <a:lstStyle/>
          <a:p>
            <a:fld id="{E217746A-1CFF-294A-9123-DA575A527CDE}" type="slidenum">
              <a:rPr lang="en-US" smtClean="0"/>
              <a:t>‹#›</a:t>
            </a:fld>
            <a:endParaRPr lang="en-US"/>
          </a:p>
        </p:txBody>
      </p:sp>
      <p:sp>
        <p:nvSpPr>
          <p:cNvPr id="7" name="Rectangle 6">
            <a:extLst>
              <a:ext uri="{FF2B5EF4-FFF2-40B4-BE49-F238E27FC236}">
                <a16:creationId xmlns:a16="http://schemas.microsoft.com/office/drawing/2014/main" id="{348E0C9D-C90E-CB4C-87ED-15E2B1663158}"/>
              </a:ext>
            </a:extLst>
          </p:cNvPr>
          <p:cNvSpPr/>
          <p:nvPr userDrawn="1"/>
        </p:nvSpPr>
        <p:spPr>
          <a:xfrm>
            <a:off x="3157538" y="1971675"/>
            <a:ext cx="5757862" cy="16144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b="1" cap="none" spc="0" dirty="0">
                <a:ln w="22225">
                  <a:solidFill>
                    <a:schemeClr val="accent2"/>
                  </a:solidFill>
                  <a:prstDash val="solid"/>
                </a:ln>
                <a:solidFill>
                  <a:schemeClr val="accent2">
                    <a:lumMod val="40000"/>
                    <a:lumOff val="60000"/>
                  </a:schemeClr>
                </a:solidFill>
                <a:effectLst/>
              </a:rPr>
              <a:t>Thank You</a:t>
            </a:r>
          </a:p>
        </p:txBody>
      </p:sp>
      <p:cxnSp>
        <p:nvCxnSpPr>
          <p:cNvPr id="10" name="Straight Connector 9">
            <a:extLst>
              <a:ext uri="{FF2B5EF4-FFF2-40B4-BE49-F238E27FC236}">
                <a16:creationId xmlns:a16="http://schemas.microsoft.com/office/drawing/2014/main" id="{E652F228-146A-EE4E-B878-321BCE78D83A}"/>
              </a:ext>
            </a:extLst>
          </p:cNvPr>
          <p:cNvCxnSpPr/>
          <p:nvPr userDrawn="1"/>
        </p:nvCxnSpPr>
        <p:spPr>
          <a:xfrm>
            <a:off x="71437" y="3186113"/>
            <a:ext cx="12049125" cy="0"/>
          </a:xfrm>
          <a:prstGeom prst="line">
            <a:avLst/>
          </a:prstGeom>
        </p:spPr>
        <p:style>
          <a:lnRef idx="1">
            <a:schemeClr val="accent4"/>
          </a:lnRef>
          <a:fillRef idx="0">
            <a:schemeClr val="accent4"/>
          </a:fillRef>
          <a:effectRef idx="0">
            <a:schemeClr val="accent4"/>
          </a:effectRef>
          <a:fontRef idx="minor">
            <a:schemeClr val="tx1"/>
          </a:fontRef>
        </p:style>
      </p:cxnSp>
      <p:pic>
        <p:nvPicPr>
          <p:cNvPr id="13" name="Picture 22" descr="Manav Rachna International Institute of Research and Studies - Wikipedia">
            <a:extLst>
              <a:ext uri="{FF2B5EF4-FFF2-40B4-BE49-F238E27FC236}">
                <a16:creationId xmlns:a16="http://schemas.microsoft.com/office/drawing/2014/main" id="{FE69C493-850B-9F4B-9787-86D6922824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55424" y="3386633"/>
            <a:ext cx="2681152" cy="128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5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4CBAD-0244-F344-B900-31F08F9714FF}"/>
              </a:ext>
            </a:extLst>
          </p:cNvPr>
          <p:cNvSpPr>
            <a:spLocks noGrp="1"/>
          </p:cNvSpPr>
          <p:nvPr>
            <p:ph type="title"/>
          </p:nvPr>
        </p:nvSpPr>
        <p:spPr>
          <a:xfrm>
            <a:off x="838200" y="365125"/>
            <a:ext cx="950595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88BAD6E6-1925-0844-B4D6-C9F569EEAE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7" name="Picture 2" descr="Manav Rachna International Institute of Research and Studies - Home |  Facebook">
            <a:extLst>
              <a:ext uri="{FF2B5EF4-FFF2-40B4-BE49-F238E27FC236}">
                <a16:creationId xmlns:a16="http://schemas.microsoft.com/office/drawing/2014/main" id="{4E058E34-9B9B-CF45-9C8A-FE3FD7B2DF42}"/>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530681" y="204787"/>
            <a:ext cx="1646238" cy="16462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E98028D-2105-7649-9A51-BE6AAAB7795F}"/>
              </a:ext>
            </a:extLst>
          </p:cNvPr>
          <p:cNvSpPr/>
          <p:nvPr userDrawn="1"/>
        </p:nvSpPr>
        <p:spPr>
          <a:xfrm>
            <a:off x="0" y="0"/>
            <a:ext cx="12192000" cy="1000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53D44B-02BF-4E44-A7DF-74CEFF171A6F}"/>
              </a:ext>
            </a:extLst>
          </p:cNvPr>
          <p:cNvSpPr/>
          <p:nvPr userDrawn="1"/>
        </p:nvSpPr>
        <p:spPr>
          <a:xfrm>
            <a:off x="0" y="6754812"/>
            <a:ext cx="12192000" cy="1000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82071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4" r:id="rId4"/>
    <p:sldLayoutId id="2147483656" r:id="rId5"/>
    <p:sldLayoutId id="214748365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09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7747-C0C3-C092-02BC-8A4A64B713AB}"/>
              </a:ext>
            </a:extLst>
          </p:cNvPr>
          <p:cNvSpPr>
            <a:spLocks noGrp="1"/>
          </p:cNvSpPr>
          <p:nvPr>
            <p:ph type="title"/>
          </p:nvPr>
        </p:nvSpPr>
        <p:spPr/>
        <p:txBody>
          <a:bodyPr/>
          <a:lstStyle/>
          <a:p>
            <a:r>
              <a:rPr lang="en-IN" dirty="0"/>
              <a:t>                     </a:t>
            </a:r>
            <a:r>
              <a:rPr lang="en-IN" sz="4000" dirty="0"/>
              <a:t>User-Interface</a:t>
            </a:r>
          </a:p>
        </p:txBody>
      </p:sp>
      <p:pic>
        <p:nvPicPr>
          <p:cNvPr id="4" name="Picture 3">
            <a:extLst>
              <a:ext uri="{FF2B5EF4-FFF2-40B4-BE49-F238E27FC236}">
                <a16:creationId xmlns:a16="http://schemas.microsoft.com/office/drawing/2014/main" id="{7378E77B-644A-23F9-D5D2-50276352E472}"/>
              </a:ext>
            </a:extLst>
          </p:cNvPr>
          <p:cNvPicPr>
            <a:picLocks noChangeAspect="1"/>
          </p:cNvPicPr>
          <p:nvPr/>
        </p:nvPicPr>
        <p:blipFill>
          <a:blip r:embed="rId2"/>
          <a:stretch>
            <a:fillRect/>
          </a:stretch>
        </p:blipFill>
        <p:spPr>
          <a:xfrm>
            <a:off x="989046" y="1409682"/>
            <a:ext cx="4086808" cy="201931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224747F1-2040-2DFC-FBCA-0FD365286593}"/>
              </a:ext>
            </a:extLst>
          </p:cNvPr>
          <p:cNvPicPr>
            <a:picLocks noChangeAspect="1"/>
          </p:cNvPicPr>
          <p:nvPr/>
        </p:nvPicPr>
        <p:blipFill>
          <a:blip r:embed="rId3"/>
          <a:stretch>
            <a:fillRect/>
          </a:stretch>
        </p:blipFill>
        <p:spPr>
          <a:xfrm>
            <a:off x="989047" y="3512977"/>
            <a:ext cx="4217436" cy="208539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27940D4A-40E4-C828-1696-4AB0FB875979}"/>
              </a:ext>
            </a:extLst>
          </p:cNvPr>
          <p:cNvPicPr>
            <a:picLocks noChangeAspect="1"/>
          </p:cNvPicPr>
          <p:nvPr/>
        </p:nvPicPr>
        <p:blipFill>
          <a:blip r:embed="rId4"/>
          <a:stretch>
            <a:fillRect/>
          </a:stretch>
        </p:blipFill>
        <p:spPr>
          <a:xfrm>
            <a:off x="7116148" y="1296953"/>
            <a:ext cx="3144416" cy="212738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F7907294-2574-151C-CB10-5928103C151C}"/>
              </a:ext>
            </a:extLst>
          </p:cNvPr>
          <p:cNvPicPr>
            <a:picLocks noChangeAspect="1"/>
          </p:cNvPicPr>
          <p:nvPr/>
        </p:nvPicPr>
        <p:blipFill>
          <a:blip r:embed="rId5"/>
          <a:stretch>
            <a:fillRect/>
          </a:stretch>
        </p:blipFill>
        <p:spPr>
          <a:xfrm>
            <a:off x="7116148" y="3539275"/>
            <a:ext cx="3144416" cy="18685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028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8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7F97-9AE4-E74D-8DFC-30D582670721}"/>
              </a:ext>
            </a:extLst>
          </p:cNvPr>
          <p:cNvSpPr>
            <a:spLocks noGrp="1"/>
          </p:cNvSpPr>
          <p:nvPr>
            <p:ph type="title"/>
          </p:nvPr>
        </p:nvSpPr>
        <p:spPr>
          <a:xfrm>
            <a:off x="838200" y="2424114"/>
            <a:ext cx="10375232" cy="1004886"/>
          </a:xfrm>
        </p:spPr>
        <p:txBody>
          <a:bodyPr>
            <a:noAutofit/>
          </a:bodyPr>
          <a:lstStyle/>
          <a:p>
            <a:r>
              <a:rPr lang="en-IN" sz="7200" b="1" i="0" dirty="0">
                <a:solidFill>
                  <a:srgbClr val="1F1F1F"/>
                </a:solidFill>
                <a:effectLst/>
                <a:latin typeface="+mn-lt"/>
              </a:rPr>
              <a:t>Internship Mid-Term I Review</a:t>
            </a:r>
            <a:endParaRPr lang="en-US" sz="7200" dirty="0"/>
          </a:p>
        </p:txBody>
      </p:sp>
    </p:spTree>
    <p:extLst>
      <p:ext uri="{BB962C8B-B14F-4D97-AF65-F5344CB8AC3E}">
        <p14:creationId xmlns:p14="http://schemas.microsoft.com/office/powerpoint/2010/main" val="322460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2BAB-0614-E645-9D76-22521A5F5378}"/>
              </a:ext>
            </a:extLst>
          </p:cNvPr>
          <p:cNvSpPr>
            <a:spLocks noGrp="1"/>
          </p:cNvSpPr>
          <p:nvPr>
            <p:ph type="title"/>
          </p:nvPr>
        </p:nvSpPr>
        <p:spPr>
          <a:xfrm>
            <a:off x="839788" y="365125"/>
            <a:ext cx="9261142" cy="1325563"/>
          </a:xfrm>
        </p:spPr>
        <p:txBody>
          <a:bodyPr/>
          <a:lstStyle/>
          <a:p>
            <a:r>
              <a:rPr lang="en-US" dirty="0"/>
              <a:t>   </a:t>
            </a:r>
          </a:p>
        </p:txBody>
      </p:sp>
      <p:sp>
        <p:nvSpPr>
          <p:cNvPr id="3" name="TextBox 2">
            <a:extLst>
              <a:ext uri="{FF2B5EF4-FFF2-40B4-BE49-F238E27FC236}">
                <a16:creationId xmlns:a16="http://schemas.microsoft.com/office/drawing/2014/main" id="{79DA4DE3-C679-4C63-EFAC-CE5D36CAAEDD}"/>
              </a:ext>
            </a:extLst>
          </p:cNvPr>
          <p:cNvSpPr txBox="1"/>
          <p:nvPr/>
        </p:nvSpPr>
        <p:spPr>
          <a:xfrm>
            <a:off x="1308906" y="299811"/>
            <a:ext cx="8322906" cy="707886"/>
          </a:xfrm>
          <a:prstGeom prst="rect">
            <a:avLst/>
          </a:prstGeom>
          <a:noFill/>
        </p:spPr>
        <p:txBody>
          <a:bodyPr wrap="square" rtlCol="0">
            <a:spAutoFit/>
          </a:bodyPr>
          <a:lstStyle/>
          <a:p>
            <a:r>
              <a:rPr lang="en-US" dirty="0"/>
              <a:t>                                                                    </a:t>
            </a:r>
            <a:r>
              <a:rPr lang="en-US" sz="4000" dirty="0">
                <a:latin typeface="+mj-lt"/>
              </a:rPr>
              <a:t>Industrial Training</a:t>
            </a:r>
            <a:endParaRPr lang="en-IN" sz="4000" dirty="0">
              <a:latin typeface="+mj-lt"/>
            </a:endParaRPr>
          </a:p>
        </p:txBody>
      </p:sp>
      <p:sp>
        <p:nvSpPr>
          <p:cNvPr id="5" name="TextBox 4">
            <a:extLst>
              <a:ext uri="{FF2B5EF4-FFF2-40B4-BE49-F238E27FC236}">
                <a16:creationId xmlns:a16="http://schemas.microsoft.com/office/drawing/2014/main" id="{33FC95A9-B85D-A339-3A1D-2EC598D256F3}"/>
              </a:ext>
            </a:extLst>
          </p:cNvPr>
          <p:cNvSpPr txBox="1"/>
          <p:nvPr/>
        </p:nvSpPr>
        <p:spPr>
          <a:xfrm>
            <a:off x="1782147" y="1483567"/>
            <a:ext cx="7912359" cy="707886"/>
          </a:xfrm>
          <a:prstGeom prst="rect">
            <a:avLst/>
          </a:prstGeom>
          <a:noFill/>
        </p:spPr>
        <p:txBody>
          <a:bodyPr wrap="square" rtlCol="0">
            <a:spAutoFit/>
          </a:bodyPr>
          <a:lstStyle/>
          <a:p>
            <a:r>
              <a:rPr lang="en-US" sz="4000" dirty="0">
                <a:latin typeface="+mj-lt"/>
              </a:rPr>
              <a:t>                              Project Title</a:t>
            </a:r>
            <a:endParaRPr lang="en-IN" sz="4000" dirty="0">
              <a:latin typeface="+mj-lt"/>
            </a:endParaRPr>
          </a:p>
        </p:txBody>
      </p:sp>
      <p:graphicFrame>
        <p:nvGraphicFramePr>
          <p:cNvPr id="6" name="Table 5">
            <a:extLst>
              <a:ext uri="{FF2B5EF4-FFF2-40B4-BE49-F238E27FC236}">
                <a16:creationId xmlns:a16="http://schemas.microsoft.com/office/drawing/2014/main" id="{43CB1752-E53F-BE5A-461E-02EBA1FDBD86}"/>
              </a:ext>
            </a:extLst>
          </p:cNvPr>
          <p:cNvGraphicFramePr>
            <a:graphicFrameLocks noGrp="1"/>
          </p:cNvGraphicFramePr>
          <p:nvPr>
            <p:extLst>
              <p:ext uri="{D42A27DB-BD31-4B8C-83A1-F6EECF244321}">
                <p14:modId xmlns:p14="http://schemas.microsoft.com/office/powerpoint/2010/main" val="4214565585"/>
              </p:ext>
            </p:extLst>
          </p:nvPr>
        </p:nvGraphicFramePr>
        <p:xfrm>
          <a:off x="2032000" y="2435289"/>
          <a:ext cx="8127999" cy="1735494"/>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4242235871"/>
                    </a:ext>
                  </a:extLst>
                </a:gridCol>
                <a:gridCol w="2709333">
                  <a:extLst>
                    <a:ext uri="{9D8B030D-6E8A-4147-A177-3AD203B41FA5}">
                      <a16:colId xmlns:a16="http://schemas.microsoft.com/office/drawing/2014/main" val="2328652599"/>
                    </a:ext>
                  </a:extLst>
                </a:gridCol>
                <a:gridCol w="2709333">
                  <a:extLst>
                    <a:ext uri="{9D8B030D-6E8A-4147-A177-3AD203B41FA5}">
                      <a16:colId xmlns:a16="http://schemas.microsoft.com/office/drawing/2014/main" val="1522765579"/>
                    </a:ext>
                  </a:extLst>
                </a:gridCol>
              </a:tblGrid>
              <a:tr h="578498">
                <a:tc>
                  <a:txBody>
                    <a:bodyPr/>
                    <a:lstStyle/>
                    <a:p>
                      <a:r>
                        <a:rPr lang="en-IN" dirty="0"/>
                        <a:t>Member’s Name</a:t>
                      </a:r>
                    </a:p>
                  </a:txBody>
                  <a:tcPr/>
                </a:tc>
                <a:tc>
                  <a:txBody>
                    <a:bodyPr/>
                    <a:lstStyle/>
                    <a:p>
                      <a:r>
                        <a:rPr lang="en-IN" dirty="0"/>
                        <a:t>Roll Number</a:t>
                      </a:r>
                    </a:p>
                  </a:txBody>
                  <a:tcPr/>
                </a:tc>
                <a:tc>
                  <a:txBody>
                    <a:bodyPr/>
                    <a:lstStyle/>
                    <a:p>
                      <a:r>
                        <a:rPr lang="en-IN" dirty="0"/>
                        <a:t>Branch</a:t>
                      </a:r>
                    </a:p>
                  </a:txBody>
                  <a:tcPr/>
                </a:tc>
                <a:extLst>
                  <a:ext uri="{0D108BD9-81ED-4DB2-BD59-A6C34878D82A}">
                    <a16:rowId xmlns:a16="http://schemas.microsoft.com/office/drawing/2014/main" val="462275158"/>
                  </a:ext>
                </a:extLst>
              </a:tr>
              <a:tr h="578498">
                <a:tc>
                  <a:txBody>
                    <a:bodyPr/>
                    <a:lstStyle/>
                    <a:p>
                      <a:r>
                        <a:rPr lang="en-IN" dirty="0"/>
                        <a:t>Gurmanpreet kaur Dhanju</a:t>
                      </a:r>
                    </a:p>
                  </a:txBody>
                  <a:tcPr/>
                </a:tc>
                <a:tc>
                  <a:txBody>
                    <a:bodyPr/>
                    <a:lstStyle/>
                    <a:p>
                      <a:r>
                        <a:rPr lang="en-IN" dirty="0"/>
                        <a:t>1/20/FET/BCS/161</a:t>
                      </a:r>
                    </a:p>
                  </a:txBody>
                  <a:tcPr/>
                </a:tc>
                <a:tc>
                  <a:txBody>
                    <a:bodyPr/>
                    <a:lstStyle/>
                    <a:p>
                      <a:r>
                        <a:rPr lang="en-IN" dirty="0"/>
                        <a:t>CSE-DFCS</a:t>
                      </a:r>
                    </a:p>
                  </a:txBody>
                  <a:tcPr/>
                </a:tc>
                <a:extLst>
                  <a:ext uri="{0D108BD9-81ED-4DB2-BD59-A6C34878D82A}">
                    <a16:rowId xmlns:a16="http://schemas.microsoft.com/office/drawing/2014/main" val="265816882"/>
                  </a:ext>
                </a:extLst>
              </a:tr>
              <a:tr h="578498">
                <a:tc>
                  <a:txBody>
                    <a:bodyPr/>
                    <a:lstStyle/>
                    <a:p>
                      <a:r>
                        <a:rPr lang="en-IN" dirty="0"/>
                        <a:t>Gowthami Dasari</a:t>
                      </a:r>
                    </a:p>
                  </a:txBody>
                  <a:tcPr/>
                </a:tc>
                <a:tc>
                  <a:txBody>
                    <a:bodyPr/>
                    <a:lstStyle/>
                    <a:p>
                      <a:r>
                        <a:rPr lang="en-IN" dirty="0"/>
                        <a:t>1/20/FET/BCS/170</a:t>
                      </a:r>
                    </a:p>
                  </a:txBody>
                  <a:tcPr/>
                </a:tc>
                <a:tc>
                  <a:txBody>
                    <a:bodyPr/>
                    <a:lstStyle/>
                    <a:p>
                      <a:r>
                        <a:rPr lang="en-IN" dirty="0"/>
                        <a:t>CSE-DFCS</a:t>
                      </a:r>
                    </a:p>
                  </a:txBody>
                  <a:tcPr/>
                </a:tc>
                <a:extLst>
                  <a:ext uri="{0D108BD9-81ED-4DB2-BD59-A6C34878D82A}">
                    <a16:rowId xmlns:a16="http://schemas.microsoft.com/office/drawing/2014/main" val="1271269990"/>
                  </a:ext>
                </a:extLst>
              </a:tr>
            </a:tbl>
          </a:graphicData>
        </a:graphic>
      </p:graphicFrame>
      <p:sp>
        <p:nvSpPr>
          <p:cNvPr id="7" name="TextBox 6">
            <a:extLst>
              <a:ext uri="{FF2B5EF4-FFF2-40B4-BE49-F238E27FC236}">
                <a16:creationId xmlns:a16="http://schemas.microsoft.com/office/drawing/2014/main" id="{7B0F8B8F-7ABF-0CB3-3350-8CA3FD0788FB}"/>
              </a:ext>
            </a:extLst>
          </p:cNvPr>
          <p:cNvSpPr txBox="1"/>
          <p:nvPr/>
        </p:nvSpPr>
        <p:spPr>
          <a:xfrm>
            <a:off x="1308907" y="4926563"/>
            <a:ext cx="9542596" cy="923330"/>
          </a:xfrm>
          <a:prstGeom prst="rect">
            <a:avLst/>
          </a:prstGeom>
          <a:noFill/>
        </p:spPr>
        <p:txBody>
          <a:bodyPr wrap="square" rtlCol="0">
            <a:spAutoFit/>
          </a:bodyPr>
          <a:lstStyle/>
          <a:p>
            <a:r>
              <a:rPr lang="en-IN" b="1" dirty="0"/>
              <a:t>                                                                     </a:t>
            </a:r>
            <a:r>
              <a:rPr lang="en-IN" b="1" u="sng" dirty="0"/>
              <a:t>Under the guidance of </a:t>
            </a:r>
          </a:p>
          <a:p>
            <a:r>
              <a:rPr lang="en-IN" b="1" dirty="0"/>
              <a:t>                                                                            </a:t>
            </a:r>
            <a:r>
              <a:rPr lang="en-IN" b="1" u="sng" dirty="0"/>
              <a:t>Dr. Umesh Dutta</a:t>
            </a:r>
          </a:p>
          <a:p>
            <a:r>
              <a:rPr lang="en-IN" b="1" dirty="0"/>
              <a:t>                                                                              </a:t>
            </a:r>
            <a:r>
              <a:rPr lang="en-IN" b="1" u="sng" dirty="0"/>
              <a:t>Director,MRIIC</a:t>
            </a:r>
          </a:p>
        </p:txBody>
      </p:sp>
    </p:spTree>
    <p:extLst>
      <p:ext uri="{BB962C8B-B14F-4D97-AF65-F5344CB8AC3E}">
        <p14:creationId xmlns:p14="http://schemas.microsoft.com/office/powerpoint/2010/main" val="169346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A431C-FE84-3141-AEBD-AA98A59F5B65}"/>
              </a:ext>
            </a:extLst>
          </p:cNvPr>
          <p:cNvSpPr>
            <a:spLocks noGrp="1"/>
          </p:cNvSpPr>
          <p:nvPr>
            <p:ph idx="4294967295"/>
          </p:nvPr>
        </p:nvSpPr>
        <p:spPr>
          <a:xfrm>
            <a:off x="762000" y="1219200"/>
            <a:ext cx="6910388" cy="5059363"/>
          </a:xfrm>
        </p:spPr>
        <p:txBody>
          <a:bodyPr>
            <a:noAutofit/>
          </a:bodyPr>
          <a:lstStyle/>
          <a:p>
            <a:pPr algn="just">
              <a:lnSpc>
                <a:spcPct val="200000"/>
              </a:lnSpc>
              <a:buNone/>
            </a:pPr>
            <a:r>
              <a:rPr lang="en-US" sz="2000" b="1" dirty="0">
                <a:cs typeface="Times New Roman" panose="02020603050405020304" pitchFamily="18" charset="0"/>
              </a:rPr>
              <a:t>1.Introduction</a:t>
            </a:r>
          </a:p>
          <a:p>
            <a:pPr algn="just">
              <a:lnSpc>
                <a:spcPct val="200000"/>
              </a:lnSpc>
              <a:buNone/>
            </a:pPr>
            <a:r>
              <a:rPr lang="en-US" sz="2000" b="1" dirty="0">
                <a:cs typeface="Times New Roman" panose="02020603050405020304" pitchFamily="18" charset="0"/>
              </a:rPr>
              <a:t>2.Training Details </a:t>
            </a:r>
          </a:p>
          <a:p>
            <a:pPr algn="just">
              <a:lnSpc>
                <a:spcPct val="200000"/>
              </a:lnSpc>
              <a:buNone/>
            </a:pPr>
            <a:r>
              <a:rPr lang="en-US" sz="2000" b="1" dirty="0">
                <a:cs typeface="Times New Roman" panose="02020603050405020304" pitchFamily="18" charset="0"/>
              </a:rPr>
              <a:t>3.Introduction</a:t>
            </a:r>
          </a:p>
          <a:p>
            <a:pPr algn="just">
              <a:lnSpc>
                <a:spcPct val="200000"/>
              </a:lnSpc>
              <a:buNone/>
            </a:pPr>
            <a:r>
              <a:rPr lang="en-US" sz="2000" b="1" dirty="0">
                <a:cs typeface="Times New Roman" panose="02020603050405020304" pitchFamily="18" charset="0"/>
              </a:rPr>
              <a:t>4.Technical Skills Acquired</a:t>
            </a:r>
          </a:p>
          <a:p>
            <a:pPr algn="just">
              <a:lnSpc>
                <a:spcPct val="200000"/>
              </a:lnSpc>
              <a:buNone/>
            </a:pPr>
            <a:r>
              <a:rPr lang="en-US" sz="2000" b="1" dirty="0">
                <a:cs typeface="Times New Roman" panose="02020603050405020304" pitchFamily="18" charset="0"/>
              </a:rPr>
              <a:t>5.Project /Task  Overview</a:t>
            </a:r>
          </a:p>
          <a:p>
            <a:pPr algn="just">
              <a:lnSpc>
                <a:spcPct val="200000"/>
              </a:lnSpc>
              <a:buNone/>
            </a:pPr>
            <a:r>
              <a:rPr lang="en-US" sz="2000" b="1" dirty="0">
                <a:cs typeface="Times New Roman" panose="02020603050405020304" pitchFamily="18" charset="0"/>
              </a:rPr>
              <a:t>6. Key Learning and Insights</a:t>
            </a:r>
          </a:p>
          <a:p>
            <a:pPr algn="just">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4709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94DEF-A26E-18FF-777A-D1B5C81EED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1819A-3623-CD3C-45CF-C7CFC99E8C18}"/>
              </a:ext>
            </a:extLst>
          </p:cNvPr>
          <p:cNvSpPr>
            <a:spLocks noGrp="1"/>
          </p:cNvSpPr>
          <p:nvPr>
            <p:ph type="title"/>
          </p:nvPr>
        </p:nvSpPr>
        <p:spPr>
          <a:xfrm>
            <a:off x="839788" y="365125"/>
            <a:ext cx="9261142" cy="918243"/>
          </a:xfrm>
        </p:spPr>
        <p:txBody>
          <a:bodyPr/>
          <a:lstStyle/>
          <a:p>
            <a:r>
              <a:rPr lang="en-IN" dirty="0"/>
              <a:t>                  Training Details </a:t>
            </a:r>
            <a:endParaRPr lang="en-US" dirty="0"/>
          </a:p>
        </p:txBody>
      </p:sp>
      <p:sp>
        <p:nvSpPr>
          <p:cNvPr id="6" name="TextBox 5">
            <a:extLst>
              <a:ext uri="{FF2B5EF4-FFF2-40B4-BE49-F238E27FC236}">
                <a16:creationId xmlns:a16="http://schemas.microsoft.com/office/drawing/2014/main" id="{A6C5B5D1-9175-7310-A759-5F2A4918959A}"/>
              </a:ext>
            </a:extLst>
          </p:cNvPr>
          <p:cNvSpPr txBox="1"/>
          <p:nvPr/>
        </p:nvSpPr>
        <p:spPr>
          <a:xfrm>
            <a:off x="1219200" y="1170853"/>
            <a:ext cx="9801725" cy="2554545"/>
          </a:xfrm>
          <a:prstGeom prst="rect">
            <a:avLst/>
          </a:prstGeom>
          <a:noFill/>
        </p:spPr>
        <p:txBody>
          <a:bodyPr wrap="square">
            <a:spAutoFit/>
          </a:bodyPr>
          <a:lstStyle/>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r>
              <a:rPr lang="en-US" sz="2000" dirty="0"/>
              <a:t> Institute Name- </a:t>
            </a:r>
            <a:r>
              <a:rPr lang="en-US" sz="2000" b="1" dirty="0"/>
              <a:t>Manav Rachna Innovation and Incubation Center. </a:t>
            </a:r>
          </a:p>
          <a:p>
            <a:pPr algn="just"/>
            <a:endParaRPr lang="en-US" sz="2000" dirty="0"/>
          </a:p>
          <a:p>
            <a:pPr marL="342900" indent="-342900" algn="just">
              <a:buFont typeface="Wingdings" panose="05000000000000000000" pitchFamily="2" charset="2"/>
              <a:buChar char="v"/>
            </a:pPr>
            <a:r>
              <a:rPr lang="en-US" sz="2000" b="1" dirty="0"/>
              <a:t> </a:t>
            </a:r>
            <a:r>
              <a:rPr lang="en-US" sz="2000" dirty="0"/>
              <a:t>Mode of training- Offline</a:t>
            </a:r>
          </a:p>
          <a:p>
            <a:pPr algn="just"/>
            <a:endParaRPr lang="en-US" sz="2000" dirty="0"/>
          </a:p>
          <a:p>
            <a:pPr marL="342900" indent="-342900" algn="just">
              <a:buFont typeface="Wingdings" panose="05000000000000000000" pitchFamily="2" charset="2"/>
              <a:buChar char="v"/>
            </a:pPr>
            <a:r>
              <a:rPr lang="en-US" sz="2000" dirty="0"/>
              <a:t>Duration-  6 months</a:t>
            </a:r>
          </a:p>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r>
              <a:rPr lang="en-US" sz="2000" dirty="0"/>
              <a:t>Address- Faridabad , Haryana</a:t>
            </a:r>
          </a:p>
        </p:txBody>
      </p:sp>
    </p:spTree>
    <p:extLst>
      <p:ext uri="{BB962C8B-B14F-4D97-AF65-F5344CB8AC3E}">
        <p14:creationId xmlns:p14="http://schemas.microsoft.com/office/powerpoint/2010/main" val="241102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F21B1-7D2C-872F-CC14-93DF061B3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1EAC5-4C33-C6E4-0954-793AE80EB278}"/>
              </a:ext>
            </a:extLst>
          </p:cNvPr>
          <p:cNvSpPr>
            <a:spLocks noGrp="1"/>
          </p:cNvSpPr>
          <p:nvPr>
            <p:ph type="title"/>
          </p:nvPr>
        </p:nvSpPr>
        <p:spPr>
          <a:xfrm>
            <a:off x="839788" y="365125"/>
            <a:ext cx="9261142" cy="1287212"/>
          </a:xfrm>
        </p:spPr>
        <p:txBody>
          <a:bodyPr/>
          <a:lstStyle/>
          <a:p>
            <a:r>
              <a:rPr lang="en-IN" dirty="0"/>
              <a:t>                  Objectives of Internship </a:t>
            </a:r>
            <a:endParaRPr lang="en-US" dirty="0"/>
          </a:p>
        </p:txBody>
      </p:sp>
      <p:sp>
        <p:nvSpPr>
          <p:cNvPr id="6" name="TextBox 5">
            <a:extLst>
              <a:ext uri="{FF2B5EF4-FFF2-40B4-BE49-F238E27FC236}">
                <a16:creationId xmlns:a16="http://schemas.microsoft.com/office/drawing/2014/main" id="{3533E448-829B-59B6-EC06-B0015CD87D7D}"/>
              </a:ext>
            </a:extLst>
          </p:cNvPr>
          <p:cNvSpPr txBox="1"/>
          <p:nvPr/>
        </p:nvSpPr>
        <p:spPr>
          <a:xfrm>
            <a:off x="1219200" y="1170853"/>
            <a:ext cx="9801725" cy="707886"/>
          </a:xfrm>
          <a:prstGeom prst="rect">
            <a:avLst/>
          </a:prstGeom>
          <a:noFill/>
        </p:spPr>
        <p:txBody>
          <a:bodyPr wrap="square">
            <a:spAutoFit/>
          </a:bodyPr>
          <a:lstStyle/>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endParaRPr lang="en-US" sz="2000" dirty="0"/>
          </a:p>
        </p:txBody>
      </p:sp>
      <p:sp>
        <p:nvSpPr>
          <p:cNvPr id="7" name="TextBox 6">
            <a:extLst>
              <a:ext uri="{FF2B5EF4-FFF2-40B4-BE49-F238E27FC236}">
                <a16:creationId xmlns:a16="http://schemas.microsoft.com/office/drawing/2014/main" id="{46A6EC0F-D7A5-0147-A01F-491D0529C01F}"/>
              </a:ext>
            </a:extLst>
          </p:cNvPr>
          <p:cNvSpPr txBox="1"/>
          <p:nvPr/>
        </p:nvSpPr>
        <p:spPr>
          <a:xfrm>
            <a:off x="1171074" y="1863350"/>
            <a:ext cx="9261141" cy="3785652"/>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In this presentation, we delve into essential components of modern technology stacks: Django, React, and Tableau. Django, a Python-based web framework, enables rapid development and secure web frontends. React, a JavaScript library, streamlines UI development and application architectures with extensions like Flux and React Native. Meanwhile, Tableau, a leading data visualization and business intelligence tool, facilitates informed decision-making through intuitive data analysis and visualization. Understanding these tools is crucial for adapting to industry standards and harnessing their potential for success in today's dynamic digital landscape</a:t>
            </a:r>
            <a:r>
              <a:rPr lang="en-IN" dirty="0"/>
              <a:t>.</a:t>
            </a:r>
          </a:p>
        </p:txBody>
      </p:sp>
    </p:spTree>
    <p:extLst>
      <p:ext uri="{BB962C8B-B14F-4D97-AF65-F5344CB8AC3E}">
        <p14:creationId xmlns:p14="http://schemas.microsoft.com/office/powerpoint/2010/main" val="143910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2E117-2913-07C7-135A-AB330042CD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246CBA-05B9-836A-C26E-677135A31FC4}"/>
              </a:ext>
            </a:extLst>
          </p:cNvPr>
          <p:cNvSpPr>
            <a:spLocks noGrp="1"/>
          </p:cNvSpPr>
          <p:nvPr>
            <p:ph type="title"/>
          </p:nvPr>
        </p:nvSpPr>
        <p:spPr>
          <a:xfrm>
            <a:off x="839788" y="365125"/>
            <a:ext cx="9261142" cy="1287212"/>
          </a:xfrm>
        </p:spPr>
        <p:txBody>
          <a:bodyPr/>
          <a:lstStyle/>
          <a:p>
            <a:r>
              <a:rPr lang="en-IN" dirty="0"/>
              <a:t>                  Technical skills Acquired</a:t>
            </a:r>
            <a:endParaRPr lang="en-US" dirty="0"/>
          </a:p>
        </p:txBody>
      </p:sp>
      <p:sp>
        <p:nvSpPr>
          <p:cNvPr id="6" name="TextBox 5">
            <a:extLst>
              <a:ext uri="{FF2B5EF4-FFF2-40B4-BE49-F238E27FC236}">
                <a16:creationId xmlns:a16="http://schemas.microsoft.com/office/drawing/2014/main" id="{884ABDB2-0265-519C-4F96-92DAA265ED95}"/>
              </a:ext>
            </a:extLst>
          </p:cNvPr>
          <p:cNvSpPr txBox="1"/>
          <p:nvPr/>
        </p:nvSpPr>
        <p:spPr>
          <a:xfrm>
            <a:off x="1219200" y="1170853"/>
            <a:ext cx="9801725" cy="707886"/>
          </a:xfrm>
          <a:prstGeom prst="rect">
            <a:avLst/>
          </a:prstGeom>
          <a:noFill/>
        </p:spPr>
        <p:txBody>
          <a:bodyPr wrap="square">
            <a:spAutoFit/>
          </a:bodyPr>
          <a:lstStyle/>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endParaRPr lang="en-US" sz="2000" dirty="0"/>
          </a:p>
        </p:txBody>
      </p:sp>
      <p:sp>
        <p:nvSpPr>
          <p:cNvPr id="7" name="TextBox 6">
            <a:extLst>
              <a:ext uri="{FF2B5EF4-FFF2-40B4-BE49-F238E27FC236}">
                <a16:creationId xmlns:a16="http://schemas.microsoft.com/office/drawing/2014/main" id="{BE81DC32-3327-A854-F9A9-4D9D3252A35A}"/>
              </a:ext>
            </a:extLst>
          </p:cNvPr>
          <p:cNvSpPr txBox="1"/>
          <p:nvPr/>
        </p:nvSpPr>
        <p:spPr>
          <a:xfrm>
            <a:off x="1759784" y="2084302"/>
            <a:ext cx="9261141" cy="1846659"/>
          </a:xfrm>
          <a:prstGeom prst="rect">
            <a:avLst/>
          </a:prstGeom>
          <a:noFill/>
        </p:spPr>
        <p:txBody>
          <a:bodyPr wrap="square">
            <a:spAutoFit/>
          </a:bodyPr>
          <a:lstStyle/>
          <a:p>
            <a:pPr marL="457200" indent="-457200" algn="just">
              <a:buFont typeface="Wingdings" panose="05000000000000000000" pitchFamily="2" charset="2"/>
              <a:buChar char="v"/>
            </a:pPr>
            <a:r>
              <a:rPr lang="en-IN" sz="3200" dirty="0"/>
              <a:t>Django</a:t>
            </a:r>
          </a:p>
          <a:p>
            <a:pPr marL="457200" indent="-457200" algn="just">
              <a:buFont typeface="Wingdings" panose="05000000000000000000" pitchFamily="2" charset="2"/>
              <a:buChar char="v"/>
            </a:pPr>
            <a:r>
              <a:rPr lang="en-IN" sz="3200" dirty="0"/>
              <a:t>Tableau</a:t>
            </a:r>
          </a:p>
          <a:p>
            <a:pPr marL="457200" indent="-457200" algn="just">
              <a:buFont typeface="Wingdings" panose="05000000000000000000" pitchFamily="2" charset="2"/>
              <a:buChar char="v"/>
            </a:pPr>
            <a:r>
              <a:rPr lang="en-IN" sz="3200" dirty="0"/>
              <a:t>React </a:t>
            </a:r>
            <a:r>
              <a:rPr lang="en-IN" sz="3200" dirty="0" err="1"/>
              <a:t>js</a:t>
            </a:r>
            <a:endParaRPr lang="en-IN" sz="3200" dirty="0"/>
          </a:p>
          <a:p>
            <a:pPr algn="just"/>
            <a:endParaRPr lang="en-IN" dirty="0"/>
          </a:p>
        </p:txBody>
      </p:sp>
      <p:pic>
        <p:nvPicPr>
          <p:cNvPr id="4" name="Picture 3">
            <a:extLst>
              <a:ext uri="{FF2B5EF4-FFF2-40B4-BE49-F238E27FC236}">
                <a16:creationId xmlns:a16="http://schemas.microsoft.com/office/drawing/2014/main" id="{EFEA78C1-D1FE-3218-5F4B-B54F54366CEF}"/>
              </a:ext>
            </a:extLst>
          </p:cNvPr>
          <p:cNvPicPr>
            <a:picLocks noChangeAspect="1"/>
          </p:cNvPicPr>
          <p:nvPr/>
        </p:nvPicPr>
        <p:blipFill>
          <a:blip r:embed="rId2"/>
          <a:stretch>
            <a:fillRect/>
          </a:stretch>
        </p:blipFill>
        <p:spPr>
          <a:xfrm>
            <a:off x="6681030" y="1652337"/>
            <a:ext cx="2423370" cy="1912786"/>
          </a:xfrm>
          <a:prstGeom prst="rect">
            <a:avLst/>
          </a:prstGeom>
        </p:spPr>
      </p:pic>
      <p:pic>
        <p:nvPicPr>
          <p:cNvPr id="8" name="Picture 7">
            <a:extLst>
              <a:ext uri="{FF2B5EF4-FFF2-40B4-BE49-F238E27FC236}">
                <a16:creationId xmlns:a16="http://schemas.microsoft.com/office/drawing/2014/main" id="{F4D867DF-C32D-B883-51CE-9CDD813CF7BE}"/>
              </a:ext>
            </a:extLst>
          </p:cNvPr>
          <p:cNvPicPr>
            <a:picLocks noChangeAspect="1"/>
          </p:cNvPicPr>
          <p:nvPr/>
        </p:nvPicPr>
        <p:blipFill>
          <a:blip r:embed="rId3"/>
          <a:stretch>
            <a:fillRect/>
          </a:stretch>
        </p:blipFill>
        <p:spPr>
          <a:xfrm>
            <a:off x="4764505" y="2824019"/>
            <a:ext cx="2377646" cy="2385267"/>
          </a:xfrm>
          <a:prstGeom prst="rect">
            <a:avLst/>
          </a:prstGeom>
        </p:spPr>
      </p:pic>
      <p:pic>
        <p:nvPicPr>
          <p:cNvPr id="10" name="Picture 9">
            <a:extLst>
              <a:ext uri="{FF2B5EF4-FFF2-40B4-BE49-F238E27FC236}">
                <a16:creationId xmlns:a16="http://schemas.microsoft.com/office/drawing/2014/main" id="{09349C25-652A-DA56-4D09-EC3CA2F7295A}"/>
              </a:ext>
            </a:extLst>
          </p:cNvPr>
          <p:cNvPicPr>
            <a:picLocks noChangeAspect="1"/>
          </p:cNvPicPr>
          <p:nvPr/>
        </p:nvPicPr>
        <p:blipFill>
          <a:blip r:embed="rId4"/>
          <a:stretch>
            <a:fillRect/>
          </a:stretch>
        </p:blipFill>
        <p:spPr>
          <a:xfrm>
            <a:off x="7892715" y="3362492"/>
            <a:ext cx="2895851" cy="1469037"/>
          </a:xfrm>
          <a:prstGeom prst="rect">
            <a:avLst/>
          </a:prstGeom>
        </p:spPr>
      </p:pic>
    </p:spTree>
    <p:extLst>
      <p:ext uri="{BB962C8B-B14F-4D97-AF65-F5344CB8AC3E}">
        <p14:creationId xmlns:p14="http://schemas.microsoft.com/office/powerpoint/2010/main" val="185892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86A42-26BC-203F-B0EC-0788D64CB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107A1-1AE1-9D7B-D037-44FB8FACC9B8}"/>
              </a:ext>
            </a:extLst>
          </p:cNvPr>
          <p:cNvSpPr>
            <a:spLocks noGrp="1"/>
          </p:cNvSpPr>
          <p:nvPr>
            <p:ph type="title"/>
          </p:nvPr>
        </p:nvSpPr>
        <p:spPr>
          <a:xfrm>
            <a:off x="839788" y="365125"/>
            <a:ext cx="9261142" cy="1287212"/>
          </a:xfrm>
        </p:spPr>
        <p:txBody>
          <a:bodyPr/>
          <a:lstStyle/>
          <a:p>
            <a:r>
              <a:rPr lang="en-IN" dirty="0"/>
              <a:t>                Project Undertaken</a:t>
            </a:r>
            <a:endParaRPr lang="en-US" dirty="0"/>
          </a:p>
        </p:txBody>
      </p:sp>
      <p:sp>
        <p:nvSpPr>
          <p:cNvPr id="6" name="TextBox 5">
            <a:extLst>
              <a:ext uri="{FF2B5EF4-FFF2-40B4-BE49-F238E27FC236}">
                <a16:creationId xmlns:a16="http://schemas.microsoft.com/office/drawing/2014/main" id="{7590593A-15C3-8BA4-EEAF-61C7836520C1}"/>
              </a:ext>
            </a:extLst>
          </p:cNvPr>
          <p:cNvSpPr txBox="1"/>
          <p:nvPr/>
        </p:nvSpPr>
        <p:spPr>
          <a:xfrm>
            <a:off x="1219200" y="1170853"/>
            <a:ext cx="9801725" cy="707886"/>
          </a:xfrm>
          <a:prstGeom prst="rect">
            <a:avLst/>
          </a:prstGeom>
          <a:noFill/>
        </p:spPr>
        <p:txBody>
          <a:bodyPr wrap="square">
            <a:spAutoFit/>
          </a:bodyPr>
          <a:lstStyle/>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endParaRPr lang="en-US" sz="2000" dirty="0"/>
          </a:p>
        </p:txBody>
      </p:sp>
      <p:sp>
        <p:nvSpPr>
          <p:cNvPr id="7" name="TextBox 6">
            <a:extLst>
              <a:ext uri="{FF2B5EF4-FFF2-40B4-BE49-F238E27FC236}">
                <a16:creationId xmlns:a16="http://schemas.microsoft.com/office/drawing/2014/main" id="{23399512-DCDB-41E3-BDD9-B22284E739D9}"/>
              </a:ext>
            </a:extLst>
          </p:cNvPr>
          <p:cNvSpPr txBox="1"/>
          <p:nvPr/>
        </p:nvSpPr>
        <p:spPr>
          <a:xfrm>
            <a:off x="1759784" y="2038136"/>
            <a:ext cx="9261141" cy="3539430"/>
          </a:xfrm>
          <a:prstGeom prst="rect">
            <a:avLst/>
          </a:prstGeom>
          <a:noFill/>
        </p:spPr>
        <p:txBody>
          <a:bodyPr wrap="square">
            <a:spAutoFit/>
          </a:bodyPr>
          <a:lstStyle/>
          <a:p>
            <a:pPr marL="285750" indent="-285750" algn="just">
              <a:buFont typeface="Wingdings" panose="05000000000000000000" pitchFamily="2" charset="2"/>
              <a:buChar char="v"/>
            </a:pPr>
            <a:r>
              <a:rPr lang="en-IN" sz="2800" dirty="0"/>
              <a:t>Django</a:t>
            </a:r>
          </a:p>
          <a:p>
            <a:pPr algn="just"/>
            <a:r>
              <a:rPr lang="en-IN" sz="2800" dirty="0"/>
              <a:t>        -Blog Website</a:t>
            </a:r>
          </a:p>
          <a:p>
            <a:pPr algn="just"/>
            <a:r>
              <a:rPr lang="en-IN" sz="2800" dirty="0"/>
              <a:t>        -Blood Donation(Currently working)</a:t>
            </a:r>
          </a:p>
          <a:p>
            <a:pPr marL="457200" indent="-457200" algn="just">
              <a:buFont typeface="Wingdings" panose="05000000000000000000" pitchFamily="2" charset="2"/>
              <a:buChar char="v"/>
            </a:pPr>
            <a:r>
              <a:rPr lang="en-IN" sz="2800" dirty="0"/>
              <a:t>JavaScript</a:t>
            </a:r>
          </a:p>
          <a:p>
            <a:pPr algn="just"/>
            <a:r>
              <a:rPr lang="en-IN" sz="2800" dirty="0"/>
              <a:t>        -Tic Tac Toe</a:t>
            </a:r>
          </a:p>
          <a:p>
            <a:pPr algn="just"/>
            <a:r>
              <a:rPr lang="en-IN" sz="2800" dirty="0"/>
              <a:t>        - To-do-list</a:t>
            </a:r>
          </a:p>
          <a:p>
            <a:pPr marL="285750" indent="-285750" algn="just">
              <a:buFont typeface="Wingdings" panose="05000000000000000000" pitchFamily="2" charset="2"/>
              <a:buChar char="v"/>
            </a:pPr>
            <a:r>
              <a:rPr lang="en-IN" sz="2800" dirty="0"/>
              <a:t> Tableau</a:t>
            </a:r>
          </a:p>
          <a:p>
            <a:pPr algn="just"/>
            <a:r>
              <a:rPr lang="en-IN" sz="2800" dirty="0"/>
              <a:t>       -Sales Dashboard    </a:t>
            </a:r>
          </a:p>
        </p:txBody>
      </p:sp>
    </p:spTree>
    <p:extLst>
      <p:ext uri="{BB962C8B-B14F-4D97-AF65-F5344CB8AC3E}">
        <p14:creationId xmlns:p14="http://schemas.microsoft.com/office/powerpoint/2010/main" val="107386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39461-200C-CE1A-7E5B-B265F27E3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3F9DF-37FC-F383-72A4-78E39E926684}"/>
              </a:ext>
            </a:extLst>
          </p:cNvPr>
          <p:cNvSpPr>
            <a:spLocks noGrp="1"/>
          </p:cNvSpPr>
          <p:nvPr>
            <p:ph type="title"/>
          </p:nvPr>
        </p:nvSpPr>
        <p:spPr>
          <a:xfrm>
            <a:off x="839788" y="365125"/>
            <a:ext cx="9261142" cy="1287212"/>
          </a:xfrm>
        </p:spPr>
        <p:txBody>
          <a:bodyPr/>
          <a:lstStyle/>
          <a:p>
            <a:r>
              <a:rPr lang="en-IN" dirty="0"/>
              <a:t>                Project / Task Overview</a:t>
            </a:r>
            <a:endParaRPr lang="en-US" dirty="0"/>
          </a:p>
        </p:txBody>
      </p:sp>
      <p:sp>
        <p:nvSpPr>
          <p:cNvPr id="6" name="TextBox 5">
            <a:extLst>
              <a:ext uri="{FF2B5EF4-FFF2-40B4-BE49-F238E27FC236}">
                <a16:creationId xmlns:a16="http://schemas.microsoft.com/office/drawing/2014/main" id="{B04A6FD4-0912-1EE4-3659-CCB3D280E4FE}"/>
              </a:ext>
            </a:extLst>
          </p:cNvPr>
          <p:cNvSpPr txBox="1"/>
          <p:nvPr/>
        </p:nvSpPr>
        <p:spPr>
          <a:xfrm>
            <a:off x="1022440" y="1440013"/>
            <a:ext cx="12448672" cy="707886"/>
          </a:xfrm>
          <a:prstGeom prst="rect">
            <a:avLst/>
          </a:prstGeom>
          <a:noFill/>
        </p:spPr>
        <p:txBody>
          <a:bodyPr wrap="square">
            <a:spAutoFit/>
          </a:bodyPr>
          <a:lstStyle/>
          <a:p>
            <a:pPr marL="342900" indent="-342900" algn="just">
              <a:buFont typeface="Wingdings" panose="05000000000000000000" pitchFamily="2" charset="2"/>
              <a:buChar char="v"/>
            </a:pPr>
            <a:endParaRPr lang="en-US" sz="2000" dirty="0"/>
          </a:p>
          <a:p>
            <a:pPr algn="just"/>
            <a:r>
              <a:rPr lang="en-US" sz="2000" dirty="0"/>
              <a:t>                                                                            Blood Donation</a:t>
            </a:r>
          </a:p>
        </p:txBody>
      </p:sp>
      <p:sp>
        <p:nvSpPr>
          <p:cNvPr id="4" name="TextBox 3">
            <a:extLst>
              <a:ext uri="{FF2B5EF4-FFF2-40B4-BE49-F238E27FC236}">
                <a16:creationId xmlns:a16="http://schemas.microsoft.com/office/drawing/2014/main" id="{615B50D6-031D-D62C-1C8E-28BEE20D7E83}"/>
              </a:ext>
            </a:extLst>
          </p:cNvPr>
          <p:cNvSpPr txBox="1"/>
          <p:nvPr/>
        </p:nvSpPr>
        <p:spPr>
          <a:xfrm>
            <a:off x="1395663" y="2836506"/>
            <a:ext cx="9974197" cy="1200329"/>
          </a:xfrm>
          <a:prstGeom prst="rect">
            <a:avLst/>
          </a:prstGeom>
          <a:noFill/>
        </p:spPr>
        <p:txBody>
          <a:bodyPr wrap="square" rtlCol="0">
            <a:spAutoFit/>
          </a:bodyPr>
          <a:lstStyle/>
          <a:p>
            <a:pPr algn="just"/>
            <a:r>
              <a:rPr lang="en-IN" b="1" dirty="0"/>
              <a:t>Objective: </a:t>
            </a:r>
          </a:p>
          <a:p>
            <a:pPr algn="just"/>
            <a:r>
              <a:rPr lang="en-US" dirty="0"/>
              <a:t>Our goal is to make it easy for people who need blood to connect with those who want to donate. We focus on simple communication, detailed profiles, and an easy system for requests. We keep things private and also encourage everyone to learn and support each other in donating blood willingly.</a:t>
            </a:r>
            <a:endParaRPr lang="en-IN" dirty="0"/>
          </a:p>
        </p:txBody>
      </p:sp>
      <p:sp>
        <p:nvSpPr>
          <p:cNvPr id="8" name="TextBox 7">
            <a:extLst>
              <a:ext uri="{FF2B5EF4-FFF2-40B4-BE49-F238E27FC236}">
                <a16:creationId xmlns:a16="http://schemas.microsoft.com/office/drawing/2014/main" id="{C789B969-3C29-D855-7EC9-90FB3D5C11A1}"/>
              </a:ext>
            </a:extLst>
          </p:cNvPr>
          <p:cNvSpPr txBox="1"/>
          <p:nvPr/>
        </p:nvSpPr>
        <p:spPr>
          <a:xfrm>
            <a:off x="1296954" y="4320073"/>
            <a:ext cx="10072905" cy="1477328"/>
          </a:xfrm>
          <a:prstGeom prst="rect">
            <a:avLst/>
          </a:prstGeom>
          <a:noFill/>
        </p:spPr>
        <p:txBody>
          <a:bodyPr wrap="square" rtlCol="0">
            <a:spAutoFit/>
          </a:bodyPr>
          <a:lstStyle/>
          <a:p>
            <a:pPr algn="just"/>
            <a:r>
              <a:rPr lang="en-IN" b="1" dirty="0"/>
              <a:t>Problem statement</a:t>
            </a:r>
            <a:r>
              <a:rPr lang="en-IN" dirty="0"/>
              <a:t>:  </a:t>
            </a:r>
          </a:p>
          <a:p>
            <a:pPr algn="just"/>
            <a:r>
              <a:rPr lang="en-US" dirty="0"/>
              <a:t>There is a lack of a user-friendly online platform that efficiently connects blood donors with patients in need, causing delays in critical situations. The current system lacks transparency and urgency, highlighting the need for a streamlined solution to facilitate quick and secure connections between donors and patients.</a:t>
            </a:r>
            <a:endParaRPr lang="en-IN" dirty="0"/>
          </a:p>
        </p:txBody>
      </p:sp>
    </p:spTree>
    <p:extLst>
      <p:ext uri="{BB962C8B-B14F-4D97-AF65-F5344CB8AC3E}">
        <p14:creationId xmlns:p14="http://schemas.microsoft.com/office/powerpoint/2010/main" val="3650439174"/>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CCC70BB-1681-E94D-9B9C-C1BC2F73D661}" vid="{B3BEE897-5621-174F-AE85-C7C8EABE51EE}"/>
    </a:ext>
  </a:extLst>
</a:theme>
</file>

<file path=docProps/app.xml><?xml version="1.0" encoding="utf-8"?>
<Properties xmlns="http://schemas.openxmlformats.org/officeDocument/2006/extended-properties" xmlns:vt="http://schemas.openxmlformats.org/officeDocument/2006/docPropsVTypes">
  <Template>Office Theme</Template>
  <TotalTime>2674</TotalTime>
  <Words>370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Internship Mid-Term I Review</vt:lpstr>
      <vt:lpstr>   </vt:lpstr>
      <vt:lpstr>PowerPoint Presentation</vt:lpstr>
      <vt:lpstr>                  Training Details </vt:lpstr>
      <vt:lpstr>                  Objectives of Internship </vt:lpstr>
      <vt:lpstr>                  Technical skills Acquired</vt:lpstr>
      <vt:lpstr>                Project Undertaken</vt:lpstr>
      <vt:lpstr>                Project / Task Overview</vt:lpstr>
      <vt:lpstr>                     User-Interface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Mongia</dc:creator>
  <cp:lastModifiedBy>Gurmanpreet Kaur Dhanju</cp:lastModifiedBy>
  <cp:revision>17</cp:revision>
  <dcterms:created xsi:type="dcterms:W3CDTF">2021-10-10T12:23:51Z</dcterms:created>
  <dcterms:modified xsi:type="dcterms:W3CDTF">2024-03-01T19:00:53Z</dcterms:modified>
</cp:coreProperties>
</file>