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78" r:id="rId3"/>
    <p:sldId id="258" r:id="rId4"/>
    <p:sldId id="257" r:id="rId5"/>
    <p:sldId id="261" r:id="rId6"/>
    <p:sldId id="262" r:id="rId7"/>
    <p:sldId id="263" r:id="rId8"/>
    <p:sldId id="272" r:id="rId9"/>
    <p:sldId id="273" r:id="rId10"/>
    <p:sldId id="274" r:id="rId11"/>
    <p:sldId id="279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59" autoAdjust="0"/>
    <p:restoredTop sz="94618" autoAdjust="0"/>
  </p:normalViewPr>
  <p:slideViewPr>
    <p:cSldViewPr>
      <p:cViewPr varScale="1">
        <p:scale>
          <a:sx n="74" d="100"/>
          <a:sy n="74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382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1150444-5991-4263-9316-73F05BF80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6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DA123B-482A-4E36-B483-98CEA14FFDB0}" type="slidenum">
              <a:rPr lang="en-US"/>
              <a:pPr/>
              <a:t>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5C93AB-D529-4BD5-A12A-C349F672297D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5C93AB-D529-4BD5-A12A-C349F672297D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0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5C93AB-D529-4BD5-A12A-C349F672297D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5C93AB-D529-4BD5-A12A-C349F672297D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5C93AB-D529-4BD5-A12A-C349F672297D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57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5C93AB-D529-4BD5-A12A-C349F672297D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4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5C93AB-D529-4BD5-A12A-C349F672297D}" type="slidenum">
              <a:rPr lang="en-US"/>
              <a:pPr/>
              <a:t>9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3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5373688"/>
            <a:ext cx="5327650" cy="75088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6094413"/>
            <a:ext cx="5327650" cy="503237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246813" y="476250"/>
            <a:ext cx="1852612" cy="5903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476250"/>
            <a:ext cx="5410200" cy="59039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548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0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5832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5775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9769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8025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2611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910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5741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2885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238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4213" y="1484313"/>
            <a:ext cx="31988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35425" y="1484313"/>
            <a:ext cx="32004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476250"/>
            <a:ext cx="60483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84313"/>
            <a:ext cx="6551612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5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B6D880-959A-FD47-884E-DC65024F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32" y="1714500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68C2AD-896B-104F-8545-685B72AC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21" y="17341"/>
            <a:ext cx="1697159" cy="1697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2DD42D-2E21-884C-A86E-2DA1B922EC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680"/>
          <a:stretch/>
        </p:blipFill>
        <p:spPr>
          <a:xfrm>
            <a:off x="-26191" y="8671"/>
            <a:ext cx="6096000" cy="17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1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640"/>
            <a:ext cx="7056438" cy="719138"/>
          </a:xfrm>
        </p:spPr>
        <p:txBody>
          <a:bodyPr/>
          <a:lstStyle/>
          <a:p>
            <a:pPr eaLnBrk="1" hangingPunct="1"/>
            <a:r>
              <a:rPr lang="en-US" sz="5400" b="1" dirty="0">
                <a:solidFill>
                  <a:srgbClr val="080808"/>
                </a:solidFill>
              </a:rPr>
              <a:t>Contents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96261E3-0D2E-A14A-80E4-0D1F94A67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844" y="1484784"/>
            <a:ext cx="67691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3200" kern="0" dirty="0" smtClean="0">
                <a:latin typeface="+mj-lt"/>
                <a:ea typeface="굴림" charset="-127"/>
              </a:rPr>
              <a:t>Introduction</a:t>
            </a:r>
            <a:endParaRPr lang="en-US" sz="3200" kern="0" dirty="0">
              <a:latin typeface="+mj-lt"/>
              <a:ea typeface="굴림" charset="-127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3200" kern="0" dirty="0">
                <a:ea typeface="굴림" charset="-127"/>
              </a:rPr>
              <a:t>Need of pipelining</a:t>
            </a:r>
            <a:endParaRPr lang="en-US" sz="3200" kern="0" dirty="0">
              <a:latin typeface="+mj-lt"/>
              <a:ea typeface="굴림" charset="-127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3200" kern="0" dirty="0" smtClean="0">
                <a:latin typeface="+mj-lt"/>
                <a:ea typeface="굴림" charset="-127"/>
              </a:rPr>
              <a:t>Performance </a:t>
            </a:r>
            <a:r>
              <a:rPr lang="en-US" sz="3200" kern="0" dirty="0">
                <a:latin typeface="+mj-lt"/>
                <a:ea typeface="굴림" charset="-127"/>
              </a:rPr>
              <a:t>Evaluation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uk-UA" sz="3200" kern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4902" y="332656"/>
            <a:ext cx="3024336" cy="620712"/>
          </a:xfrm>
        </p:spPr>
        <p:txBody>
          <a:bodyPr/>
          <a:lstStyle/>
          <a:p>
            <a:pPr eaLnBrk="1" hangingPunct="1"/>
            <a:r>
              <a:rPr lang="en-US" sz="3600" b="1" dirty="0"/>
              <a:t>Introduction</a:t>
            </a:r>
            <a:endParaRPr lang="uk-UA" sz="36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CD0B8EF-9291-F247-B122-A255C6E9F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56792"/>
            <a:ext cx="8387084" cy="4895850"/>
          </a:xfrm>
        </p:spPr>
        <p:txBody>
          <a:bodyPr/>
          <a:lstStyle/>
          <a:p>
            <a:pPr algn="just"/>
            <a:r>
              <a:rPr lang="en-IN" sz="2400" dirty="0"/>
              <a:t>Pipelining is a technique of decomposing a sequential process into sub operations, with each subprocess being executed in a special dedicated segment that operates concurrently with all other segments.</a:t>
            </a:r>
          </a:p>
          <a:p>
            <a:pPr algn="just">
              <a:buNone/>
            </a:pPr>
            <a:endParaRPr lang="en-IN" sz="2400" dirty="0"/>
          </a:p>
          <a:p>
            <a:pPr algn="just"/>
            <a:r>
              <a:rPr lang="en-IN" sz="2400" dirty="0"/>
              <a:t>The result obtained from the computation in each segment is transferred to the next segment in the pipeline. </a:t>
            </a:r>
          </a:p>
          <a:p>
            <a:pPr algn="just">
              <a:buNone/>
            </a:pPr>
            <a:endParaRPr lang="en-IN" sz="2400" dirty="0"/>
          </a:p>
          <a:p>
            <a:pPr algn="just"/>
            <a:r>
              <a:rPr lang="en-IN" sz="2400" dirty="0"/>
              <a:t>The final result is obtained after the data have passed through all segments.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9930D749-45A3-624D-924D-27B876796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6499693"/>
            <a:ext cx="3708375" cy="50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sz="1600" kern="0" dirty="0">
                <a:latin typeface="+mj-lt"/>
              </a:rPr>
              <a:t>Dr. </a:t>
            </a:r>
            <a:r>
              <a:rPr lang="en-US" sz="1600" kern="0" dirty="0" err="1">
                <a:latin typeface="+mj-lt"/>
              </a:rPr>
              <a:t>Bhoopesh</a:t>
            </a:r>
            <a:r>
              <a:rPr lang="en-US" sz="1600" kern="0" dirty="0">
                <a:latin typeface="+mj-lt"/>
              </a:rPr>
              <a:t> Singh </a:t>
            </a:r>
            <a:r>
              <a:rPr lang="en-US" sz="1600" kern="0" dirty="0" err="1">
                <a:latin typeface="+mj-lt"/>
              </a:rPr>
              <a:t>Bhati</a:t>
            </a:r>
            <a:endParaRPr lang="uk-UA" sz="1600" kern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733480" cy="620712"/>
          </a:xfrm>
        </p:spPr>
        <p:txBody>
          <a:bodyPr/>
          <a:lstStyle/>
          <a:p>
            <a:r>
              <a:rPr lang="en-US" sz="3600" b="1" dirty="0"/>
              <a:t>Need of Pipelining</a:t>
            </a:r>
            <a:endParaRPr lang="uk-UA" sz="360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8534A05-5699-E94D-B8B7-32935247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6499693"/>
            <a:ext cx="3708375" cy="50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sz="1600" kern="0" dirty="0">
                <a:latin typeface="+mj-lt"/>
              </a:rPr>
              <a:t>Dr. </a:t>
            </a:r>
            <a:r>
              <a:rPr lang="en-US" sz="1600" kern="0" dirty="0" err="1">
                <a:latin typeface="+mj-lt"/>
              </a:rPr>
              <a:t>Bhoopesh</a:t>
            </a:r>
            <a:r>
              <a:rPr lang="en-US" sz="1600" kern="0" dirty="0">
                <a:latin typeface="+mj-lt"/>
              </a:rPr>
              <a:t> Singh </a:t>
            </a:r>
            <a:r>
              <a:rPr lang="en-US" sz="1600" kern="0" dirty="0" err="1">
                <a:latin typeface="+mj-lt"/>
              </a:rPr>
              <a:t>Bhati</a:t>
            </a:r>
            <a:endParaRPr lang="uk-UA" sz="1600" kern="0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654CB2A-4F76-1943-95B8-DE6F96BA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313"/>
            <a:ext cx="8640960" cy="4895850"/>
          </a:xfrm>
        </p:spPr>
        <p:txBody>
          <a:bodyPr/>
          <a:lstStyle/>
          <a:p>
            <a:r>
              <a:rPr lang="en-US" dirty="0"/>
              <a:t>A parallel processing system is able to perform concurrent data processing to achieve faster execution time</a:t>
            </a:r>
          </a:p>
          <a:p>
            <a:endParaRPr lang="en-US" dirty="0"/>
          </a:p>
          <a:p>
            <a:r>
              <a:rPr lang="en-US" dirty="0"/>
              <a:t>The system may have two or more ALUs and be able to execute two or more instructions at the same time</a:t>
            </a:r>
          </a:p>
          <a:p>
            <a:endParaRPr lang="en-US" dirty="0"/>
          </a:p>
          <a:p>
            <a:r>
              <a:rPr lang="en-US" dirty="0"/>
              <a:t>Helps by increasing the throughput i.e., the amount of processing that can be accomplished during a given interval of time</a:t>
            </a:r>
          </a:p>
        </p:txBody>
      </p:sp>
    </p:spTree>
    <p:extLst>
      <p:ext uri="{BB962C8B-B14F-4D97-AF65-F5344CB8AC3E}">
        <p14:creationId xmlns:p14="http://schemas.microsoft.com/office/powerpoint/2010/main" val="40769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332656"/>
            <a:ext cx="2304256" cy="620712"/>
          </a:xfrm>
        </p:spPr>
        <p:txBody>
          <a:bodyPr/>
          <a:lstStyle/>
          <a:p>
            <a:r>
              <a:rPr lang="en-US" sz="3600" b="1" dirty="0"/>
              <a:t>Example</a:t>
            </a:r>
            <a:endParaRPr lang="uk-UA" sz="360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8534A05-5699-E94D-B8B7-32935247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6499693"/>
            <a:ext cx="3708375" cy="50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sz="1600" kern="0" dirty="0">
                <a:latin typeface="+mj-lt"/>
              </a:rPr>
              <a:t>Dr. </a:t>
            </a:r>
            <a:r>
              <a:rPr lang="en-US" sz="1600" kern="0" dirty="0" err="1">
                <a:latin typeface="+mj-lt"/>
              </a:rPr>
              <a:t>Bhoopesh</a:t>
            </a:r>
            <a:r>
              <a:rPr lang="en-US" sz="1600" kern="0" dirty="0">
                <a:latin typeface="+mj-lt"/>
              </a:rPr>
              <a:t> Singh </a:t>
            </a:r>
            <a:r>
              <a:rPr lang="en-US" sz="1600" kern="0" dirty="0" err="1">
                <a:latin typeface="+mj-lt"/>
              </a:rPr>
              <a:t>Bhati</a:t>
            </a:r>
            <a:endParaRPr lang="uk-UA" sz="1600" kern="0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654CB2A-4F76-1943-95B8-DE6F96BA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313"/>
            <a:ext cx="8640960" cy="48958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Question. </a:t>
            </a:r>
            <a:r>
              <a:rPr lang="en-US" sz="2000" dirty="0"/>
              <a:t>Consider a 4-segment pipeline to execute 4 tasks. Compare the number of cycles required in a pipelined model, and a non-pipelined model.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CASE 1: Pipelined</a:t>
            </a:r>
          </a:p>
          <a:p>
            <a:pPr marL="0" indent="0" algn="ctr">
              <a:buNone/>
            </a:pPr>
            <a:r>
              <a:rPr lang="en-US" sz="2000" dirty="0"/>
              <a:t>Only 7 cycles used.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1919193-F10E-8941-B13F-611B6B069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7172"/>
              </p:ext>
            </p:extLst>
          </p:nvPr>
        </p:nvGraphicFramePr>
        <p:xfrm>
          <a:off x="1583665" y="3789040"/>
          <a:ext cx="5976670" cy="2194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97667">
                  <a:extLst>
                    <a:ext uri="{9D8B030D-6E8A-4147-A177-3AD203B41FA5}">
                      <a16:colId xmlns:a16="http://schemas.microsoft.com/office/drawing/2014/main" xmlns="" val="2037383184"/>
                    </a:ext>
                  </a:extLst>
                </a:gridCol>
                <a:gridCol w="597667">
                  <a:extLst>
                    <a:ext uri="{9D8B030D-6E8A-4147-A177-3AD203B41FA5}">
                      <a16:colId xmlns:a16="http://schemas.microsoft.com/office/drawing/2014/main" xmlns="" val="1842017446"/>
                    </a:ext>
                  </a:extLst>
                </a:gridCol>
                <a:gridCol w="597667">
                  <a:extLst>
                    <a:ext uri="{9D8B030D-6E8A-4147-A177-3AD203B41FA5}">
                      <a16:colId xmlns:a16="http://schemas.microsoft.com/office/drawing/2014/main" xmlns="" val="876082463"/>
                    </a:ext>
                  </a:extLst>
                </a:gridCol>
                <a:gridCol w="597667">
                  <a:extLst>
                    <a:ext uri="{9D8B030D-6E8A-4147-A177-3AD203B41FA5}">
                      <a16:colId xmlns:a16="http://schemas.microsoft.com/office/drawing/2014/main" xmlns="" val="3329990154"/>
                    </a:ext>
                  </a:extLst>
                </a:gridCol>
                <a:gridCol w="597667">
                  <a:extLst>
                    <a:ext uri="{9D8B030D-6E8A-4147-A177-3AD203B41FA5}">
                      <a16:colId xmlns:a16="http://schemas.microsoft.com/office/drawing/2014/main" xmlns="" val="200796054"/>
                    </a:ext>
                  </a:extLst>
                </a:gridCol>
                <a:gridCol w="597667">
                  <a:extLst>
                    <a:ext uri="{9D8B030D-6E8A-4147-A177-3AD203B41FA5}">
                      <a16:colId xmlns:a16="http://schemas.microsoft.com/office/drawing/2014/main" xmlns="" val="1325385787"/>
                    </a:ext>
                  </a:extLst>
                </a:gridCol>
                <a:gridCol w="597667">
                  <a:extLst>
                    <a:ext uri="{9D8B030D-6E8A-4147-A177-3AD203B41FA5}">
                      <a16:colId xmlns:a16="http://schemas.microsoft.com/office/drawing/2014/main" xmlns="" val="359632383"/>
                    </a:ext>
                  </a:extLst>
                </a:gridCol>
                <a:gridCol w="597667">
                  <a:extLst>
                    <a:ext uri="{9D8B030D-6E8A-4147-A177-3AD203B41FA5}">
                      <a16:colId xmlns:a16="http://schemas.microsoft.com/office/drawing/2014/main" xmlns="" val="836787929"/>
                    </a:ext>
                  </a:extLst>
                </a:gridCol>
                <a:gridCol w="597667">
                  <a:extLst>
                    <a:ext uri="{9D8B030D-6E8A-4147-A177-3AD203B41FA5}">
                      <a16:colId xmlns:a16="http://schemas.microsoft.com/office/drawing/2014/main" xmlns="" val="91538172"/>
                    </a:ext>
                  </a:extLst>
                </a:gridCol>
                <a:gridCol w="597667">
                  <a:extLst>
                    <a:ext uri="{9D8B030D-6E8A-4147-A177-3AD203B41FA5}">
                      <a16:colId xmlns:a16="http://schemas.microsoft.com/office/drawing/2014/main" xmlns="" val="1944484298"/>
                    </a:ext>
                  </a:extLst>
                </a:gridCol>
              </a:tblGrid>
              <a:tr h="301227">
                <a:tc>
                  <a:txBody>
                    <a:bodyPr/>
                    <a:lstStyle/>
                    <a:p>
                      <a:r>
                        <a:rPr lang="en-US" b="1" dirty="0"/>
                        <a:t>O/P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072834"/>
                  </a:ext>
                </a:extLst>
              </a:tr>
              <a:tr h="301227">
                <a:tc>
                  <a:txBody>
                    <a:bodyPr/>
                    <a:lstStyle/>
                    <a:p>
                      <a:r>
                        <a:rPr lang="en-US" b="1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1140487"/>
                  </a:ext>
                </a:extLst>
              </a:tr>
              <a:tr h="301227">
                <a:tc>
                  <a:txBody>
                    <a:bodyPr/>
                    <a:lstStyle/>
                    <a:p>
                      <a:r>
                        <a:rPr lang="en-US" b="1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943478"/>
                  </a:ext>
                </a:extLst>
              </a:tr>
              <a:tr h="301227">
                <a:tc>
                  <a:txBody>
                    <a:bodyPr/>
                    <a:lstStyle/>
                    <a:p>
                      <a:r>
                        <a:rPr lang="en-US" b="1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771087"/>
                  </a:ext>
                </a:extLst>
              </a:tr>
              <a:tr h="301227">
                <a:tc>
                  <a:txBody>
                    <a:bodyPr/>
                    <a:lstStyle/>
                    <a:p>
                      <a:r>
                        <a:rPr lang="en-US" b="1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0564863"/>
                  </a:ext>
                </a:extLst>
              </a:tr>
              <a:tr h="30122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637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6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332656"/>
            <a:ext cx="4032448" cy="620712"/>
          </a:xfrm>
        </p:spPr>
        <p:txBody>
          <a:bodyPr/>
          <a:lstStyle/>
          <a:p>
            <a:r>
              <a:rPr lang="en-US" sz="3600" b="1" dirty="0"/>
              <a:t>Example </a:t>
            </a:r>
            <a:r>
              <a:rPr lang="en-US" sz="3600" b="1" dirty="0" err="1"/>
              <a:t>contd</a:t>
            </a:r>
            <a:r>
              <a:rPr lang="en-US" sz="3600" b="1" dirty="0"/>
              <a:t>…</a:t>
            </a:r>
            <a:endParaRPr lang="uk-UA" sz="360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8534A05-5699-E94D-B8B7-32935247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6499693"/>
            <a:ext cx="3708375" cy="50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sz="1600" kern="0" dirty="0">
                <a:latin typeface="+mj-lt"/>
              </a:rPr>
              <a:t>Dr. </a:t>
            </a:r>
            <a:r>
              <a:rPr lang="en-US" sz="1600" kern="0" dirty="0" err="1">
                <a:latin typeface="+mj-lt"/>
              </a:rPr>
              <a:t>Bhoopesh</a:t>
            </a:r>
            <a:r>
              <a:rPr lang="en-US" sz="1600" kern="0" dirty="0">
                <a:latin typeface="+mj-lt"/>
              </a:rPr>
              <a:t> Singh </a:t>
            </a:r>
            <a:r>
              <a:rPr lang="en-US" sz="1600" kern="0" dirty="0" err="1">
                <a:latin typeface="+mj-lt"/>
              </a:rPr>
              <a:t>Bhati</a:t>
            </a:r>
            <a:endParaRPr lang="uk-UA" sz="1600" kern="0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654CB2A-4F76-1943-95B8-DE6F96BA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313"/>
            <a:ext cx="8640960" cy="48958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Question. </a:t>
            </a:r>
            <a:r>
              <a:rPr lang="en-US" sz="2000" dirty="0"/>
              <a:t>Consider a 4-segment pipeline to execute 4 tasks. Compare the number of cycles required in a pipelined model, and a non-pipelined model.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CASE 2: Pipelined</a:t>
            </a:r>
          </a:p>
          <a:p>
            <a:pPr marL="0" indent="0" algn="ctr">
              <a:buNone/>
            </a:pPr>
            <a:r>
              <a:rPr lang="en-US" sz="2000" dirty="0"/>
              <a:t>16 cycles used.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C9F7C79-24F6-7244-BB42-53F934E00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32521"/>
              </p:ext>
            </p:extLst>
          </p:nvPr>
        </p:nvGraphicFramePr>
        <p:xfrm>
          <a:off x="251520" y="3717032"/>
          <a:ext cx="8640964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08292">
                  <a:extLst>
                    <a:ext uri="{9D8B030D-6E8A-4147-A177-3AD203B41FA5}">
                      <a16:colId xmlns:a16="http://schemas.microsoft.com/office/drawing/2014/main" xmlns="" val="2037383184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1842017446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876082463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3329990154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200796054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1325385787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359632383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836787929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91538172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1944484298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3934757889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3256864540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3007867933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3983569926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2791718283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360476366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xmlns="" val="3880871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769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114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94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77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056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637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9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332656"/>
            <a:ext cx="5616624" cy="620712"/>
          </a:xfrm>
        </p:spPr>
        <p:txBody>
          <a:bodyPr/>
          <a:lstStyle/>
          <a:p>
            <a:r>
              <a:rPr lang="en-US" sz="3600" b="1" dirty="0"/>
              <a:t>Performance Evaluation</a:t>
            </a:r>
            <a:endParaRPr lang="uk-UA" sz="360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8534A05-5699-E94D-B8B7-32935247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6499693"/>
            <a:ext cx="3708375" cy="50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sz="1600" kern="0" dirty="0">
                <a:latin typeface="+mj-lt"/>
              </a:rPr>
              <a:t>Dr. </a:t>
            </a:r>
            <a:r>
              <a:rPr lang="en-US" sz="1600" kern="0" dirty="0" err="1">
                <a:latin typeface="+mj-lt"/>
              </a:rPr>
              <a:t>Bhoopesh</a:t>
            </a:r>
            <a:r>
              <a:rPr lang="en-US" sz="1600" kern="0" dirty="0">
                <a:latin typeface="+mj-lt"/>
              </a:rPr>
              <a:t> Singh </a:t>
            </a:r>
            <a:r>
              <a:rPr lang="en-US" sz="1600" kern="0" dirty="0" err="1">
                <a:latin typeface="+mj-lt"/>
              </a:rPr>
              <a:t>Bhati</a:t>
            </a:r>
            <a:endParaRPr lang="uk-UA" sz="1600" kern="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8654CB2A-4F76-1943-95B8-DE6F96BA8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84784"/>
                <a:ext cx="8496944" cy="4895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000" dirty="0"/>
                  <a:t>Consider </a:t>
                </a:r>
                <a:r>
                  <a:rPr lang="en-IN" sz="2000" b="1" i="1" dirty="0"/>
                  <a:t>‘k’</a:t>
                </a:r>
                <a:r>
                  <a:rPr lang="en-IN" sz="2000" dirty="0"/>
                  <a:t> segment pipeline, using clock cycle time </a:t>
                </a:r>
                <a:r>
                  <a:rPr lang="en-IN" sz="2000" b="1" i="1" dirty="0"/>
                  <a:t>‘</a:t>
                </a:r>
                <a:r>
                  <a:rPr lang="en-IN" sz="2000" b="1" i="1" dirty="0" err="1"/>
                  <a:t>t</a:t>
                </a:r>
                <a:r>
                  <a:rPr lang="en-IN" sz="2000" b="1" i="1" baseline="-25000" dirty="0" err="1"/>
                  <a:t>p</a:t>
                </a:r>
                <a:r>
                  <a:rPr lang="en-IN" sz="2000" b="1" i="1" dirty="0"/>
                  <a:t>’, </a:t>
                </a:r>
                <a:r>
                  <a:rPr lang="en-IN" sz="2000" dirty="0"/>
                  <a:t>to execute </a:t>
                </a:r>
                <a:r>
                  <a:rPr lang="en-IN" sz="2000" b="1" i="1" dirty="0"/>
                  <a:t>‘n’</a:t>
                </a:r>
                <a:r>
                  <a:rPr lang="en-IN" sz="2000" dirty="0"/>
                  <a:t> tasks.  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>
                  <a:buFont typeface="Wingdings" pitchFamily="2" charset="2"/>
                  <a:buChar char="à"/>
                </a:pPr>
                <a:r>
                  <a:rPr lang="en-IN" sz="2000" dirty="0">
                    <a:sym typeface="Wingdings" pitchFamily="2" charset="2"/>
                  </a:rPr>
                  <a:t>The first task is always executed in non-overlapping manner, hence, </a:t>
                </a:r>
                <a:r>
                  <a:rPr lang="en-IN" sz="2000" i="1" dirty="0">
                    <a:sym typeface="Wingdings" pitchFamily="2" charset="2"/>
                  </a:rPr>
                  <a:t>k</a:t>
                </a:r>
                <a:r>
                  <a:rPr lang="en-IN" sz="2000" dirty="0">
                    <a:sym typeface="Wingdings" pitchFamily="2" charset="2"/>
                  </a:rPr>
                  <a:t> cycles are used.</a:t>
                </a:r>
              </a:p>
              <a:p>
                <a:pPr>
                  <a:buFont typeface="Wingdings" pitchFamily="2" charset="2"/>
                  <a:buChar char="à"/>
                </a:pPr>
                <a:r>
                  <a:rPr lang="en-IN" sz="2000" dirty="0">
                    <a:sym typeface="Wingdings" pitchFamily="2" charset="2"/>
                  </a:rPr>
                  <a:t>The remaining ‘n-1’ tasks emerge from the pipe @ 1 task/cycle i.e., ‘n-1’ tasks require ‘n-1’ cycles.</a:t>
                </a:r>
              </a:p>
              <a:p>
                <a:pPr>
                  <a:buFont typeface="Wingdings" pitchFamily="2" charset="2"/>
                  <a:buChar char="à"/>
                </a:pPr>
                <a:r>
                  <a:rPr lang="en-IN" sz="2000" dirty="0">
                    <a:sym typeface="Wingdings" pitchFamily="2" charset="2"/>
                  </a:rPr>
                  <a:t>Therefore, total time required is,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𝑝𝑖𝑝𝑒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IN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IN" sz="20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à"/>
                </a:pPr>
                <a:r>
                  <a:rPr lang="en-IN" sz="2000" dirty="0">
                    <a:sym typeface="Wingdings" pitchFamily="2" charset="2"/>
                  </a:rPr>
                  <a:t>Considering the non-pipelined processor to perform the same task, using the clock cycle time </a:t>
                </a:r>
                <a:r>
                  <a:rPr lang="en-IN" sz="2000" b="1" i="1" dirty="0"/>
                  <a:t>‘</a:t>
                </a:r>
                <a:r>
                  <a:rPr lang="en-IN" sz="2000" b="1" i="1" dirty="0" err="1"/>
                  <a:t>t</a:t>
                </a:r>
                <a:r>
                  <a:rPr lang="en-IN" sz="2000" b="1" i="1" baseline="-25000" dirty="0" err="1"/>
                  <a:t>n</a:t>
                </a:r>
                <a:r>
                  <a:rPr lang="en-IN" sz="2000" b="1" i="1" dirty="0"/>
                  <a:t>’.</a:t>
                </a:r>
              </a:p>
              <a:p>
                <a:pPr>
                  <a:buFont typeface="Wingdings" pitchFamily="2" charset="2"/>
                  <a:buChar char="à"/>
                </a:pPr>
                <a:r>
                  <a:rPr lang="en-IN" sz="2000" dirty="0">
                    <a:sym typeface="Wingdings" pitchFamily="2" charset="2"/>
                  </a:rPr>
                  <a:t>Therefore, total time required is,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𝑝𝑖𝑝𝑒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IN" sz="2000" b="1" i="1" dirty="0"/>
                  <a:t> </a:t>
                </a:r>
                <a:r>
                  <a:rPr lang="en-IN" sz="2000" i="1" dirty="0"/>
                  <a:t>t</a:t>
                </a:r>
                <a:r>
                  <a:rPr lang="en-IN" sz="2000" i="1" baseline="-25000" dirty="0"/>
                  <a:t>n</a:t>
                </a:r>
                <a:endParaRPr lang="en-IN" sz="20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à"/>
                </a:pPr>
                <a:endParaRPr lang="en-IN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54CB2A-4F76-1943-95B8-DE6F96BA8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84784"/>
                <a:ext cx="8496944" cy="4895850"/>
              </a:xfrm>
              <a:blipFill rotWithShape="0">
                <a:blip r:embed="rId3"/>
                <a:stretch>
                  <a:fillRect l="-717" t="-623" b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1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332656"/>
            <a:ext cx="5616624" cy="620712"/>
          </a:xfrm>
        </p:spPr>
        <p:txBody>
          <a:bodyPr/>
          <a:lstStyle/>
          <a:p>
            <a:r>
              <a:rPr lang="en-US" sz="3600" b="1" dirty="0"/>
              <a:t>Performance Evaluation</a:t>
            </a:r>
            <a:endParaRPr lang="uk-UA" sz="360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8534A05-5699-E94D-B8B7-32935247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6499693"/>
            <a:ext cx="3708375" cy="50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sz="1600" kern="0" dirty="0">
                <a:latin typeface="+mj-lt"/>
              </a:rPr>
              <a:t>Dr. </a:t>
            </a:r>
            <a:r>
              <a:rPr lang="en-US" sz="1600" kern="0" dirty="0" err="1">
                <a:latin typeface="+mj-lt"/>
              </a:rPr>
              <a:t>Bhoopesh</a:t>
            </a:r>
            <a:r>
              <a:rPr lang="en-US" sz="1600" kern="0" dirty="0">
                <a:latin typeface="+mj-lt"/>
              </a:rPr>
              <a:t> Singh </a:t>
            </a:r>
            <a:r>
              <a:rPr lang="en-US" sz="1600" kern="0" dirty="0" err="1">
                <a:latin typeface="+mj-lt"/>
              </a:rPr>
              <a:t>Bhati</a:t>
            </a:r>
            <a:endParaRPr lang="uk-UA" sz="1600" kern="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8654CB2A-4F76-1943-95B8-DE6F96BA8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84784"/>
                <a:ext cx="8496944" cy="48958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performance gain can be calculated as,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𝑆𝑝𝑒𝑒𝑑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𝑃𝑒𝑟𝑓𝑜𝑟𝑚𝑎𝑛𝑐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𝑝𝑖𝑝𝑒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𝑃𝑒𝑟𝑓𝑜𝑟𝑚𝑎𝑛𝑐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𝑝𝑖𝑝𝑒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𝑝𝑖𝑝𝑒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𝑝𝑖𝑝𝑒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sym typeface="Wingdings" pitchFamily="2" charset="2"/>
                  </a:rPr>
                  <a:t>When ’n’ increases,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−1 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𝑟𝑒𝑎𝑐h𝑒𝑠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𝑣𝑎𝑙𝑢𝑒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IN" sz="2000" dirty="0">
                    <a:sym typeface="Wingdings" pitchFamily="2" charset="2"/>
                  </a:rPr>
                  <a:t>, therefore,</a:t>
                </a:r>
              </a:p>
              <a:p>
                <a:pPr marL="0" indent="0">
                  <a:buNone/>
                </a:pPr>
                <a:endParaRPr lang="en-IN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en-IN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654CB2A-4F76-1943-95B8-DE6F96BA8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84784"/>
                <a:ext cx="8496944" cy="4895850"/>
              </a:xfrm>
              <a:blipFill>
                <a:blip r:embed="rId3"/>
                <a:stretch>
                  <a:fillRect l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45D474-C759-834D-BA7A-8A55FC74071B}"/>
              </a:ext>
            </a:extLst>
          </p:cNvPr>
          <p:cNvSpPr txBox="1"/>
          <p:nvPr/>
        </p:nvSpPr>
        <p:spPr>
          <a:xfrm>
            <a:off x="7926885" y="9533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368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332656"/>
            <a:ext cx="5616624" cy="620712"/>
          </a:xfrm>
        </p:spPr>
        <p:txBody>
          <a:bodyPr/>
          <a:lstStyle/>
          <a:p>
            <a:r>
              <a:rPr lang="en-US" sz="3600" b="1" dirty="0"/>
              <a:t>Performance Evaluation</a:t>
            </a:r>
            <a:endParaRPr lang="uk-UA" sz="360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8534A05-5699-E94D-B8B7-32935247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6499693"/>
            <a:ext cx="3708375" cy="50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sz="1600" kern="0" dirty="0">
                <a:latin typeface="+mj-lt"/>
              </a:rPr>
              <a:t>Dr. </a:t>
            </a:r>
            <a:r>
              <a:rPr lang="en-US" sz="1600" kern="0" dirty="0" err="1">
                <a:latin typeface="+mj-lt"/>
              </a:rPr>
              <a:t>Bhoopesh</a:t>
            </a:r>
            <a:r>
              <a:rPr lang="en-US" sz="1600" kern="0" dirty="0">
                <a:latin typeface="+mj-lt"/>
              </a:rPr>
              <a:t> Singh </a:t>
            </a:r>
            <a:r>
              <a:rPr lang="en-US" sz="1600" kern="0" dirty="0" err="1">
                <a:latin typeface="+mj-lt"/>
              </a:rPr>
              <a:t>Bhati</a:t>
            </a:r>
            <a:endParaRPr lang="uk-UA" sz="1600" kern="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8654CB2A-4F76-1943-95B8-DE6F96BA8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84784"/>
                <a:ext cx="8496944" cy="4895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Also, since the first instruction time is same for both the processors,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Under this condition,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b="0" dirty="0"/>
              </a:p>
              <a:p>
                <a:pPr marL="0" indent="0" algn="just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 algn="just">
                  <a:buNone/>
                </a:pPr>
                <a:r>
                  <a:rPr lang="en-US" sz="2000" i="1" dirty="0"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 is the number of stages in the pipeline, also known as depth of the pipeline. Therefore, when the system is operating with 100% efficiency, then the maximum speed up is equal to the depth itself.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𝑝𝑖𝑝𝑒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𝑆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ym typeface="Wingdings" pitchFamily="2" charset="2"/>
                </a:endParaRPr>
              </a:p>
              <a:p>
                <a:pPr marL="0" indent="0" algn="just">
                  <a:buNone/>
                </a:pPr>
                <a:r>
                  <a:rPr lang="en-US" sz="2000" i="1" dirty="0">
                    <a:sym typeface="Wingdings" pitchFamily="2" charset="2"/>
                  </a:rPr>
                  <a:t>The throughput is,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𝑝𝑖𝑝𝑒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𝑛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sym typeface="Wingdings" pitchFamily="2" charset="2"/>
                </a:endParaRPr>
              </a:p>
              <a:p>
                <a:pPr marL="0" indent="0" algn="just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654CB2A-4F76-1943-95B8-DE6F96BA8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84784"/>
                <a:ext cx="8496944" cy="4895850"/>
              </a:xfrm>
              <a:blipFill>
                <a:blip r:embed="rId3"/>
                <a:stretch>
                  <a:fillRect l="-596" t="-518" r="-596" b="-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45D474-C759-834D-BA7A-8A55FC74071B}"/>
              </a:ext>
            </a:extLst>
          </p:cNvPr>
          <p:cNvSpPr txBox="1"/>
          <p:nvPr/>
        </p:nvSpPr>
        <p:spPr>
          <a:xfrm>
            <a:off x="7926885" y="9533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38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5">
      <a:dk1>
        <a:srgbClr val="4D4D4D"/>
      </a:dk1>
      <a:lt1>
        <a:srgbClr val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250</TotalTime>
  <Words>434</Words>
  <Application>Microsoft Office PowerPoint</Application>
  <PresentationFormat>On-screen Show (4:3)</PresentationFormat>
  <Paragraphs>159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Cambria Math</vt:lpstr>
      <vt:lpstr>Corbel</vt:lpstr>
      <vt:lpstr>굴림</vt:lpstr>
      <vt:lpstr>Times New Roman</vt:lpstr>
      <vt:lpstr>Wingdings</vt:lpstr>
      <vt:lpstr>Wingdings 2</vt:lpstr>
      <vt:lpstr>template</vt:lpstr>
      <vt:lpstr>Frame</vt:lpstr>
      <vt:lpstr>PowerPoint Presentation</vt:lpstr>
      <vt:lpstr>Contents</vt:lpstr>
      <vt:lpstr>Introduction</vt:lpstr>
      <vt:lpstr>Need of Pipelining</vt:lpstr>
      <vt:lpstr>Example</vt:lpstr>
      <vt:lpstr>Example contd…</vt:lpstr>
      <vt:lpstr>Performance Evaluation</vt:lpstr>
      <vt:lpstr>Performance Evaluation</vt:lpstr>
      <vt:lpstr>Performance Evaluation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</dc:title>
  <dc:creator>Garvit Chugh</dc:creator>
  <cp:lastModifiedBy>DELL PC</cp:lastModifiedBy>
  <cp:revision>21</cp:revision>
  <cp:lastPrinted>2021-03-13T15:04:19Z</cp:lastPrinted>
  <dcterms:created xsi:type="dcterms:W3CDTF">2021-03-13T12:31:40Z</dcterms:created>
  <dcterms:modified xsi:type="dcterms:W3CDTF">2021-05-16T02:05:23Z</dcterms:modified>
</cp:coreProperties>
</file>