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6"/>
  </p:notesMasterIdLst>
  <p:handoutMasterIdLst>
    <p:handoutMasterId r:id="rId27"/>
  </p:handoutMasterIdLst>
  <p:sldIdLst>
    <p:sldId id="350" r:id="rId5"/>
    <p:sldId id="362" r:id="rId6"/>
    <p:sldId id="375" r:id="rId7"/>
    <p:sldId id="364" r:id="rId8"/>
    <p:sldId id="365" r:id="rId9"/>
    <p:sldId id="366" r:id="rId10"/>
    <p:sldId id="380" r:id="rId11"/>
    <p:sldId id="376" r:id="rId12"/>
    <p:sldId id="367" r:id="rId13"/>
    <p:sldId id="368" r:id="rId14"/>
    <p:sldId id="381" r:id="rId15"/>
    <p:sldId id="382" r:id="rId16"/>
    <p:sldId id="370" r:id="rId17"/>
    <p:sldId id="377" r:id="rId18"/>
    <p:sldId id="384" r:id="rId19"/>
    <p:sldId id="385" r:id="rId20"/>
    <p:sldId id="386" r:id="rId21"/>
    <p:sldId id="372" r:id="rId22"/>
    <p:sldId id="373" r:id="rId23"/>
    <p:sldId id="383" r:id="rId24"/>
    <p:sldId id="3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226" autoAdjust="0"/>
  </p:normalViewPr>
  <p:slideViewPr>
    <p:cSldViewPr snapToGrid="0">
      <p:cViewPr varScale="1">
        <p:scale>
          <a:sx n="72" d="100"/>
          <a:sy n="72" d="100"/>
        </p:scale>
        <p:origin x="660" y="96"/>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rPr/>
              <a:pPr/>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pPr/>
              <a:t>6/17/2023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pPr/>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June 17, 2023</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dirty="0"/>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June 17, 2023</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dirty="0"/>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June 17, 2023</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dirty="0"/>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dirty="0"/>
              <a:t>Click icon to add picture</a:t>
            </a:r>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June 17, 2023</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dirty="0"/>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dirty="0"/>
              <a:t>Click icon to add picture</a:t>
            </a:r>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June 17, 2023</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dirty="0"/>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dirty="0"/>
              <a:t>Click icon to add picture</a:t>
            </a:r>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dirty="0"/>
              <a:t>Click icon to add chart</a:t>
            </a:r>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June 17, 2023</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dirty="0"/>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dirty="0"/>
              <a:t>Click icon to add table</a:t>
            </a:r>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June 17, 2023</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dirty="0"/>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dirty="0"/>
              <a:t>Click icon to add picture</a:t>
            </a:r>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dirty="0"/>
              <a:t>Click icon to add picture</a:t>
            </a:r>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dirty="0"/>
              <a:t>Click icon to add picture</a:t>
            </a:r>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dirty="0"/>
              <a:t>Click icon to add picture</a:t>
            </a:r>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June 17, 2023</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dirty="0"/>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June 17, 2023</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dirty="0"/>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June 17, 2023</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dirty="0"/>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1537854" y="636707"/>
            <a:ext cx="10071389" cy="2299854"/>
          </a:xfrm>
        </p:spPr>
        <p:txBody>
          <a:bodyPr/>
          <a:lstStyle/>
          <a:p>
            <a:r>
              <a:rPr lang="en-US" sz="2800" dirty="0">
                <a:latin typeface="+mn-lt"/>
              </a:rPr>
              <a:t>Dr. Babasaheb  Ambedkar Technical University </a:t>
            </a:r>
            <a:br>
              <a:rPr lang="en-US" sz="2800" dirty="0">
                <a:latin typeface="+mn-lt"/>
              </a:rPr>
            </a:br>
            <a:br>
              <a:rPr lang="en-US" sz="2800" dirty="0">
                <a:latin typeface="+mn-lt"/>
              </a:rPr>
            </a:br>
            <a:r>
              <a:rPr lang="en-US" sz="2800" dirty="0">
                <a:latin typeface="+mn-lt"/>
              </a:rPr>
              <a:t> MBES’s College of Engineering, Ambajogai</a:t>
            </a:r>
            <a:br>
              <a:rPr lang="en-US" sz="2800" dirty="0">
                <a:latin typeface="Arial Narrow" panose="020B0606020202030204" pitchFamily="34" charset="0"/>
              </a:rPr>
            </a:br>
            <a:br>
              <a:rPr lang="en-US" sz="2800" dirty="0">
                <a:latin typeface="Arial Narrow" panose="020B0606020202030204" pitchFamily="34" charset="0"/>
              </a:rPr>
            </a:br>
            <a:br>
              <a:rPr lang="en-US" sz="2800" dirty="0">
                <a:latin typeface="Arial Narrow" panose="020B0606020202030204" pitchFamily="34" charset="0"/>
              </a:rPr>
            </a:br>
            <a:br>
              <a:rPr lang="en-US" sz="2800" dirty="0">
                <a:latin typeface="Arial Narrow" panose="020B0606020202030204" pitchFamily="34" charset="0"/>
              </a:rPr>
            </a:br>
            <a:endParaRPr lang="en-US" sz="2800" dirty="0">
              <a:latin typeface="Verdana" panose="020B0604030504040204" pitchFamily="34" charset="0"/>
              <a:ea typeface="Verdana" panose="020B0604030504040204" pitchFamily="34" charset="0"/>
            </a:endParaRP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4599709" y="4549553"/>
            <a:ext cx="7258916" cy="953337"/>
          </a:xfrm>
        </p:spPr>
        <p:txBody>
          <a:bodyPr/>
          <a:lstStyle/>
          <a:p>
            <a:r>
              <a:rPr lang="en-US" dirty="0">
                <a:solidFill>
                  <a:schemeClr val="accent3">
                    <a:lumMod val="50000"/>
                  </a:schemeClr>
                </a:solidFill>
                <a:latin typeface="+mj-lt"/>
              </a:rPr>
              <a:t>DEPARTMENT OF COMPUTER SCIENCE AND ENGINEERING</a:t>
            </a:r>
          </a:p>
          <a:p>
            <a:r>
              <a:rPr lang="en-US" dirty="0">
                <a:solidFill>
                  <a:schemeClr val="accent3">
                    <a:lumMod val="50000"/>
                  </a:schemeClr>
                </a:solidFill>
                <a:latin typeface="+mj-lt"/>
              </a:rPr>
              <a:t>M.B.E.SOCIETY’S COLLEGE OF ENGINEERING, AMBAJOGAI 2022-2023</a:t>
            </a:r>
            <a:endParaRPr lang="en-US" dirty="0">
              <a:solidFill>
                <a:schemeClr val="accent3">
                  <a:lumMod val="50000"/>
                </a:schemeClr>
              </a:solidFill>
            </a:endParaRPr>
          </a:p>
          <a:p>
            <a:endParaRPr lang="en-US" dirty="0"/>
          </a:p>
        </p:txBody>
      </p:sp>
      <p:pic>
        <p:nvPicPr>
          <p:cNvPr id="4" name="Picture 4" descr="MBES College of Engineering Ambajogai - Home | Facebook">
            <a:extLst>
              <a:ext uri="{FF2B5EF4-FFF2-40B4-BE49-F238E27FC236}">
                <a16:creationId xmlns:a16="http://schemas.microsoft.com/office/drawing/2014/main" id="{CE004BE9-6048-679E-FF02-F8E98C6F2D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6073" y="1881870"/>
            <a:ext cx="1856798" cy="154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75763-9F4F-7E94-F105-0B04E6B8CE88}"/>
              </a:ext>
            </a:extLst>
          </p:cNvPr>
          <p:cNvSpPr>
            <a:spLocks noGrp="1"/>
          </p:cNvSpPr>
          <p:nvPr>
            <p:ph type="title"/>
          </p:nvPr>
        </p:nvSpPr>
        <p:spPr>
          <a:xfrm>
            <a:off x="964022" y="4452730"/>
            <a:ext cx="1924952" cy="1313741"/>
          </a:xfrm>
        </p:spPr>
        <p:txBody>
          <a:bodyPr/>
          <a:lstStyle/>
          <a:p>
            <a:r>
              <a:rPr lang="en-IN" dirty="0"/>
              <a:t> </a:t>
            </a:r>
          </a:p>
        </p:txBody>
      </p:sp>
      <p:sp>
        <p:nvSpPr>
          <p:cNvPr id="3" name="TextBox 2">
            <a:extLst>
              <a:ext uri="{FF2B5EF4-FFF2-40B4-BE49-F238E27FC236}">
                <a16:creationId xmlns:a16="http://schemas.microsoft.com/office/drawing/2014/main" id="{4302E74D-8F46-68FA-3BAC-729B16F62FD6}"/>
              </a:ext>
            </a:extLst>
          </p:cNvPr>
          <p:cNvSpPr txBox="1"/>
          <p:nvPr/>
        </p:nvSpPr>
        <p:spPr>
          <a:xfrm>
            <a:off x="1752901" y="1435819"/>
            <a:ext cx="4599709" cy="523220"/>
          </a:xfrm>
          <a:prstGeom prst="rect">
            <a:avLst/>
          </a:prstGeom>
          <a:noFill/>
        </p:spPr>
        <p:txBody>
          <a:bodyPr wrap="square" rtlCol="0">
            <a:spAutoFit/>
          </a:bodyPr>
          <a:lstStyle/>
          <a:p>
            <a:r>
              <a:rPr lang="en-IN" sz="2800" b="1" dirty="0">
                <a:solidFill>
                  <a:schemeClr val="accent3">
                    <a:lumMod val="50000"/>
                  </a:schemeClr>
                </a:solidFill>
              </a:rPr>
              <a:t>Existing System</a:t>
            </a:r>
          </a:p>
        </p:txBody>
      </p:sp>
      <p:sp>
        <p:nvSpPr>
          <p:cNvPr id="4" name="TextBox 3">
            <a:extLst>
              <a:ext uri="{FF2B5EF4-FFF2-40B4-BE49-F238E27FC236}">
                <a16:creationId xmlns:a16="http://schemas.microsoft.com/office/drawing/2014/main" id="{4FCD28D0-3764-76CC-843B-529B612B1A21}"/>
              </a:ext>
            </a:extLst>
          </p:cNvPr>
          <p:cNvSpPr txBox="1"/>
          <p:nvPr/>
        </p:nvSpPr>
        <p:spPr>
          <a:xfrm>
            <a:off x="1205948" y="2464904"/>
            <a:ext cx="9210261" cy="2795702"/>
          </a:xfrm>
          <a:prstGeom prst="rect">
            <a:avLst/>
          </a:prstGeom>
          <a:noFill/>
        </p:spPr>
        <p:txBody>
          <a:bodyPr wrap="square" rtlCol="0">
            <a:spAutoFit/>
          </a:bodyPr>
          <a:lstStyle/>
          <a:p>
            <a:pPr marL="342900" lvl="0" indent="-342900" algn="just">
              <a:lnSpc>
                <a:spcPct val="150000"/>
              </a:lnSpc>
              <a:buFont typeface="Wingdings" panose="05000000000000000000" pitchFamily="2" charset="2"/>
              <a:buChar char="§"/>
            </a:pPr>
            <a:r>
              <a:rPr lang="en-IN" sz="2400" dirty="0">
                <a:solidFill>
                  <a:schemeClr val="bg1"/>
                </a:solidFill>
                <a:latin typeface="Times New Roman" panose="02020603050405020304" pitchFamily="18" charset="0"/>
                <a:cs typeface="Times New Roman" panose="02020603050405020304" pitchFamily="18" charset="0"/>
              </a:rPr>
              <a:t> It is highly necessary to provide an accurate VMs workload prediction method for resource provisioning to efficiently manage cloud resources.</a:t>
            </a:r>
          </a:p>
          <a:p>
            <a:pPr marL="342900" lvl="0" indent="-342900" algn="just">
              <a:lnSpc>
                <a:spcPct val="150000"/>
              </a:lnSpc>
              <a:buFont typeface="Wingdings" panose="05000000000000000000" pitchFamily="2" charset="2"/>
              <a:buChar char="§"/>
            </a:pPr>
            <a:r>
              <a:rPr lang="en-IN" sz="2400" dirty="0">
                <a:solidFill>
                  <a:schemeClr val="bg1"/>
                </a:solidFill>
                <a:latin typeface="Times New Roman" panose="02020603050405020304" pitchFamily="18" charset="0"/>
                <a:cs typeface="Times New Roman" panose="02020603050405020304" pitchFamily="18" charset="0"/>
              </a:rPr>
              <a:t> Comparing the performance of representative state-of the-art workload prediction methods</a:t>
            </a:r>
            <a:endParaRPr lang="en-IN" sz="2400" dirty="0">
              <a:solidFill>
                <a:schemeClr val="bg1"/>
              </a:solidFill>
            </a:endParaRPr>
          </a:p>
        </p:txBody>
      </p:sp>
    </p:spTree>
    <p:extLst>
      <p:ext uri="{BB962C8B-B14F-4D97-AF65-F5344CB8AC3E}">
        <p14:creationId xmlns:p14="http://schemas.microsoft.com/office/powerpoint/2010/main" val="272328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A2D08-6716-30BD-4D30-B2C7DF76C088}"/>
              </a:ext>
            </a:extLst>
          </p:cNvPr>
          <p:cNvSpPr>
            <a:spLocks noGrp="1"/>
          </p:cNvSpPr>
          <p:nvPr>
            <p:ph type="title"/>
          </p:nvPr>
        </p:nvSpPr>
        <p:spPr>
          <a:xfrm>
            <a:off x="1759153" y="1363318"/>
            <a:ext cx="3528465" cy="399222"/>
          </a:xfrm>
        </p:spPr>
        <p:txBody>
          <a:bodyPr>
            <a:noAutofit/>
          </a:bodyPr>
          <a:lstStyle/>
          <a:p>
            <a:r>
              <a:rPr lang="en-US" b="1" dirty="0">
                <a:solidFill>
                  <a:schemeClr val="accent3">
                    <a:lumMod val="50000"/>
                  </a:schemeClr>
                </a:solidFill>
              </a:rPr>
              <a:t>Proposed System</a:t>
            </a:r>
            <a:endParaRPr lang="en-IN" b="1" dirty="0">
              <a:solidFill>
                <a:schemeClr val="accent3">
                  <a:lumMod val="50000"/>
                </a:schemeClr>
              </a:solidFill>
            </a:endParaRPr>
          </a:p>
        </p:txBody>
      </p:sp>
      <p:sp>
        <p:nvSpPr>
          <p:cNvPr id="4" name="TextBox 3">
            <a:extLst>
              <a:ext uri="{FF2B5EF4-FFF2-40B4-BE49-F238E27FC236}">
                <a16:creationId xmlns:a16="http://schemas.microsoft.com/office/drawing/2014/main" id="{351FA43E-044F-2EAB-6D6D-58F1706C8DE3}"/>
              </a:ext>
            </a:extLst>
          </p:cNvPr>
          <p:cNvSpPr txBox="1"/>
          <p:nvPr/>
        </p:nvSpPr>
        <p:spPr>
          <a:xfrm>
            <a:off x="874644" y="1948071"/>
            <a:ext cx="11092069" cy="5010602"/>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dirty="0">
                <a:solidFill>
                  <a:schemeClr val="bg1"/>
                </a:solidFill>
                <a:latin typeface="Franklin Gothic Book" panose="020B0503020102020204" pitchFamily="34" charset="0"/>
                <a:cs typeface="Times New Roman" panose="02020603050405020304" pitchFamily="18" charset="0"/>
              </a:rPr>
              <a:t>In proposed system, </a:t>
            </a:r>
            <a:r>
              <a:rPr lang="en-US" sz="2400" b="1" i="1" dirty="0">
                <a:solidFill>
                  <a:schemeClr val="bg1"/>
                </a:solidFill>
                <a:latin typeface="Franklin Gothic Book" panose="020B0503020102020204" pitchFamily="34" charset="0"/>
                <a:cs typeface="Times New Roman" panose="02020603050405020304" pitchFamily="18" charset="0"/>
              </a:rPr>
              <a:t>Work load dataset </a:t>
            </a:r>
            <a:r>
              <a:rPr lang="en-US" sz="2400" dirty="0">
                <a:solidFill>
                  <a:schemeClr val="bg1"/>
                </a:solidFill>
                <a:latin typeface="Franklin Gothic Book" panose="020B0503020102020204" pitchFamily="34" charset="0"/>
                <a:cs typeface="Times New Roman" panose="02020603050405020304" pitchFamily="18" charset="0"/>
              </a:rPr>
              <a:t>is implemented as input was taken from dataset repository. </a:t>
            </a:r>
          </a:p>
          <a:p>
            <a:pPr marL="342900" indent="-342900" algn="just">
              <a:lnSpc>
                <a:spcPct val="150000"/>
              </a:lnSpc>
              <a:buFont typeface="Arial" panose="020B0604020202020204" pitchFamily="34" charset="0"/>
              <a:buChar char="•"/>
            </a:pPr>
            <a:r>
              <a:rPr lang="en-US" sz="2400" dirty="0">
                <a:solidFill>
                  <a:schemeClr val="bg1"/>
                </a:solidFill>
                <a:latin typeface="Franklin Gothic Book" panose="020B0503020102020204" pitchFamily="34" charset="0"/>
                <a:cs typeface="Times New Roman" panose="02020603050405020304" pitchFamily="18" charset="0"/>
              </a:rPr>
              <a:t>The dataset was collected from github , it contains arrival time, burst time , resources and so on.</a:t>
            </a:r>
          </a:p>
          <a:p>
            <a:pPr marL="342900" indent="-342900" algn="just">
              <a:lnSpc>
                <a:spcPct val="150000"/>
              </a:lnSpc>
              <a:buFont typeface="Arial" panose="020B0604020202020204" pitchFamily="34" charset="0"/>
              <a:buChar char="•"/>
            </a:pPr>
            <a:r>
              <a:rPr lang="en-US" sz="2400" dirty="0">
                <a:solidFill>
                  <a:schemeClr val="bg1"/>
                </a:solidFill>
                <a:latin typeface="Franklin Gothic Book" panose="020B0503020102020204" pitchFamily="34" charset="0"/>
                <a:cs typeface="Times New Roman" panose="02020603050405020304" pitchFamily="18" charset="0"/>
              </a:rPr>
              <a:t>Then, the machine learning algorithms such as </a:t>
            </a:r>
            <a:r>
              <a:rPr lang="en-US" sz="2400" b="1" i="1" dirty="0">
                <a:solidFill>
                  <a:schemeClr val="bg1"/>
                </a:solidFill>
                <a:latin typeface="Franklin Gothic Book" panose="020B0503020102020204" pitchFamily="34" charset="0"/>
                <a:cs typeface="Times New Roman" panose="02020603050405020304" pitchFamily="18" charset="0"/>
              </a:rPr>
              <a:t>Random forest and SVM for classifying the tasks/work and allocated to VM’s properly, are to be implemented on the given dataset</a:t>
            </a:r>
          </a:p>
          <a:p>
            <a:pPr marL="342900" indent="-342900" algn="just">
              <a:lnSpc>
                <a:spcPct val="150000"/>
              </a:lnSpc>
              <a:buFont typeface="Arial" panose="020B0604020202020204" pitchFamily="34" charset="0"/>
              <a:buChar char="•"/>
            </a:pPr>
            <a:r>
              <a:rPr lang="en-US" sz="2400" dirty="0">
                <a:solidFill>
                  <a:schemeClr val="bg1"/>
                </a:solidFill>
                <a:latin typeface="Franklin Gothic Book" panose="020B0503020102020204" pitchFamily="34" charset="0"/>
                <a:cs typeface="Times New Roman" panose="02020603050405020304" pitchFamily="18" charset="0"/>
              </a:rPr>
              <a:t>The performance metrics such as </a:t>
            </a:r>
            <a:r>
              <a:rPr lang="en-US" sz="2400" b="1" i="1" dirty="0">
                <a:solidFill>
                  <a:schemeClr val="bg1"/>
                </a:solidFill>
                <a:latin typeface="Franklin Gothic Book" panose="020B0503020102020204" pitchFamily="34" charset="0"/>
                <a:cs typeface="Times New Roman" panose="02020603050405020304" pitchFamily="18" charset="0"/>
              </a:rPr>
              <a:t>accuracy, precision, recall and f1 score </a:t>
            </a:r>
            <a:r>
              <a:rPr lang="en-US" sz="2400" dirty="0">
                <a:solidFill>
                  <a:schemeClr val="bg1"/>
                </a:solidFill>
                <a:latin typeface="Franklin Gothic Book" panose="020B0503020102020204" pitchFamily="34" charset="0"/>
                <a:cs typeface="Times New Roman" panose="02020603050405020304" pitchFamily="18" charset="0"/>
              </a:rPr>
              <a:t>values, are calculated and the results are compared for both algorithm </a:t>
            </a:r>
            <a:r>
              <a:rPr lang="en-US" sz="1800" dirty="0">
                <a:latin typeface="Times New Roman" panose="02020603050405020304" pitchFamily="18" charset="0"/>
                <a:cs typeface="Times New Roman" panose="02020603050405020304" pitchFamily="18" charset="0"/>
              </a:rPr>
              <a:t>in the form of graph.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9773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F1E4A-BE54-7588-100C-879EBACAFF06}"/>
              </a:ext>
            </a:extLst>
          </p:cNvPr>
          <p:cNvSpPr>
            <a:spLocks noGrp="1"/>
          </p:cNvSpPr>
          <p:nvPr>
            <p:ph type="title"/>
          </p:nvPr>
        </p:nvSpPr>
        <p:spPr>
          <a:xfrm>
            <a:off x="964023" y="496754"/>
            <a:ext cx="4941477" cy="610863"/>
          </a:xfrm>
        </p:spPr>
        <p:txBody>
          <a:bodyPr>
            <a:normAutofit/>
          </a:bodyPr>
          <a:lstStyle/>
          <a:p>
            <a:r>
              <a:rPr lang="en-US" sz="2800" dirty="0">
                <a:solidFill>
                  <a:schemeClr val="accent3">
                    <a:lumMod val="50000"/>
                  </a:schemeClr>
                </a:solidFill>
              </a:rPr>
              <a:t>System Architecture</a:t>
            </a:r>
            <a:endParaRPr lang="en-IN" sz="2800" dirty="0">
              <a:solidFill>
                <a:schemeClr val="accent3">
                  <a:lumMod val="50000"/>
                </a:schemeClr>
              </a:solidFill>
            </a:endParaRPr>
          </a:p>
        </p:txBody>
      </p:sp>
      <p:sp>
        <p:nvSpPr>
          <p:cNvPr id="4" name="Date Placeholder 3">
            <a:extLst>
              <a:ext uri="{FF2B5EF4-FFF2-40B4-BE49-F238E27FC236}">
                <a16:creationId xmlns:a16="http://schemas.microsoft.com/office/drawing/2014/main" id="{3CE1D5F5-3587-CE80-51B3-112F6C33D0D3}"/>
              </a:ext>
            </a:extLst>
          </p:cNvPr>
          <p:cNvSpPr>
            <a:spLocks noGrp="1"/>
          </p:cNvSpPr>
          <p:nvPr>
            <p:ph type="dt" sz="half" idx="11"/>
          </p:nvPr>
        </p:nvSpPr>
        <p:spPr/>
        <p:txBody>
          <a:bodyPr/>
          <a:lstStyle/>
          <a:p>
            <a:r>
              <a:rPr lang="en-US" dirty="0"/>
              <a:t> </a:t>
            </a:r>
            <a:endParaRPr lang="en-US" dirty="0">
              <a:latin typeface="+mn-lt"/>
            </a:endParaRPr>
          </a:p>
        </p:txBody>
      </p:sp>
      <p:sp>
        <p:nvSpPr>
          <p:cNvPr id="5" name="Footer Placeholder 4">
            <a:extLst>
              <a:ext uri="{FF2B5EF4-FFF2-40B4-BE49-F238E27FC236}">
                <a16:creationId xmlns:a16="http://schemas.microsoft.com/office/drawing/2014/main" id="{912D3026-2175-12CF-52AE-3A6C7C3A8831}"/>
              </a:ext>
            </a:extLst>
          </p:cNvPr>
          <p:cNvSpPr>
            <a:spLocks noGrp="1"/>
          </p:cNvSpPr>
          <p:nvPr>
            <p:ph type="ftr" sz="quarter" idx="12"/>
          </p:nvPr>
        </p:nvSpPr>
        <p:spPr/>
        <p:txBody>
          <a:bodyPr/>
          <a:lstStyle/>
          <a:p>
            <a:r>
              <a:rPr lang="en-US" b="0" dirty="0"/>
              <a:t> </a:t>
            </a:r>
          </a:p>
        </p:txBody>
      </p:sp>
      <p:sp>
        <p:nvSpPr>
          <p:cNvPr id="6" name="Slide Number Placeholder 5">
            <a:extLst>
              <a:ext uri="{FF2B5EF4-FFF2-40B4-BE49-F238E27FC236}">
                <a16:creationId xmlns:a16="http://schemas.microsoft.com/office/drawing/2014/main" id="{BD3279A5-2F26-4E59-C412-7C7396C1CD31}"/>
              </a:ext>
            </a:extLst>
          </p:cNvPr>
          <p:cNvSpPr>
            <a:spLocks noGrp="1"/>
          </p:cNvSpPr>
          <p:nvPr>
            <p:ph type="sldNum" sz="quarter" idx="13"/>
          </p:nvPr>
        </p:nvSpPr>
        <p:spPr/>
        <p:txBody>
          <a:bodyPr/>
          <a:lstStyle/>
          <a:p>
            <a:fld id="{294A09A9-5501-47C1-A89A-A340965A2BE2}" type="slidenum">
              <a:rPr lang="en-US" smtClean="0"/>
              <a:pPr/>
              <a:t>12</a:t>
            </a:fld>
            <a:endParaRPr lang="en-US" dirty="0">
              <a:latin typeface="+mn-lt"/>
            </a:endParaRPr>
          </a:p>
        </p:txBody>
      </p:sp>
      <p:grpSp>
        <p:nvGrpSpPr>
          <p:cNvPr id="9" name="Group 8">
            <a:extLst>
              <a:ext uri="{FF2B5EF4-FFF2-40B4-BE49-F238E27FC236}">
                <a16:creationId xmlns:a16="http://schemas.microsoft.com/office/drawing/2014/main" id="{5662BE94-2DDB-0A9E-119D-2121DD7AF11B}"/>
              </a:ext>
            </a:extLst>
          </p:cNvPr>
          <p:cNvGrpSpPr/>
          <p:nvPr/>
        </p:nvGrpSpPr>
        <p:grpSpPr>
          <a:xfrm>
            <a:off x="964023" y="1607980"/>
            <a:ext cx="8751932" cy="4724240"/>
            <a:chOff x="2059897" y="1403605"/>
            <a:chExt cx="7723267" cy="4546819"/>
          </a:xfrm>
        </p:grpSpPr>
        <p:pic>
          <p:nvPicPr>
            <p:cNvPr id="10" name="Picture 9">
              <a:extLst>
                <a:ext uri="{FF2B5EF4-FFF2-40B4-BE49-F238E27FC236}">
                  <a16:creationId xmlns:a16="http://schemas.microsoft.com/office/drawing/2014/main" id="{434F0170-27A0-4A20-91C8-FF832AB9EB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8357" y="1703928"/>
              <a:ext cx="698966" cy="708245"/>
            </a:xfrm>
            <a:prstGeom prst="rect">
              <a:avLst/>
            </a:prstGeom>
          </p:spPr>
        </p:pic>
        <p:sp>
          <p:nvSpPr>
            <p:cNvPr id="11" name="TextBox 10">
              <a:extLst>
                <a:ext uri="{FF2B5EF4-FFF2-40B4-BE49-F238E27FC236}">
                  <a16:creationId xmlns:a16="http://schemas.microsoft.com/office/drawing/2014/main" id="{FF1BC6AE-4850-BBFA-0718-15BCD3CB8423}"/>
                </a:ext>
              </a:extLst>
            </p:cNvPr>
            <p:cNvSpPr txBox="1"/>
            <p:nvPr/>
          </p:nvSpPr>
          <p:spPr>
            <a:xfrm>
              <a:off x="2059897" y="2501272"/>
              <a:ext cx="1072823" cy="444327"/>
            </a:xfrm>
            <a:prstGeom prst="rect">
              <a:avLst/>
            </a:prstGeom>
            <a:noFill/>
          </p:spPr>
          <p:txBody>
            <a:bodyPr wrap="square" rtlCol="0">
              <a:spAutoFit/>
            </a:bodyPr>
            <a:lstStyle/>
            <a:p>
              <a:pPr algn="ctr"/>
              <a:r>
                <a:rPr lang="en-US" sz="1200" b="1" i="1" dirty="0">
                  <a:solidFill>
                    <a:schemeClr val="bg1"/>
                  </a:solidFill>
                  <a:latin typeface="Times New Roman" panose="02020603050405020304" pitchFamily="18" charset="0"/>
                  <a:cs typeface="Times New Roman" panose="02020603050405020304" pitchFamily="18" charset="0"/>
                </a:rPr>
                <a:t>Workload</a:t>
              </a:r>
              <a:r>
                <a:rPr lang="en-US" sz="1200" b="1" i="1" dirty="0">
                  <a:latin typeface="Times New Roman" panose="02020603050405020304" pitchFamily="18" charset="0"/>
                  <a:cs typeface="Times New Roman" panose="02020603050405020304" pitchFamily="18" charset="0"/>
                </a:rPr>
                <a:t> </a:t>
              </a:r>
              <a:r>
                <a:rPr lang="en-US" sz="1200" b="1" i="1" dirty="0">
                  <a:solidFill>
                    <a:schemeClr val="bg1"/>
                  </a:solidFill>
                  <a:latin typeface="Times New Roman" panose="02020603050405020304" pitchFamily="18" charset="0"/>
                  <a:cs typeface="Times New Roman" panose="02020603050405020304" pitchFamily="18" charset="0"/>
                </a:rPr>
                <a:t>dataset</a:t>
              </a:r>
              <a:endParaRPr lang="en-IN" sz="1200" b="1" i="1" dirty="0">
                <a:solidFill>
                  <a:schemeClr val="bg1"/>
                </a:solidFill>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B739C503-3F44-737A-B875-13CF4528461E}"/>
                </a:ext>
              </a:extLst>
            </p:cNvPr>
            <p:cNvCxnSpPr>
              <a:stCxn id="10" idx="3"/>
            </p:cNvCxnSpPr>
            <p:nvPr/>
          </p:nvCxnSpPr>
          <p:spPr>
            <a:xfrm>
              <a:off x="3087323" y="2058050"/>
              <a:ext cx="45231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DA1ED28-7D03-D31D-6723-F535D306F668}"/>
                </a:ext>
              </a:extLst>
            </p:cNvPr>
            <p:cNvSpPr/>
            <p:nvPr/>
          </p:nvSpPr>
          <p:spPr>
            <a:xfrm>
              <a:off x="3598191" y="1816471"/>
              <a:ext cx="1280819" cy="500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Input data</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2EA39730-68B1-ACBE-6A3F-DDE87B920624}"/>
                </a:ext>
              </a:extLst>
            </p:cNvPr>
            <p:cNvSpPr/>
            <p:nvPr/>
          </p:nvSpPr>
          <p:spPr>
            <a:xfrm>
              <a:off x="7070289" y="1403605"/>
              <a:ext cx="1839125" cy="158512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sz="12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780AA16E-2453-4E54-07A7-27613A5E2746}"/>
                </a:ext>
              </a:extLst>
            </p:cNvPr>
            <p:cNvSpPr/>
            <p:nvPr/>
          </p:nvSpPr>
          <p:spPr>
            <a:xfrm>
              <a:off x="5351206" y="1834467"/>
              <a:ext cx="1280819" cy="500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Preprocessing </a:t>
              </a:r>
              <a:endParaRPr lang="en-IN" sz="1200" b="1" dirty="0">
                <a:solidFill>
                  <a:schemeClr val="tx1"/>
                </a:solidFill>
                <a:latin typeface="Times New Roman" panose="02020603050405020304" pitchFamily="18"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D748BBD4-A177-E5C6-E554-6003B42B471C}"/>
                </a:ext>
              </a:extLst>
            </p:cNvPr>
            <p:cNvCxnSpPr/>
            <p:nvPr/>
          </p:nvCxnSpPr>
          <p:spPr>
            <a:xfrm>
              <a:off x="4879010" y="2058050"/>
              <a:ext cx="45231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4C246CE7-C92F-AE05-043F-7FB3B8810103}"/>
                </a:ext>
              </a:extLst>
            </p:cNvPr>
            <p:cNvSpPr/>
            <p:nvPr/>
          </p:nvSpPr>
          <p:spPr>
            <a:xfrm>
              <a:off x="7137063" y="1491003"/>
              <a:ext cx="1705577" cy="4044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latin typeface="Times New Roman" panose="02020603050405020304" pitchFamily="18" charset="0"/>
                  <a:cs typeface="Times New Roman" panose="02020603050405020304" pitchFamily="18" charset="0"/>
                </a:rPr>
                <a:t>Handling missing values</a:t>
              </a:r>
              <a:endParaRPr lang="en-IN" sz="1200" i="1" dirty="0">
                <a:solidFill>
                  <a:schemeClr val="tx1"/>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11D7383F-4A37-D66E-6B75-1EF77901C2F2}"/>
                </a:ext>
              </a:extLst>
            </p:cNvPr>
            <p:cNvSpPr/>
            <p:nvPr/>
          </p:nvSpPr>
          <p:spPr>
            <a:xfrm>
              <a:off x="7137063" y="1993949"/>
              <a:ext cx="1705577" cy="4044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latin typeface="Times New Roman" panose="02020603050405020304" pitchFamily="18" charset="0"/>
                  <a:cs typeface="Times New Roman" panose="02020603050405020304" pitchFamily="18" charset="0"/>
                </a:rPr>
                <a:t>Label Encoding</a:t>
              </a:r>
              <a:endParaRPr lang="en-IN" sz="1200" i="1" dirty="0">
                <a:solidFill>
                  <a:schemeClr val="tx1"/>
                </a:solidFill>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4219EE99-A4AB-7CF7-65BF-9CABC083CA78}"/>
                </a:ext>
              </a:extLst>
            </p:cNvPr>
            <p:cNvSpPr/>
            <p:nvPr/>
          </p:nvSpPr>
          <p:spPr>
            <a:xfrm>
              <a:off x="7137063" y="2473149"/>
              <a:ext cx="1705577" cy="4044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latin typeface="Times New Roman" panose="02020603050405020304" pitchFamily="18" charset="0"/>
                  <a:cs typeface="Times New Roman" panose="02020603050405020304" pitchFamily="18" charset="0"/>
                </a:rPr>
                <a:t>Drop unwanted columns</a:t>
              </a:r>
              <a:endParaRPr lang="en-IN" sz="1200" i="1" dirty="0">
                <a:solidFill>
                  <a:schemeClr val="tx1"/>
                </a:solidFill>
                <a:latin typeface="Times New Roman" panose="02020603050405020304" pitchFamily="18" charset="0"/>
                <a:cs typeface="Times New Roman" panose="02020603050405020304" pitchFamily="18" charset="0"/>
              </a:endParaRPr>
            </a:p>
          </p:txBody>
        </p:sp>
        <p:cxnSp>
          <p:nvCxnSpPr>
            <p:cNvPr id="20" name="Straight Arrow Connector 19">
              <a:extLst>
                <a:ext uri="{FF2B5EF4-FFF2-40B4-BE49-F238E27FC236}">
                  <a16:creationId xmlns:a16="http://schemas.microsoft.com/office/drawing/2014/main" id="{B72936F1-3D59-E3F6-2F77-4110F4CC1252}"/>
                </a:ext>
              </a:extLst>
            </p:cNvPr>
            <p:cNvCxnSpPr/>
            <p:nvPr/>
          </p:nvCxnSpPr>
          <p:spPr>
            <a:xfrm>
              <a:off x="6632025" y="2084712"/>
              <a:ext cx="45231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09A4D0B-ED7B-0CAA-A3CF-08A2C5887A74}"/>
                </a:ext>
              </a:extLst>
            </p:cNvPr>
            <p:cNvCxnSpPr>
              <a:stCxn id="15" idx="2"/>
            </p:cNvCxnSpPr>
            <p:nvPr/>
          </p:nvCxnSpPr>
          <p:spPr>
            <a:xfrm>
              <a:off x="5991615" y="2334958"/>
              <a:ext cx="0" cy="37739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5F85F73-101F-95BA-F7A2-D56DC099A25E}"/>
                </a:ext>
              </a:extLst>
            </p:cNvPr>
            <p:cNvSpPr/>
            <p:nvPr/>
          </p:nvSpPr>
          <p:spPr>
            <a:xfrm>
              <a:off x="5331321" y="2712355"/>
              <a:ext cx="1280819" cy="500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Data Splitting</a:t>
              </a:r>
            </a:p>
          </p:txBody>
        </p:sp>
        <p:cxnSp>
          <p:nvCxnSpPr>
            <p:cNvPr id="23" name="Straight Arrow Connector 22">
              <a:extLst>
                <a:ext uri="{FF2B5EF4-FFF2-40B4-BE49-F238E27FC236}">
                  <a16:creationId xmlns:a16="http://schemas.microsoft.com/office/drawing/2014/main" id="{EC32D76B-54F2-D830-3395-F3B6E1BE1685}"/>
                </a:ext>
              </a:extLst>
            </p:cNvPr>
            <p:cNvCxnSpPr/>
            <p:nvPr/>
          </p:nvCxnSpPr>
          <p:spPr>
            <a:xfrm>
              <a:off x="5962422" y="3212846"/>
              <a:ext cx="0" cy="37739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2100A1F-A625-80DC-04C6-E86261B2B648}"/>
                </a:ext>
              </a:extLst>
            </p:cNvPr>
            <p:cNvSpPr/>
            <p:nvPr/>
          </p:nvSpPr>
          <p:spPr>
            <a:xfrm>
              <a:off x="5351206" y="3616904"/>
              <a:ext cx="1280819" cy="500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F8235BEE-36AF-1A95-9FDB-A8DD37002196}"/>
                </a:ext>
              </a:extLst>
            </p:cNvPr>
            <p:cNvSpPr/>
            <p:nvPr/>
          </p:nvSpPr>
          <p:spPr>
            <a:xfrm>
              <a:off x="7263126" y="3348588"/>
              <a:ext cx="1375523" cy="1031603"/>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200"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E26AF86F-B377-CE58-AE0B-BC00B6880768}"/>
                </a:ext>
              </a:extLst>
            </p:cNvPr>
            <p:cNvSpPr/>
            <p:nvPr/>
          </p:nvSpPr>
          <p:spPr>
            <a:xfrm>
              <a:off x="7385369" y="3450522"/>
              <a:ext cx="1094717" cy="3327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latin typeface="Times New Roman" panose="02020603050405020304" pitchFamily="18" charset="0"/>
                  <a:cs typeface="Times New Roman" panose="02020603050405020304" pitchFamily="18" charset="0"/>
                </a:rPr>
                <a:t>Test</a:t>
              </a:r>
              <a:endParaRPr lang="en-IN" sz="1200" i="1" dirty="0">
                <a:solidFill>
                  <a:schemeClr val="tx1"/>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91E97B32-05FC-F02B-5FDA-7C2C8193FF91}"/>
                </a:ext>
              </a:extLst>
            </p:cNvPr>
            <p:cNvSpPr/>
            <p:nvPr/>
          </p:nvSpPr>
          <p:spPr>
            <a:xfrm>
              <a:off x="7385369" y="3915356"/>
              <a:ext cx="1094717" cy="3327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latin typeface="Times New Roman" panose="02020603050405020304" pitchFamily="18" charset="0"/>
                  <a:cs typeface="Times New Roman" panose="02020603050405020304" pitchFamily="18" charset="0"/>
                </a:rPr>
                <a:t>Train</a:t>
              </a:r>
              <a:endParaRPr lang="en-IN" sz="1200" i="1" dirty="0">
                <a:solidFill>
                  <a:schemeClr val="tx1"/>
                </a:solidFill>
                <a:latin typeface="Times New Roman" panose="02020603050405020304" pitchFamily="18" charset="0"/>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E0312144-C350-03C2-6CA5-E5594213BAFD}"/>
                </a:ext>
              </a:extLst>
            </p:cNvPr>
            <p:cNvCxnSpPr/>
            <p:nvPr/>
          </p:nvCxnSpPr>
          <p:spPr>
            <a:xfrm>
              <a:off x="5962422" y="4117396"/>
              <a:ext cx="0" cy="37739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8D3DD3C2-D18E-F61E-1EEE-AE2B4B2CDBC9}"/>
                </a:ext>
              </a:extLst>
            </p:cNvPr>
            <p:cNvSpPr/>
            <p:nvPr/>
          </p:nvSpPr>
          <p:spPr>
            <a:xfrm>
              <a:off x="5351206" y="4517792"/>
              <a:ext cx="1280819" cy="500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Performance Metrics</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5EFEA2E8-36CC-E1FC-6086-4DB2572A6500}"/>
                </a:ext>
              </a:extLst>
            </p:cNvPr>
            <p:cNvSpPr/>
            <p:nvPr/>
          </p:nvSpPr>
          <p:spPr>
            <a:xfrm>
              <a:off x="3598191" y="4252236"/>
              <a:ext cx="1328172" cy="1031603"/>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200" dirty="0">
                <a:latin typeface="Times New Roman" panose="02020603050405020304" pitchFamily="18" charset="0"/>
                <a:cs typeface="Times New Roman" panose="02020603050405020304" pitchFamily="18" charset="0"/>
              </a:endParaRPr>
            </a:p>
          </p:txBody>
        </p:sp>
        <p:sp>
          <p:nvSpPr>
            <p:cNvPr id="31" name="Rectangle 30">
              <a:extLst>
                <a:ext uri="{FF2B5EF4-FFF2-40B4-BE49-F238E27FC236}">
                  <a16:creationId xmlns:a16="http://schemas.microsoft.com/office/drawing/2014/main" id="{B7873DB3-C481-8511-D49B-D0E40A40FF93}"/>
                </a:ext>
              </a:extLst>
            </p:cNvPr>
            <p:cNvSpPr/>
            <p:nvPr/>
          </p:nvSpPr>
          <p:spPr>
            <a:xfrm>
              <a:off x="3707582" y="4351409"/>
              <a:ext cx="1094717" cy="3327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SVM</a:t>
              </a:r>
              <a:endParaRPr lang="en-IN" sz="1200" dirty="0">
                <a:solidFill>
                  <a:schemeClr val="tx1"/>
                </a:solidFill>
                <a:latin typeface="Times New Roman" panose="02020603050405020304" pitchFamily="18" charset="0"/>
                <a:cs typeface="Times New Roman" panose="02020603050405020304" pitchFamily="18" charset="0"/>
              </a:endParaRPr>
            </a:p>
          </p:txBody>
        </p:sp>
        <p:cxnSp>
          <p:nvCxnSpPr>
            <p:cNvPr id="32" name="Straight Arrow Connector 31">
              <a:extLst>
                <a:ext uri="{FF2B5EF4-FFF2-40B4-BE49-F238E27FC236}">
                  <a16:creationId xmlns:a16="http://schemas.microsoft.com/office/drawing/2014/main" id="{17797302-5B36-9E77-892D-3A649D29E4A7}"/>
                </a:ext>
              </a:extLst>
            </p:cNvPr>
            <p:cNvCxnSpPr/>
            <p:nvPr/>
          </p:nvCxnSpPr>
          <p:spPr>
            <a:xfrm>
              <a:off x="4226661" y="4684173"/>
              <a:ext cx="0" cy="1951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1C09373-A52D-8472-0BFA-DD1271CA49C7}"/>
                </a:ext>
              </a:extLst>
            </p:cNvPr>
            <p:cNvSpPr/>
            <p:nvPr/>
          </p:nvSpPr>
          <p:spPr>
            <a:xfrm>
              <a:off x="3679302" y="4884178"/>
              <a:ext cx="1094717" cy="3327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RF</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7E1E0CCF-A1EE-6DA7-B877-1FFF67F1A42D}"/>
                </a:ext>
              </a:extLst>
            </p:cNvPr>
            <p:cNvSpPr/>
            <p:nvPr/>
          </p:nvSpPr>
          <p:spPr>
            <a:xfrm>
              <a:off x="5351206" y="5373227"/>
              <a:ext cx="1280819" cy="500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Task Allocated</a:t>
              </a:r>
              <a:endParaRPr lang="en-IN" sz="1200" dirty="0">
                <a:solidFill>
                  <a:schemeClr val="tx1"/>
                </a:solidFill>
                <a:latin typeface="Times New Roman" panose="02020603050405020304" pitchFamily="18" charset="0"/>
                <a:cs typeface="Times New Roman" panose="02020603050405020304" pitchFamily="18" charset="0"/>
              </a:endParaRPr>
            </a:p>
          </p:txBody>
        </p:sp>
        <p:cxnSp>
          <p:nvCxnSpPr>
            <p:cNvPr id="35" name="Straight Arrow Connector 34">
              <a:extLst>
                <a:ext uri="{FF2B5EF4-FFF2-40B4-BE49-F238E27FC236}">
                  <a16:creationId xmlns:a16="http://schemas.microsoft.com/office/drawing/2014/main" id="{956DA0A8-ACFD-8A7F-85CA-128E7BEFD998}"/>
                </a:ext>
              </a:extLst>
            </p:cNvPr>
            <p:cNvCxnSpPr/>
            <p:nvPr/>
          </p:nvCxnSpPr>
          <p:spPr>
            <a:xfrm>
              <a:off x="5962422" y="4990773"/>
              <a:ext cx="0" cy="37739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0465593A-ADCE-CBCF-06C4-66BCD84B72FC}"/>
                </a:ext>
              </a:extLst>
            </p:cNvPr>
            <p:cNvSpPr/>
            <p:nvPr/>
          </p:nvSpPr>
          <p:spPr>
            <a:xfrm>
              <a:off x="7112970" y="4918821"/>
              <a:ext cx="1375523" cy="1031603"/>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14E2CD3F-E812-7B30-11FD-B8193D1E1C54}"/>
                </a:ext>
              </a:extLst>
            </p:cNvPr>
            <p:cNvSpPr/>
            <p:nvPr/>
          </p:nvSpPr>
          <p:spPr>
            <a:xfrm>
              <a:off x="7235214" y="5013089"/>
              <a:ext cx="1094717" cy="3327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latin typeface="Times New Roman" panose="02020603050405020304" pitchFamily="18" charset="0"/>
                  <a:cs typeface="Times New Roman" panose="02020603050405020304" pitchFamily="18" charset="0"/>
                </a:rPr>
                <a:t>Accuracy, Precision</a:t>
              </a:r>
              <a:endParaRPr lang="en-IN" sz="1200" i="1" dirty="0">
                <a:solidFill>
                  <a:schemeClr val="tx1"/>
                </a:solidFill>
                <a:latin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a16="http://schemas.microsoft.com/office/drawing/2014/main" id="{3BE274E6-6FF0-BE1C-07D9-A092C77BFCDF}"/>
                </a:ext>
              </a:extLst>
            </p:cNvPr>
            <p:cNvSpPr/>
            <p:nvPr/>
          </p:nvSpPr>
          <p:spPr>
            <a:xfrm>
              <a:off x="7263126" y="5522202"/>
              <a:ext cx="1094717" cy="3327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latin typeface="Times New Roman" panose="02020603050405020304" pitchFamily="18" charset="0"/>
                  <a:cs typeface="Times New Roman" panose="02020603050405020304" pitchFamily="18" charset="0"/>
                </a:rPr>
                <a:t>Recall, F1 score</a:t>
              </a:r>
              <a:endParaRPr lang="en-IN" sz="1200" i="1" dirty="0">
                <a:solidFill>
                  <a:schemeClr val="tx1"/>
                </a:solidFill>
                <a:latin typeface="Times New Roman" panose="02020603050405020304" pitchFamily="18" charset="0"/>
                <a:cs typeface="Times New Roman" panose="02020603050405020304" pitchFamily="18" charset="0"/>
              </a:endParaRPr>
            </a:p>
          </p:txBody>
        </p:sp>
        <p:pic>
          <p:nvPicPr>
            <p:cNvPr id="39" name="Picture 38">
              <a:extLst>
                <a:ext uri="{FF2B5EF4-FFF2-40B4-BE49-F238E27FC236}">
                  <a16:creationId xmlns:a16="http://schemas.microsoft.com/office/drawing/2014/main" id="{E7004607-3EFA-33AA-595C-A2A3DA463C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69439" y="5131627"/>
              <a:ext cx="813725" cy="617600"/>
            </a:xfrm>
            <a:prstGeom prst="rect">
              <a:avLst/>
            </a:prstGeom>
          </p:spPr>
        </p:pic>
        <p:cxnSp>
          <p:nvCxnSpPr>
            <p:cNvPr id="40" name="Straight Arrow Connector 39">
              <a:extLst>
                <a:ext uri="{FF2B5EF4-FFF2-40B4-BE49-F238E27FC236}">
                  <a16:creationId xmlns:a16="http://schemas.microsoft.com/office/drawing/2014/main" id="{9E3C6679-7DB2-2745-6027-BCD9F7715036}"/>
                </a:ext>
              </a:extLst>
            </p:cNvPr>
            <p:cNvCxnSpPr>
              <a:stCxn id="36" idx="3"/>
              <a:endCxn id="39" idx="1"/>
            </p:cNvCxnSpPr>
            <p:nvPr/>
          </p:nvCxnSpPr>
          <p:spPr>
            <a:xfrm>
              <a:off x="8488494" y="5434623"/>
              <a:ext cx="480945" cy="58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B2FC6644-5EFA-A67B-10E7-2E54F503D55D}"/>
                </a:ext>
              </a:extLst>
            </p:cNvPr>
            <p:cNvSpPr/>
            <p:nvPr/>
          </p:nvSpPr>
          <p:spPr>
            <a:xfrm>
              <a:off x="5525484" y="3741635"/>
              <a:ext cx="948061" cy="266596"/>
            </a:xfrm>
            <a:prstGeom prst="rect">
              <a:avLst/>
            </a:prstGeom>
          </p:spPr>
          <p:txBody>
            <a:bodyPr wrap="none">
              <a:spAutoFit/>
            </a:bodyPr>
            <a:lstStyle/>
            <a:p>
              <a:pPr algn="ctr"/>
              <a:r>
                <a:rPr lang="en-US" sz="1200" b="1" dirty="0">
                  <a:latin typeface="Times New Roman" panose="02020603050405020304" pitchFamily="18" charset="0"/>
                  <a:cs typeface="Times New Roman" panose="02020603050405020304" pitchFamily="18" charset="0"/>
                </a:rPr>
                <a:t>Classification</a:t>
              </a:r>
              <a:endParaRPr lang="en-IN" sz="1200" b="1" dirty="0">
                <a:latin typeface="Times New Roman" panose="02020603050405020304" pitchFamily="18" charset="0"/>
                <a:cs typeface="Times New Roman" panose="02020603050405020304" pitchFamily="18" charset="0"/>
              </a:endParaRPr>
            </a:p>
          </p:txBody>
        </p:sp>
      </p:grpSp>
      <p:cxnSp>
        <p:nvCxnSpPr>
          <p:cNvPr id="43" name="Connector: Elbow 42">
            <a:extLst>
              <a:ext uri="{FF2B5EF4-FFF2-40B4-BE49-F238E27FC236}">
                <a16:creationId xmlns:a16="http://schemas.microsoft.com/office/drawing/2014/main" id="{42C3B5A2-9ACC-2E3F-3251-C2C84FB397A1}"/>
              </a:ext>
            </a:extLst>
          </p:cNvPr>
          <p:cNvCxnSpPr>
            <a:cxnSpLocks/>
            <a:stCxn id="22" idx="3"/>
            <a:endCxn id="25" idx="1"/>
          </p:cNvCxnSpPr>
          <p:nvPr/>
        </p:nvCxnSpPr>
        <p:spPr>
          <a:xfrm>
            <a:off x="6122581" y="3227810"/>
            <a:ext cx="737691" cy="936977"/>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30505339-9BF8-45E3-6AED-C690881EC483}"/>
              </a:ext>
            </a:extLst>
          </p:cNvPr>
          <p:cNvCxnSpPr>
            <a:cxnSpLocks/>
            <a:stCxn id="24" idx="1"/>
            <a:endCxn id="30" idx="0"/>
          </p:cNvCxnSpPr>
          <p:nvPr/>
        </p:nvCxnSpPr>
        <p:spPr>
          <a:xfrm rot="10800000" flipV="1">
            <a:off x="3459739" y="4167655"/>
            <a:ext cx="1233964" cy="400112"/>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0D14E62C-0728-6215-F356-444795750FBD}"/>
              </a:ext>
            </a:extLst>
          </p:cNvPr>
          <p:cNvCxnSpPr>
            <a:cxnSpLocks/>
            <a:stCxn id="29" idx="3"/>
            <a:endCxn id="36" idx="1"/>
          </p:cNvCxnSpPr>
          <p:nvPr/>
        </p:nvCxnSpPr>
        <p:spPr>
          <a:xfrm>
            <a:off x="6145115" y="5103696"/>
            <a:ext cx="545002" cy="692596"/>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126F2DEF-8610-8FA2-EECC-3C5B13450818}"/>
              </a:ext>
            </a:extLst>
          </p:cNvPr>
          <p:cNvSpPr/>
          <p:nvPr/>
        </p:nvSpPr>
        <p:spPr>
          <a:xfrm>
            <a:off x="8793849" y="5481473"/>
            <a:ext cx="1839814" cy="7515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754624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006B4-9F9F-20A6-53BA-839238B62642}"/>
              </a:ext>
            </a:extLst>
          </p:cNvPr>
          <p:cNvSpPr>
            <a:spLocks noGrp="1"/>
          </p:cNvSpPr>
          <p:nvPr>
            <p:ph type="title"/>
          </p:nvPr>
        </p:nvSpPr>
        <p:spPr>
          <a:xfrm>
            <a:off x="1904926" y="1790805"/>
            <a:ext cx="7132320" cy="3289971"/>
          </a:xfrm>
        </p:spPr>
        <p:txBody>
          <a:bodyPr>
            <a:normAutofit fontScale="90000"/>
          </a:bodyPr>
          <a:lstStyle/>
          <a:p>
            <a:pPr>
              <a:lnSpc>
                <a:spcPct val="150000"/>
              </a:lnSpc>
            </a:pPr>
            <a:r>
              <a:rPr lang="en-IN" sz="2700" dirty="0">
                <a:cs typeface="Times New Roman" panose="02020603050405020304" pitchFamily="18" charset="0"/>
              </a:rPr>
              <a:t>O/S                :  Windows 10.</a:t>
            </a:r>
            <a:br>
              <a:rPr lang="en-IN" sz="2700" dirty="0">
                <a:cs typeface="Times New Roman" panose="02020603050405020304" pitchFamily="18" charset="0"/>
              </a:rPr>
            </a:br>
            <a:r>
              <a:rPr lang="en-IN" sz="2700" dirty="0">
                <a:cs typeface="Times New Roman" panose="02020603050405020304" pitchFamily="18" charset="0"/>
              </a:rPr>
              <a:t>Language	 :  Python</a:t>
            </a:r>
            <a:br>
              <a:rPr lang="en-IN" sz="2700" dirty="0">
                <a:cs typeface="Times New Roman" panose="02020603050405020304" pitchFamily="18" charset="0"/>
              </a:rPr>
            </a:br>
            <a:r>
              <a:rPr lang="en-IN" sz="2700" dirty="0">
                <a:cs typeface="Times New Roman" panose="02020603050405020304" pitchFamily="18" charset="0"/>
              </a:rPr>
              <a:t>Front End       : Anaconda Navigator – Spyder</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r>
              <a:rPr lang="en-IN" sz="3100" b="1" dirty="0">
                <a:solidFill>
                  <a:schemeClr val="accent3">
                    <a:lumMod val="50000"/>
                  </a:schemeClr>
                </a:solidFill>
                <a:cs typeface="Times New Roman" panose="02020603050405020304" pitchFamily="18" charset="0"/>
              </a:rPr>
              <a:t>Hardware Requirements</a:t>
            </a:r>
            <a:br>
              <a:rPr lang="en-IN" sz="2800" dirty="0">
                <a:latin typeface="Times New Roman" panose="02020603050405020304" pitchFamily="18" charset="0"/>
                <a:cs typeface="Times New Roman" panose="02020603050405020304" pitchFamily="18" charset="0"/>
              </a:rPr>
            </a:br>
            <a:r>
              <a:rPr lang="en-IN" sz="2700" dirty="0">
                <a:cs typeface="Times New Roman" panose="02020603050405020304" pitchFamily="18" charset="0"/>
              </a:rPr>
              <a:t>System	        :   Pentium IV 2.4 GHz </a:t>
            </a:r>
            <a:br>
              <a:rPr lang="en-IN" sz="2700" dirty="0">
                <a:cs typeface="Times New Roman" panose="02020603050405020304" pitchFamily="18" charset="0"/>
              </a:rPr>
            </a:br>
            <a:r>
              <a:rPr lang="en-IN" sz="2700" dirty="0">
                <a:cs typeface="Times New Roman" panose="02020603050405020304" pitchFamily="18" charset="0"/>
              </a:rPr>
              <a:t>Hard Disk             :   200 GB</a:t>
            </a:r>
            <a:br>
              <a:rPr lang="en-IN" sz="2700" dirty="0">
                <a:cs typeface="Times New Roman" panose="02020603050405020304" pitchFamily="18" charset="0"/>
              </a:rPr>
            </a:br>
            <a:r>
              <a:rPr lang="en-IN" sz="2700" dirty="0">
                <a:cs typeface="Times New Roman" panose="02020603050405020304" pitchFamily="18" charset="0"/>
              </a:rPr>
              <a:t>Ram	                  :   4GB</a:t>
            </a:r>
            <a:br>
              <a:rPr lang="en-IN" sz="2800" dirty="0">
                <a:latin typeface="Times New Roman" panose="02020603050405020304" pitchFamily="18" charset="0"/>
                <a:cs typeface="Times New Roman" panose="02020603050405020304" pitchFamily="18" charset="0"/>
              </a:rPr>
            </a:br>
            <a:endParaRPr lang="en-IN" dirty="0"/>
          </a:p>
        </p:txBody>
      </p:sp>
      <p:sp>
        <p:nvSpPr>
          <p:cNvPr id="3" name="TextBox 2">
            <a:extLst>
              <a:ext uri="{FF2B5EF4-FFF2-40B4-BE49-F238E27FC236}">
                <a16:creationId xmlns:a16="http://schemas.microsoft.com/office/drawing/2014/main" id="{0568D853-2E1C-B7DA-E4EE-FDF882961552}"/>
              </a:ext>
            </a:extLst>
          </p:cNvPr>
          <p:cNvSpPr txBox="1"/>
          <p:nvPr/>
        </p:nvSpPr>
        <p:spPr>
          <a:xfrm>
            <a:off x="2089625" y="1267585"/>
            <a:ext cx="4668982" cy="523220"/>
          </a:xfrm>
          <a:prstGeom prst="rect">
            <a:avLst/>
          </a:prstGeom>
          <a:noFill/>
        </p:spPr>
        <p:txBody>
          <a:bodyPr wrap="square" rtlCol="0">
            <a:spAutoFit/>
          </a:bodyPr>
          <a:lstStyle/>
          <a:p>
            <a:r>
              <a:rPr lang="en-IN" sz="2800" b="1" dirty="0">
                <a:solidFill>
                  <a:schemeClr val="accent3">
                    <a:lumMod val="50000"/>
                  </a:schemeClr>
                </a:solidFill>
              </a:rPr>
              <a:t>Software Requirements</a:t>
            </a:r>
          </a:p>
        </p:txBody>
      </p:sp>
    </p:spTree>
    <p:extLst>
      <p:ext uri="{BB962C8B-B14F-4D97-AF65-F5344CB8AC3E}">
        <p14:creationId xmlns:p14="http://schemas.microsoft.com/office/powerpoint/2010/main" val="1484756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B2E8E-8405-38A0-D25D-FAD9A9B364C1}"/>
              </a:ext>
            </a:extLst>
          </p:cNvPr>
          <p:cNvSpPr>
            <a:spLocks noGrp="1"/>
          </p:cNvSpPr>
          <p:nvPr>
            <p:ph type="title"/>
          </p:nvPr>
        </p:nvSpPr>
        <p:spPr>
          <a:xfrm flipV="1">
            <a:off x="964022" y="5766471"/>
            <a:ext cx="308187" cy="329529"/>
          </a:xfrm>
        </p:spPr>
        <p:txBody>
          <a:bodyPr>
            <a:normAutofit fontScale="90000"/>
          </a:bodyPr>
          <a:lstStyle/>
          <a:p>
            <a:r>
              <a:rPr lang="en-IN" dirty="0"/>
              <a:t> </a:t>
            </a:r>
          </a:p>
        </p:txBody>
      </p:sp>
      <p:sp>
        <p:nvSpPr>
          <p:cNvPr id="3" name="TextBox 2">
            <a:extLst>
              <a:ext uri="{FF2B5EF4-FFF2-40B4-BE49-F238E27FC236}">
                <a16:creationId xmlns:a16="http://schemas.microsoft.com/office/drawing/2014/main" id="{4BBE72E9-CDEF-4590-57EF-780DC64E71D2}"/>
              </a:ext>
            </a:extLst>
          </p:cNvPr>
          <p:cNvSpPr txBox="1"/>
          <p:nvPr/>
        </p:nvSpPr>
        <p:spPr>
          <a:xfrm>
            <a:off x="1868557" y="1274108"/>
            <a:ext cx="4094921" cy="523220"/>
          </a:xfrm>
          <a:prstGeom prst="rect">
            <a:avLst/>
          </a:prstGeom>
          <a:noFill/>
        </p:spPr>
        <p:txBody>
          <a:bodyPr wrap="square" rtlCol="0">
            <a:spAutoFit/>
          </a:bodyPr>
          <a:lstStyle/>
          <a:p>
            <a:r>
              <a:rPr lang="en-IN" sz="2800" b="1" dirty="0">
                <a:solidFill>
                  <a:schemeClr val="accent3">
                    <a:lumMod val="50000"/>
                  </a:schemeClr>
                </a:solidFill>
              </a:rPr>
              <a:t>Advantages</a:t>
            </a:r>
            <a:r>
              <a:rPr lang="en-IN" sz="2800" dirty="0">
                <a:solidFill>
                  <a:schemeClr val="accent3">
                    <a:lumMod val="50000"/>
                  </a:schemeClr>
                </a:solidFill>
              </a:rPr>
              <a:t> </a:t>
            </a:r>
          </a:p>
        </p:txBody>
      </p:sp>
      <p:sp>
        <p:nvSpPr>
          <p:cNvPr id="4" name="TextBox 3">
            <a:extLst>
              <a:ext uri="{FF2B5EF4-FFF2-40B4-BE49-F238E27FC236}">
                <a16:creationId xmlns:a16="http://schemas.microsoft.com/office/drawing/2014/main" id="{B790113F-8F21-9C7A-041E-04FE2E21F177}"/>
              </a:ext>
            </a:extLst>
          </p:cNvPr>
          <p:cNvSpPr txBox="1"/>
          <p:nvPr/>
        </p:nvSpPr>
        <p:spPr>
          <a:xfrm>
            <a:off x="1272209" y="2090628"/>
            <a:ext cx="8653670" cy="3231654"/>
          </a:xfrm>
          <a:prstGeom prst="rect">
            <a:avLst/>
          </a:prstGeom>
          <a:noFill/>
        </p:spPr>
        <p:txBody>
          <a:bodyPr wrap="square" rtlCol="0">
            <a:spAutoFit/>
          </a:bodyPr>
          <a:lstStyle/>
          <a:p>
            <a:pPr marL="342900" lvl="0" indent="-342900" algn="just">
              <a:lnSpc>
                <a:spcPct val="150000"/>
              </a:lnSpc>
              <a:buFont typeface="Wingdings" panose="05000000000000000000" pitchFamily="2" charset="2"/>
              <a:buChar char="§"/>
            </a:pPr>
            <a:r>
              <a:rPr lang="en-US" sz="2400" dirty="0">
                <a:solidFill>
                  <a:schemeClr val="bg1"/>
                </a:solidFill>
                <a:ea typeface="Tahoma" panose="020B0604030504040204" pitchFamily="34" charset="0"/>
                <a:cs typeface="Times New Roman" panose="02020603050405020304" pitchFamily="18" charset="0"/>
              </a:rPr>
              <a:t>The final output will come-up with high efficiency.</a:t>
            </a:r>
            <a:endParaRPr lang="en-IN" sz="2400" dirty="0">
              <a:solidFill>
                <a:schemeClr val="bg1"/>
              </a:solidFill>
              <a:ea typeface="Tahoma" panose="020B060403050404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2400" dirty="0">
                <a:solidFill>
                  <a:schemeClr val="bg1"/>
                </a:solidFill>
                <a:ea typeface="Tahoma" panose="020B0604030504040204" pitchFamily="34" charset="0"/>
                <a:cs typeface="Times New Roman" panose="02020603050405020304" pitchFamily="18" charset="0"/>
              </a:rPr>
              <a:t>It will avoid sparsity problems.</a:t>
            </a:r>
            <a:endParaRPr lang="en-IN" sz="2400" dirty="0">
              <a:solidFill>
                <a:schemeClr val="bg1"/>
              </a:solidFill>
              <a:ea typeface="Tahoma" panose="020B060403050404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2400" dirty="0">
                <a:solidFill>
                  <a:schemeClr val="bg1"/>
                </a:solidFill>
                <a:ea typeface="Tahoma" panose="020B0604030504040204" pitchFamily="34" charset="0"/>
                <a:cs typeface="Times New Roman" panose="02020603050405020304" pitchFamily="18" charset="0"/>
              </a:rPr>
              <a:t>Reduces the information Loss and the bias of the inference due to the multiple estimates.</a:t>
            </a:r>
          </a:p>
          <a:p>
            <a:pPr marL="342900" lvl="0" indent="-342900" algn="just">
              <a:lnSpc>
                <a:spcPct val="150000"/>
              </a:lnSpc>
              <a:buFont typeface="Wingdings" panose="05000000000000000000" pitchFamily="2" charset="2"/>
              <a:buChar char="§"/>
            </a:pPr>
            <a:r>
              <a:rPr lang="en-US" sz="2400" dirty="0">
                <a:solidFill>
                  <a:schemeClr val="bg1"/>
                </a:solidFill>
                <a:ea typeface="Tahoma" panose="020B0604030504040204" pitchFamily="34" charset="0"/>
                <a:cs typeface="Times New Roman" panose="02020603050405020304" pitchFamily="18" charset="0"/>
              </a:rPr>
              <a:t>Inclusion of task allocation is proper.</a:t>
            </a:r>
            <a:endParaRPr lang="en-IN" sz="2400" dirty="0">
              <a:solidFill>
                <a:schemeClr val="bg1"/>
              </a:solidFill>
              <a:ea typeface="Tahoma" panose="020B0604030504040204" pitchFamily="34"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94401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0BED7-F703-1A94-ABA3-BB5387769971}"/>
              </a:ext>
            </a:extLst>
          </p:cNvPr>
          <p:cNvSpPr>
            <a:spLocks noGrp="1"/>
          </p:cNvSpPr>
          <p:nvPr>
            <p:ph type="title"/>
          </p:nvPr>
        </p:nvSpPr>
        <p:spPr>
          <a:xfrm flipH="1">
            <a:off x="172278" y="2476501"/>
            <a:ext cx="791744" cy="266700"/>
          </a:xfrm>
        </p:spPr>
        <p:txBody>
          <a:bodyPr>
            <a:normAutofit fontScale="90000"/>
          </a:bodyPr>
          <a:lstStyle/>
          <a:p>
            <a:r>
              <a:rPr lang="en-US" dirty="0"/>
              <a:t> </a:t>
            </a:r>
            <a:br>
              <a:rPr lang="en-US" dirty="0"/>
            </a:br>
            <a:endParaRPr lang="en-IN" dirty="0"/>
          </a:p>
        </p:txBody>
      </p:sp>
      <p:sp>
        <p:nvSpPr>
          <p:cNvPr id="3" name="TextBox 2">
            <a:extLst>
              <a:ext uri="{FF2B5EF4-FFF2-40B4-BE49-F238E27FC236}">
                <a16:creationId xmlns:a16="http://schemas.microsoft.com/office/drawing/2014/main" id="{4AAC731E-BB29-9995-07A7-C3CADDFEBA5C}"/>
              </a:ext>
            </a:extLst>
          </p:cNvPr>
          <p:cNvSpPr txBox="1"/>
          <p:nvPr/>
        </p:nvSpPr>
        <p:spPr>
          <a:xfrm>
            <a:off x="1855304" y="1391478"/>
            <a:ext cx="3220279" cy="523220"/>
          </a:xfrm>
          <a:prstGeom prst="rect">
            <a:avLst/>
          </a:prstGeom>
          <a:solidFill>
            <a:schemeClr val="tx1"/>
          </a:solidFill>
        </p:spPr>
        <p:txBody>
          <a:bodyPr wrap="square" rtlCol="0">
            <a:spAutoFit/>
          </a:bodyPr>
          <a:lstStyle/>
          <a:p>
            <a:r>
              <a:rPr lang="en-US" sz="2800" dirty="0">
                <a:solidFill>
                  <a:schemeClr val="accent3">
                    <a:lumMod val="75000"/>
                  </a:schemeClr>
                </a:solidFill>
                <a:latin typeface="+mj-lt"/>
                <a:cs typeface="Arial" panose="020B0604020202020204" pitchFamily="34" charset="0"/>
              </a:rPr>
              <a:t>SCREENSHOTS</a:t>
            </a:r>
            <a:r>
              <a:rPr lang="en-US" dirty="0">
                <a:solidFill>
                  <a:schemeClr val="bg1"/>
                </a:solidFill>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F1A5F14-6F5D-068A-8494-C6CCCF26CDA2}"/>
              </a:ext>
            </a:extLst>
          </p:cNvPr>
          <p:cNvPicPr>
            <a:picLocks noChangeAspect="1"/>
          </p:cNvPicPr>
          <p:nvPr/>
        </p:nvPicPr>
        <p:blipFill>
          <a:blip r:embed="rId2"/>
          <a:stretch>
            <a:fillRect/>
          </a:stretch>
        </p:blipFill>
        <p:spPr>
          <a:xfrm>
            <a:off x="964022" y="2476500"/>
            <a:ext cx="4562475" cy="3629025"/>
          </a:xfrm>
          <a:prstGeom prst="rect">
            <a:avLst/>
          </a:prstGeom>
        </p:spPr>
      </p:pic>
      <p:pic>
        <p:nvPicPr>
          <p:cNvPr id="5" name="Picture 4">
            <a:extLst>
              <a:ext uri="{FF2B5EF4-FFF2-40B4-BE49-F238E27FC236}">
                <a16:creationId xmlns:a16="http://schemas.microsoft.com/office/drawing/2014/main" id="{108097E6-9F90-4BE0-3173-D2BECF941885}"/>
              </a:ext>
            </a:extLst>
          </p:cNvPr>
          <p:cNvPicPr>
            <a:picLocks noChangeAspect="1"/>
          </p:cNvPicPr>
          <p:nvPr/>
        </p:nvPicPr>
        <p:blipFill>
          <a:blip r:embed="rId3"/>
          <a:stretch>
            <a:fillRect/>
          </a:stretch>
        </p:blipFill>
        <p:spPr>
          <a:xfrm>
            <a:off x="6764198" y="2476500"/>
            <a:ext cx="3990975" cy="2122004"/>
          </a:xfrm>
          <a:prstGeom prst="rect">
            <a:avLst/>
          </a:prstGeom>
        </p:spPr>
      </p:pic>
    </p:spTree>
    <p:extLst>
      <p:ext uri="{BB962C8B-B14F-4D97-AF65-F5344CB8AC3E}">
        <p14:creationId xmlns:p14="http://schemas.microsoft.com/office/powerpoint/2010/main" val="3099802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4D863-436F-3E82-170E-EF49059A60B3}"/>
              </a:ext>
            </a:extLst>
          </p:cNvPr>
          <p:cNvSpPr>
            <a:spLocks noGrp="1"/>
          </p:cNvSpPr>
          <p:nvPr>
            <p:ph type="title"/>
          </p:nvPr>
        </p:nvSpPr>
        <p:spPr/>
        <p:txBody>
          <a:bodyPr/>
          <a:lstStyle/>
          <a:p>
            <a:r>
              <a:rPr lang="en-US" dirty="0"/>
              <a:t> </a:t>
            </a:r>
            <a:br>
              <a:rPr lang="en-US" dirty="0"/>
            </a:br>
            <a:endParaRPr lang="en-IN" dirty="0"/>
          </a:p>
        </p:txBody>
      </p:sp>
      <p:pic>
        <p:nvPicPr>
          <p:cNvPr id="3" name="Picture 2">
            <a:extLst>
              <a:ext uri="{FF2B5EF4-FFF2-40B4-BE49-F238E27FC236}">
                <a16:creationId xmlns:a16="http://schemas.microsoft.com/office/drawing/2014/main" id="{3AFDB8BE-0B60-1DDD-0A04-AAFE8138E196}"/>
              </a:ext>
            </a:extLst>
          </p:cNvPr>
          <p:cNvPicPr>
            <a:picLocks noChangeAspect="1"/>
          </p:cNvPicPr>
          <p:nvPr/>
        </p:nvPicPr>
        <p:blipFill>
          <a:blip r:embed="rId2"/>
          <a:stretch>
            <a:fillRect/>
          </a:stretch>
        </p:blipFill>
        <p:spPr>
          <a:xfrm>
            <a:off x="1091026" y="2153479"/>
            <a:ext cx="3781425" cy="1066800"/>
          </a:xfrm>
          <a:prstGeom prst="rect">
            <a:avLst/>
          </a:prstGeom>
        </p:spPr>
      </p:pic>
      <p:pic>
        <p:nvPicPr>
          <p:cNvPr id="4" name="Picture 3">
            <a:extLst>
              <a:ext uri="{FF2B5EF4-FFF2-40B4-BE49-F238E27FC236}">
                <a16:creationId xmlns:a16="http://schemas.microsoft.com/office/drawing/2014/main" id="{50246830-20B7-9B61-A5DE-7810F139BB7B}"/>
              </a:ext>
            </a:extLst>
          </p:cNvPr>
          <p:cNvPicPr>
            <a:picLocks noChangeAspect="1"/>
          </p:cNvPicPr>
          <p:nvPr/>
        </p:nvPicPr>
        <p:blipFill>
          <a:blip r:embed="rId3"/>
          <a:stretch>
            <a:fillRect/>
          </a:stretch>
        </p:blipFill>
        <p:spPr>
          <a:xfrm>
            <a:off x="5857875" y="2153479"/>
            <a:ext cx="4133850" cy="1019175"/>
          </a:xfrm>
          <a:prstGeom prst="rect">
            <a:avLst/>
          </a:prstGeom>
        </p:spPr>
      </p:pic>
      <p:pic>
        <p:nvPicPr>
          <p:cNvPr id="5" name="Picture 4">
            <a:extLst>
              <a:ext uri="{FF2B5EF4-FFF2-40B4-BE49-F238E27FC236}">
                <a16:creationId xmlns:a16="http://schemas.microsoft.com/office/drawing/2014/main" id="{B40074F4-7C57-B7AC-C197-63377871ECE8}"/>
              </a:ext>
            </a:extLst>
          </p:cNvPr>
          <p:cNvPicPr>
            <a:picLocks noChangeAspect="1"/>
          </p:cNvPicPr>
          <p:nvPr/>
        </p:nvPicPr>
        <p:blipFill>
          <a:blip r:embed="rId4"/>
          <a:stretch>
            <a:fillRect/>
          </a:stretch>
        </p:blipFill>
        <p:spPr>
          <a:xfrm>
            <a:off x="1091026" y="3637722"/>
            <a:ext cx="4152900" cy="2085975"/>
          </a:xfrm>
          <a:prstGeom prst="rect">
            <a:avLst/>
          </a:prstGeom>
        </p:spPr>
      </p:pic>
    </p:spTree>
    <p:extLst>
      <p:ext uri="{BB962C8B-B14F-4D97-AF65-F5344CB8AC3E}">
        <p14:creationId xmlns:p14="http://schemas.microsoft.com/office/powerpoint/2010/main" val="1714412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1A2E7-0F7E-EE18-6EA4-1DA70D9A9CA1}"/>
              </a:ext>
            </a:extLst>
          </p:cNvPr>
          <p:cNvSpPr>
            <a:spLocks noGrp="1"/>
          </p:cNvSpPr>
          <p:nvPr>
            <p:ph type="title"/>
          </p:nvPr>
        </p:nvSpPr>
        <p:spPr/>
        <p:txBody>
          <a:bodyPr/>
          <a:lstStyle/>
          <a:p>
            <a:r>
              <a:rPr lang="en-US" dirty="0"/>
              <a:t> </a:t>
            </a:r>
            <a:br>
              <a:rPr lang="en-US" dirty="0"/>
            </a:br>
            <a:endParaRPr lang="en-IN" dirty="0"/>
          </a:p>
        </p:txBody>
      </p:sp>
      <p:pic>
        <p:nvPicPr>
          <p:cNvPr id="3" name="Picture 2">
            <a:extLst>
              <a:ext uri="{FF2B5EF4-FFF2-40B4-BE49-F238E27FC236}">
                <a16:creationId xmlns:a16="http://schemas.microsoft.com/office/drawing/2014/main" id="{1B8FEF3E-6E4E-BD02-82FE-90971BC68850}"/>
              </a:ext>
            </a:extLst>
          </p:cNvPr>
          <p:cNvPicPr>
            <a:picLocks noChangeAspect="1"/>
          </p:cNvPicPr>
          <p:nvPr/>
        </p:nvPicPr>
        <p:blipFill>
          <a:blip r:embed="rId2"/>
          <a:stretch>
            <a:fillRect/>
          </a:stretch>
        </p:blipFill>
        <p:spPr>
          <a:xfrm>
            <a:off x="2067753" y="2476500"/>
            <a:ext cx="2914650" cy="2667000"/>
          </a:xfrm>
          <a:prstGeom prst="rect">
            <a:avLst/>
          </a:prstGeom>
        </p:spPr>
      </p:pic>
      <p:sp>
        <p:nvSpPr>
          <p:cNvPr id="5" name="TextBox 4">
            <a:extLst>
              <a:ext uri="{FF2B5EF4-FFF2-40B4-BE49-F238E27FC236}">
                <a16:creationId xmlns:a16="http://schemas.microsoft.com/office/drawing/2014/main" id="{E302EFD3-117C-46C1-8825-3623CA52FE42}"/>
              </a:ext>
            </a:extLst>
          </p:cNvPr>
          <p:cNvSpPr txBox="1"/>
          <p:nvPr/>
        </p:nvSpPr>
        <p:spPr>
          <a:xfrm>
            <a:off x="1748873" y="1330309"/>
            <a:ext cx="6467060" cy="523220"/>
          </a:xfrm>
          <a:prstGeom prst="rect">
            <a:avLst/>
          </a:prstGeom>
          <a:noFill/>
        </p:spPr>
        <p:txBody>
          <a:bodyPr wrap="square">
            <a:spAutoFit/>
          </a:bodyPr>
          <a:lstStyle/>
          <a:p>
            <a:r>
              <a:rPr lang="en-US" sz="2800" b="1" dirty="0">
                <a:solidFill>
                  <a:schemeClr val="accent3">
                    <a:lumMod val="50000"/>
                  </a:schemeClr>
                </a:solidFill>
              </a:rPr>
              <a:t>F</a:t>
            </a:r>
            <a:r>
              <a:rPr lang="en-IN" sz="2800" b="1" dirty="0">
                <a:solidFill>
                  <a:schemeClr val="accent3">
                    <a:lumMod val="50000"/>
                  </a:schemeClr>
                </a:solidFill>
              </a:rPr>
              <a:t>INAL OUTPUT</a:t>
            </a:r>
            <a:endParaRPr lang="en-IN" sz="2800" dirty="0"/>
          </a:p>
        </p:txBody>
      </p:sp>
    </p:spTree>
    <p:extLst>
      <p:ext uri="{BB962C8B-B14F-4D97-AF65-F5344CB8AC3E}">
        <p14:creationId xmlns:p14="http://schemas.microsoft.com/office/powerpoint/2010/main" val="1203622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FFECE-20FE-C422-5932-A15A745A662E}"/>
              </a:ext>
            </a:extLst>
          </p:cNvPr>
          <p:cNvSpPr>
            <a:spLocks noGrp="1"/>
          </p:cNvSpPr>
          <p:nvPr>
            <p:ph type="title"/>
          </p:nvPr>
        </p:nvSpPr>
        <p:spPr>
          <a:xfrm>
            <a:off x="964022" y="4055165"/>
            <a:ext cx="3250169" cy="1711306"/>
          </a:xfrm>
        </p:spPr>
        <p:txBody>
          <a:bodyPr/>
          <a:lstStyle/>
          <a:p>
            <a:r>
              <a:rPr lang="en-IN" dirty="0"/>
              <a:t> </a:t>
            </a:r>
          </a:p>
        </p:txBody>
      </p:sp>
      <p:sp>
        <p:nvSpPr>
          <p:cNvPr id="3" name="TextBox 2">
            <a:extLst>
              <a:ext uri="{FF2B5EF4-FFF2-40B4-BE49-F238E27FC236}">
                <a16:creationId xmlns:a16="http://schemas.microsoft.com/office/drawing/2014/main" id="{F4DA0EAD-2D6C-2BBE-458E-B876BA805A95}"/>
              </a:ext>
            </a:extLst>
          </p:cNvPr>
          <p:cNvSpPr txBox="1"/>
          <p:nvPr/>
        </p:nvSpPr>
        <p:spPr>
          <a:xfrm>
            <a:off x="2036618" y="1267585"/>
            <a:ext cx="3754582" cy="523220"/>
          </a:xfrm>
          <a:prstGeom prst="rect">
            <a:avLst/>
          </a:prstGeom>
          <a:noFill/>
        </p:spPr>
        <p:txBody>
          <a:bodyPr wrap="square" rtlCol="0">
            <a:spAutoFit/>
          </a:bodyPr>
          <a:lstStyle/>
          <a:p>
            <a:r>
              <a:rPr lang="en-IN" sz="2800" b="1" dirty="0">
                <a:solidFill>
                  <a:schemeClr val="accent3">
                    <a:lumMod val="50000"/>
                  </a:schemeClr>
                </a:solidFill>
              </a:rPr>
              <a:t>Conclusion</a:t>
            </a:r>
          </a:p>
        </p:txBody>
      </p:sp>
      <p:sp>
        <p:nvSpPr>
          <p:cNvPr id="5" name="TextBox 4">
            <a:extLst>
              <a:ext uri="{FF2B5EF4-FFF2-40B4-BE49-F238E27FC236}">
                <a16:creationId xmlns:a16="http://schemas.microsoft.com/office/drawing/2014/main" id="{177B7D39-7974-0D84-FB09-DF64A2DB95F9}"/>
              </a:ext>
            </a:extLst>
          </p:cNvPr>
          <p:cNvSpPr txBox="1"/>
          <p:nvPr/>
        </p:nvSpPr>
        <p:spPr>
          <a:xfrm>
            <a:off x="1421369" y="2023839"/>
            <a:ext cx="9806609" cy="4062651"/>
          </a:xfrm>
          <a:prstGeom prst="rect">
            <a:avLst/>
          </a:prstGeom>
          <a:noFill/>
        </p:spPr>
        <p:txBody>
          <a:bodyPr wrap="square" rtlCol="0">
            <a:spAutoFit/>
          </a:bodyPr>
          <a:lstStyle/>
          <a:p>
            <a:pPr marL="285750" indent="-285750">
              <a:buFont typeface="Wingdings" panose="05000000000000000000" pitchFamily="2" charset="2"/>
              <a:buChar char="§"/>
            </a:pPr>
            <a:r>
              <a:rPr lang="en-US" sz="2400" dirty="0">
                <a:solidFill>
                  <a:schemeClr val="bg1"/>
                </a:solidFill>
              </a:rPr>
              <a:t>Accurate task workload prediction is important in cloud resource management.</a:t>
            </a:r>
          </a:p>
          <a:p>
            <a:pPr marL="285750" indent="-285750">
              <a:buFont typeface="Wingdings" panose="05000000000000000000" pitchFamily="2" charset="2"/>
              <a:buChar char="§"/>
            </a:pPr>
            <a:endParaRPr lang="en-US" sz="2400" dirty="0">
              <a:solidFill>
                <a:schemeClr val="bg1"/>
              </a:solidFill>
            </a:endParaRPr>
          </a:p>
          <a:p>
            <a:pPr marL="285750" indent="-285750">
              <a:buFont typeface="Wingdings" panose="05000000000000000000" pitchFamily="2" charset="2"/>
              <a:buChar char="§"/>
            </a:pPr>
            <a:r>
              <a:rPr lang="en-US" sz="2400" dirty="0">
                <a:solidFill>
                  <a:schemeClr val="bg1"/>
                </a:solidFill>
              </a:rPr>
              <a:t>A clustering based workload prediction method for higher prediction accuracy.</a:t>
            </a:r>
          </a:p>
          <a:p>
            <a:pPr marL="285750" indent="-285750">
              <a:buFont typeface="Wingdings" panose="05000000000000000000" pitchFamily="2" charset="2"/>
              <a:buChar char="§"/>
            </a:pPr>
            <a:endParaRPr lang="en-US" sz="2400" dirty="0">
              <a:solidFill>
                <a:schemeClr val="bg1"/>
              </a:solidFill>
            </a:endParaRPr>
          </a:p>
          <a:p>
            <a:pPr marL="285750" indent="-285750">
              <a:buFont typeface="Wingdings" panose="05000000000000000000" pitchFamily="2" charset="2"/>
              <a:buChar char="§"/>
            </a:pPr>
            <a:r>
              <a:rPr lang="en-US" sz="2400" dirty="0">
                <a:solidFill>
                  <a:schemeClr val="bg1"/>
                </a:solidFill>
              </a:rPr>
              <a:t>This method clusters tasks with similar workload patterns, builds a workload prediction model for each cluster, and uses corresponding model to predict the upcoming workload of a task.</a:t>
            </a:r>
          </a:p>
          <a:p>
            <a:r>
              <a:rPr lang="en-US" sz="2400" dirty="0">
                <a:solidFill>
                  <a:schemeClr val="bg1"/>
                </a:solidFill>
              </a:rPr>
              <a:t>  </a:t>
            </a:r>
          </a:p>
          <a:p>
            <a:endParaRPr lang="en-IN" dirty="0">
              <a:solidFill>
                <a:schemeClr val="bg1"/>
              </a:solidFill>
            </a:endParaRPr>
          </a:p>
        </p:txBody>
      </p:sp>
    </p:spTree>
    <p:extLst>
      <p:ext uri="{BB962C8B-B14F-4D97-AF65-F5344CB8AC3E}">
        <p14:creationId xmlns:p14="http://schemas.microsoft.com/office/powerpoint/2010/main" val="4111411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26618-8EDC-F66E-B954-8070563C90B3}"/>
              </a:ext>
            </a:extLst>
          </p:cNvPr>
          <p:cNvSpPr>
            <a:spLocks noGrp="1"/>
          </p:cNvSpPr>
          <p:nvPr>
            <p:ph type="title"/>
          </p:nvPr>
        </p:nvSpPr>
        <p:spPr>
          <a:xfrm>
            <a:off x="964022" y="4611757"/>
            <a:ext cx="3462204" cy="1154714"/>
          </a:xfrm>
        </p:spPr>
        <p:txBody>
          <a:bodyPr/>
          <a:lstStyle/>
          <a:p>
            <a:r>
              <a:rPr lang="en-IN" dirty="0"/>
              <a:t> </a:t>
            </a:r>
          </a:p>
        </p:txBody>
      </p:sp>
      <p:sp>
        <p:nvSpPr>
          <p:cNvPr id="4" name="TextBox 3">
            <a:extLst>
              <a:ext uri="{FF2B5EF4-FFF2-40B4-BE49-F238E27FC236}">
                <a16:creationId xmlns:a16="http://schemas.microsoft.com/office/drawing/2014/main" id="{EFF56671-3ABE-4D71-2828-891E173B444D}"/>
              </a:ext>
            </a:extLst>
          </p:cNvPr>
          <p:cNvSpPr txBox="1"/>
          <p:nvPr/>
        </p:nvSpPr>
        <p:spPr>
          <a:xfrm>
            <a:off x="1769165" y="568309"/>
            <a:ext cx="6463144" cy="523220"/>
          </a:xfrm>
          <a:prstGeom prst="rect">
            <a:avLst/>
          </a:prstGeom>
          <a:noFill/>
        </p:spPr>
        <p:txBody>
          <a:bodyPr wrap="square">
            <a:spAutoFit/>
          </a:bodyPr>
          <a:lstStyle/>
          <a:p>
            <a:r>
              <a:rPr lang="en-IN" sz="2800" b="1" dirty="0">
                <a:solidFill>
                  <a:schemeClr val="accent3">
                    <a:lumMod val="50000"/>
                  </a:schemeClr>
                </a:solidFill>
              </a:rPr>
              <a:t>References</a:t>
            </a:r>
          </a:p>
        </p:txBody>
      </p:sp>
      <p:sp>
        <p:nvSpPr>
          <p:cNvPr id="3" name="TextBox 2">
            <a:extLst>
              <a:ext uri="{FF2B5EF4-FFF2-40B4-BE49-F238E27FC236}">
                <a16:creationId xmlns:a16="http://schemas.microsoft.com/office/drawing/2014/main" id="{4FD95A34-12C8-2A13-B63B-DAA0A78701E1}"/>
              </a:ext>
            </a:extLst>
          </p:cNvPr>
          <p:cNvSpPr txBox="1"/>
          <p:nvPr/>
        </p:nvSpPr>
        <p:spPr>
          <a:xfrm>
            <a:off x="1769165" y="1216202"/>
            <a:ext cx="9899374" cy="4641271"/>
          </a:xfrm>
          <a:prstGeom prst="rect">
            <a:avLst/>
          </a:prstGeom>
          <a:noFill/>
        </p:spPr>
        <p:txBody>
          <a:bodyPr wrap="square" rtlCol="0">
            <a:spAutoFit/>
          </a:bodyPr>
          <a:lstStyle/>
          <a:p>
            <a:pPr marL="342900" indent="-342900">
              <a:buFont typeface="Wingdings" panose="05000000000000000000" pitchFamily="2" charset="2"/>
              <a:buChar char="§"/>
            </a:pPr>
            <a:r>
              <a:rPr lang="en-US" sz="2400" dirty="0">
                <a:solidFill>
                  <a:schemeClr val="bg1"/>
                </a:solidFill>
              </a:rPr>
              <a:t>J. Gao, H. Wang, and H. Shen, “Task failure prediction in cloud data centers using deep learning,” Proc. of IEEE Bigdata, 2019.</a:t>
            </a:r>
          </a:p>
          <a:p>
            <a:pPr marL="342900" indent="-342900">
              <a:buFont typeface="Wingdings" panose="05000000000000000000" pitchFamily="2" charset="2"/>
              <a:buChar char="§"/>
            </a:pPr>
            <a:r>
              <a:rPr lang="en-US" sz="2400" dirty="0">
                <a:solidFill>
                  <a:schemeClr val="bg1"/>
                </a:solidFill>
              </a:rPr>
              <a:t>A. Khan, X. Yan, S. Tao, and N. Aeurosis, “Workload characterization and prediction in the cloud: A multiple time series approach,” in Proc. of NOMS, 2012. </a:t>
            </a:r>
          </a:p>
          <a:p>
            <a:pPr marL="342900" indent="-342900">
              <a:buFont typeface="Wingdings" panose="05000000000000000000" pitchFamily="2" charset="2"/>
              <a:buChar char="§"/>
            </a:pPr>
            <a:r>
              <a:rPr lang="en-US" sz="2400" dirty="0">
                <a:solidFill>
                  <a:schemeClr val="bg1"/>
                </a:solidFill>
              </a:rPr>
              <a:t> D. Basak, S. Pal, and D. Patranabis, “Support vector regression,” 2007. [41] “http://www.acheronanalytics.com/acheron-blog/how-to-measure-theaccuracy-of-predictive-models, [Accessed in APR 2019].” </a:t>
            </a:r>
          </a:p>
          <a:p>
            <a:pPr marL="342900" indent="-342900" algn="just" defTabSz="457200">
              <a:lnSpc>
                <a:spcPct val="150000"/>
              </a:lnSpc>
              <a:buFont typeface="Wingdings" panose="05000000000000000000" pitchFamily="2" charset="2"/>
              <a:buChar char="§"/>
            </a:pPr>
            <a:r>
              <a:rPr lang="en-IN" sz="2400" dirty="0">
                <a:solidFill>
                  <a:schemeClr val="bg1"/>
                </a:solidFill>
                <a:cs typeface="Times New Roman" panose="02020603050405020304" pitchFamily="18" charset="0"/>
              </a:rPr>
              <a:t>M.Xu and R.Buyya, “Brownout approach for adaptive management of resources and applications in cloud computing systems: A taxonomy and future directions,” ACM Computing Surveys (CSUR), 2019.</a:t>
            </a:r>
          </a:p>
        </p:txBody>
      </p:sp>
    </p:spTree>
    <p:extLst>
      <p:ext uri="{BB962C8B-B14F-4D97-AF65-F5344CB8AC3E}">
        <p14:creationId xmlns:p14="http://schemas.microsoft.com/office/powerpoint/2010/main" val="112023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964023" y="391916"/>
            <a:ext cx="4941477" cy="610863"/>
          </a:xfrm>
        </p:spPr>
        <p:txBody>
          <a:bodyPr>
            <a:normAutofit/>
          </a:bodyPr>
          <a:lstStyle/>
          <a:p>
            <a:r>
              <a:rPr lang="en-US" sz="2800" b="0" dirty="0"/>
              <a:t>Presented By :</a:t>
            </a:r>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p:txBody>
          <a:bodyPr/>
          <a:lstStyle/>
          <a:p>
            <a:endParaRPr lang="en-US" dirty="0"/>
          </a:p>
          <a:p>
            <a:endParaRPr lang="en-US" dirty="0"/>
          </a:p>
          <a:p>
            <a:endParaRPr lang="en-US" dirty="0"/>
          </a:p>
          <a:p>
            <a:endParaRPr lang="en-US" dirty="0"/>
          </a:p>
          <a:p>
            <a:endParaRPr lang="en-US" dirty="0"/>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64023" y="2786446"/>
            <a:ext cx="4827178" cy="1942138"/>
          </a:xfrm>
        </p:spPr>
        <p:txBody>
          <a:bodyPr/>
          <a:lstStyle/>
          <a:p>
            <a:pPr marL="0" indent="0">
              <a:buNone/>
            </a:pPr>
            <a:endParaRPr lang="en-US" dirty="0"/>
          </a:p>
          <a:p>
            <a:pPr marL="0" indent="0">
              <a:buNone/>
            </a:pPr>
            <a:endParaRPr lang="en-US" dirty="0"/>
          </a:p>
          <a:p>
            <a:endParaRPr lang="en-US" dirty="0"/>
          </a:p>
        </p:txBody>
      </p:sp>
      <p:sp>
        <p:nvSpPr>
          <p:cNvPr id="4" name="Text Placeholder 3">
            <a:extLst>
              <a:ext uri="{FF2B5EF4-FFF2-40B4-BE49-F238E27FC236}">
                <a16:creationId xmlns:a16="http://schemas.microsoft.com/office/drawing/2014/main" id="{6AF03CC0-7DA0-ED4F-B612-580E138D588A}"/>
              </a:ext>
            </a:extLst>
          </p:cNvPr>
          <p:cNvSpPr>
            <a:spLocks noGrp="1"/>
          </p:cNvSpPr>
          <p:nvPr>
            <p:ph type="body" idx="10"/>
          </p:nvPr>
        </p:nvSpPr>
        <p:spPr>
          <a:xfrm>
            <a:off x="1635972" y="3801297"/>
            <a:ext cx="4764829" cy="404216"/>
          </a:xfrm>
        </p:spPr>
        <p:txBody>
          <a:bodyPr>
            <a:noAutofit/>
          </a:bodyPr>
          <a:lstStyle/>
          <a:p>
            <a:r>
              <a:rPr lang="en-US" sz="2400" dirty="0">
                <a:solidFill>
                  <a:schemeClr val="accent3">
                    <a:lumMod val="50000"/>
                  </a:schemeClr>
                </a:solidFill>
                <a:latin typeface="+mn-lt"/>
              </a:rPr>
              <a:t>Internal Guide: </a:t>
            </a:r>
          </a:p>
          <a:p>
            <a:r>
              <a:rPr lang="en-US" sz="2400" dirty="0">
                <a:solidFill>
                  <a:schemeClr val="accent3">
                    <a:lumMod val="50000"/>
                  </a:schemeClr>
                </a:solidFill>
                <a:latin typeface="+mn-lt"/>
              </a:rPr>
              <a:t>     Prof.M.S. Sonwalkar</a:t>
            </a:r>
          </a:p>
        </p:txBody>
      </p:sp>
      <p:sp>
        <p:nvSpPr>
          <p:cNvPr id="6" name="Content Placeholder 5">
            <a:extLst>
              <a:ext uri="{FF2B5EF4-FFF2-40B4-BE49-F238E27FC236}">
                <a16:creationId xmlns:a16="http://schemas.microsoft.com/office/drawing/2014/main" id="{B7D8EEE0-6E1C-9F47-936F-25FCC2FC368C}"/>
              </a:ext>
            </a:extLst>
          </p:cNvPr>
          <p:cNvSpPr>
            <a:spLocks noGrp="1"/>
          </p:cNvSpPr>
          <p:nvPr>
            <p:ph sz="half" idx="13"/>
          </p:nvPr>
        </p:nvSpPr>
        <p:spPr>
          <a:xfrm>
            <a:off x="3287537" y="1879423"/>
            <a:ext cx="5052899" cy="1658639"/>
          </a:xfrm>
        </p:spPr>
        <p:txBody>
          <a:bodyPr>
            <a:normAutofit fontScale="92500" lnSpcReduction="20000"/>
          </a:bodyPr>
          <a:lstStyle/>
          <a:p>
            <a:pPr marL="0" indent="0">
              <a:buNone/>
            </a:pPr>
            <a:r>
              <a:rPr lang="en-US" sz="2600" b="1" dirty="0"/>
              <a:t>Aishwarya Karad (38)</a:t>
            </a:r>
          </a:p>
          <a:p>
            <a:pPr marL="0" indent="0">
              <a:buNone/>
            </a:pPr>
            <a:r>
              <a:rPr lang="en-US" sz="2600" b="1" dirty="0"/>
              <a:t>Rutuja Bhosale (07)</a:t>
            </a:r>
          </a:p>
          <a:p>
            <a:pPr marL="0" indent="0">
              <a:buNone/>
            </a:pPr>
            <a:r>
              <a:rPr lang="en-US" sz="2600" b="1" dirty="0"/>
              <a:t>Seema Kurhe (66)</a:t>
            </a:r>
          </a:p>
          <a:p>
            <a:pPr marL="0" indent="0">
              <a:buNone/>
            </a:pPr>
            <a:r>
              <a:rPr lang="en-US" sz="2600" b="1" dirty="0"/>
              <a:t>Divya Aglave (73)</a:t>
            </a:r>
          </a:p>
          <a:p>
            <a:pPr marL="0" indent="0">
              <a:buNone/>
            </a:pPr>
            <a:endParaRPr lang="en-US" dirty="0"/>
          </a:p>
          <a:p>
            <a:pPr marL="0" indent="0">
              <a:buNone/>
            </a:pPr>
            <a:endParaRPr lang="en-US" dirty="0"/>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2</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sz="1100" dirty="0"/>
              <a:t> </a:t>
            </a:r>
          </a:p>
        </p:txBody>
      </p:sp>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313180" cy="247651"/>
          </a:xfrm>
        </p:spPr>
        <p:txBody>
          <a:bodyPr/>
          <a:lstStyle/>
          <a:p>
            <a:r>
              <a:rPr lang="en-US" dirty="0"/>
              <a:t> </a:t>
            </a:r>
            <a:endParaRPr lang="en-US" sz="1100" dirty="0"/>
          </a:p>
        </p:txBody>
      </p:sp>
      <p:sp>
        <p:nvSpPr>
          <p:cNvPr id="11" name="TextBox 10">
            <a:extLst>
              <a:ext uri="{FF2B5EF4-FFF2-40B4-BE49-F238E27FC236}">
                <a16:creationId xmlns:a16="http://schemas.microsoft.com/office/drawing/2014/main" id="{D31054B5-C5A1-8A95-5CB7-FB46BC41E38D}"/>
              </a:ext>
            </a:extLst>
          </p:cNvPr>
          <p:cNvSpPr txBox="1"/>
          <p:nvPr/>
        </p:nvSpPr>
        <p:spPr>
          <a:xfrm>
            <a:off x="3048000" y="3426004"/>
            <a:ext cx="6096000" cy="369332"/>
          </a:xfrm>
          <a:prstGeom prst="rect">
            <a:avLst/>
          </a:prstGeom>
          <a:noFill/>
        </p:spPr>
        <p:txBody>
          <a:bodyPr wrap="square">
            <a:spAutoFit/>
          </a:bodyPr>
          <a:lstStyle/>
          <a:p>
            <a:r>
              <a:rPr lang="en-US" sz="1800" dirty="0">
                <a:solidFill>
                  <a:schemeClr val="accent3">
                    <a:lumMod val="50000"/>
                  </a:schemeClr>
                </a:solidFill>
              </a:rPr>
              <a:t>.</a:t>
            </a:r>
            <a:endParaRPr lang="en-IN" dirty="0"/>
          </a:p>
        </p:txBody>
      </p:sp>
      <p:sp>
        <p:nvSpPr>
          <p:cNvPr id="12" name="TextBox 11">
            <a:extLst>
              <a:ext uri="{FF2B5EF4-FFF2-40B4-BE49-F238E27FC236}">
                <a16:creationId xmlns:a16="http://schemas.microsoft.com/office/drawing/2014/main" id="{6A1C0758-0246-3F5F-3EC2-13ABD398B52F}"/>
              </a:ext>
            </a:extLst>
          </p:cNvPr>
          <p:cNvSpPr txBox="1"/>
          <p:nvPr/>
        </p:nvSpPr>
        <p:spPr>
          <a:xfrm>
            <a:off x="7606146" y="3757515"/>
            <a:ext cx="3422073" cy="830997"/>
          </a:xfrm>
          <a:prstGeom prst="rect">
            <a:avLst/>
          </a:prstGeom>
          <a:noFill/>
        </p:spPr>
        <p:txBody>
          <a:bodyPr wrap="square" rtlCol="0">
            <a:spAutoFit/>
          </a:bodyPr>
          <a:lstStyle/>
          <a:p>
            <a:r>
              <a:rPr lang="en-IN" sz="2400" dirty="0">
                <a:solidFill>
                  <a:schemeClr val="accent3">
                    <a:lumMod val="50000"/>
                  </a:schemeClr>
                </a:solidFill>
              </a:rPr>
              <a:t>Guide In charge:</a:t>
            </a:r>
          </a:p>
          <a:p>
            <a:r>
              <a:rPr lang="en-IN" sz="2400" dirty="0">
                <a:solidFill>
                  <a:schemeClr val="accent3">
                    <a:lumMod val="50000"/>
                  </a:schemeClr>
                </a:solidFill>
              </a:rPr>
              <a:t>    Prof. Vijay Chandode</a:t>
            </a:r>
          </a:p>
        </p:txBody>
      </p:sp>
      <p:sp>
        <p:nvSpPr>
          <p:cNvPr id="14" name="TextBox 13">
            <a:extLst>
              <a:ext uri="{FF2B5EF4-FFF2-40B4-BE49-F238E27FC236}">
                <a16:creationId xmlns:a16="http://schemas.microsoft.com/office/drawing/2014/main" id="{B3E436FC-076C-82E3-F98F-3FEBE49BD7AA}"/>
              </a:ext>
            </a:extLst>
          </p:cNvPr>
          <p:cNvSpPr txBox="1"/>
          <p:nvPr/>
        </p:nvSpPr>
        <p:spPr>
          <a:xfrm>
            <a:off x="9516938" y="4728584"/>
            <a:ext cx="2382982" cy="461665"/>
          </a:xfrm>
          <a:prstGeom prst="rect">
            <a:avLst/>
          </a:prstGeom>
          <a:noFill/>
        </p:spPr>
        <p:txBody>
          <a:bodyPr wrap="square" rtlCol="0">
            <a:spAutoFit/>
          </a:bodyPr>
          <a:lstStyle/>
          <a:p>
            <a:r>
              <a:rPr lang="en-IN" dirty="0"/>
              <a:t>P</a:t>
            </a:r>
            <a:r>
              <a:rPr lang="en-IN" sz="2400" dirty="0"/>
              <a:t>P</a:t>
            </a:r>
            <a:endParaRPr lang="en-IN" dirty="0"/>
          </a:p>
        </p:txBody>
      </p:sp>
      <p:sp>
        <p:nvSpPr>
          <p:cNvPr id="15" name="TextBox 14">
            <a:extLst>
              <a:ext uri="{FF2B5EF4-FFF2-40B4-BE49-F238E27FC236}">
                <a16:creationId xmlns:a16="http://schemas.microsoft.com/office/drawing/2014/main" id="{A076548B-2340-4321-814A-169F8E4C5AED}"/>
              </a:ext>
            </a:extLst>
          </p:cNvPr>
          <p:cNvSpPr txBox="1"/>
          <p:nvPr/>
        </p:nvSpPr>
        <p:spPr>
          <a:xfrm>
            <a:off x="3867748" y="5281770"/>
            <a:ext cx="4018953" cy="830997"/>
          </a:xfrm>
          <a:prstGeom prst="rect">
            <a:avLst/>
          </a:prstGeom>
          <a:noFill/>
        </p:spPr>
        <p:txBody>
          <a:bodyPr wrap="square" rtlCol="0">
            <a:spAutoFit/>
          </a:bodyPr>
          <a:lstStyle/>
          <a:p>
            <a:r>
              <a:rPr lang="en-IN" sz="2400" dirty="0">
                <a:solidFill>
                  <a:schemeClr val="accent3">
                    <a:lumMod val="50000"/>
                  </a:schemeClr>
                </a:solidFill>
              </a:rPr>
              <a:t>Prof. Sushil V. Kulkarni</a:t>
            </a:r>
          </a:p>
          <a:p>
            <a:r>
              <a:rPr lang="en-IN" sz="2400" dirty="0">
                <a:solidFill>
                  <a:schemeClr val="accent3">
                    <a:lumMod val="50000"/>
                  </a:schemeClr>
                </a:solidFill>
              </a:rPr>
              <a:t>(Head Of The Department) </a:t>
            </a:r>
          </a:p>
        </p:txBody>
      </p:sp>
    </p:spTree>
    <p:extLst>
      <p:ext uri="{BB962C8B-B14F-4D97-AF65-F5344CB8AC3E}">
        <p14:creationId xmlns:p14="http://schemas.microsoft.com/office/powerpoint/2010/main" val="767675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F77FF-559D-66B3-FF9F-B711BDC92F19}"/>
              </a:ext>
            </a:extLst>
          </p:cNvPr>
          <p:cNvSpPr>
            <a:spLocks noGrp="1"/>
          </p:cNvSpPr>
          <p:nvPr>
            <p:ph type="title"/>
          </p:nvPr>
        </p:nvSpPr>
        <p:spPr>
          <a:xfrm>
            <a:off x="1767585" y="1534392"/>
            <a:ext cx="1682196" cy="419100"/>
          </a:xfrm>
        </p:spPr>
        <p:txBody>
          <a:bodyPr>
            <a:normAutofit fontScale="90000"/>
          </a:bodyPr>
          <a:lstStyle/>
          <a:p>
            <a:r>
              <a:rPr lang="en-US" b="1" dirty="0">
                <a:solidFill>
                  <a:schemeClr val="accent3">
                    <a:lumMod val="50000"/>
                  </a:schemeClr>
                </a:solidFill>
              </a:rPr>
              <a:t>Reference</a:t>
            </a:r>
            <a:endParaRPr lang="en-IN" b="1" dirty="0">
              <a:solidFill>
                <a:schemeClr val="accent3">
                  <a:lumMod val="50000"/>
                </a:schemeClr>
              </a:solidFill>
            </a:endParaRPr>
          </a:p>
        </p:txBody>
      </p:sp>
      <p:sp>
        <p:nvSpPr>
          <p:cNvPr id="3" name="TextBox 2">
            <a:extLst>
              <a:ext uri="{FF2B5EF4-FFF2-40B4-BE49-F238E27FC236}">
                <a16:creationId xmlns:a16="http://schemas.microsoft.com/office/drawing/2014/main" id="{BAD0BE2C-8ECF-6935-8C4D-07C339DFE2AA}"/>
              </a:ext>
            </a:extLst>
          </p:cNvPr>
          <p:cNvSpPr txBox="1"/>
          <p:nvPr/>
        </p:nvSpPr>
        <p:spPr>
          <a:xfrm>
            <a:off x="651164" y="2341418"/>
            <a:ext cx="10709563" cy="2677656"/>
          </a:xfrm>
          <a:prstGeom prst="rect">
            <a:avLst/>
          </a:prstGeom>
          <a:noFill/>
        </p:spPr>
        <p:txBody>
          <a:bodyPr wrap="square" rtlCol="0">
            <a:spAutoFit/>
          </a:bodyPr>
          <a:lstStyle/>
          <a:p>
            <a:pPr marL="342900" indent="-342900">
              <a:buFont typeface="Wingdings" panose="05000000000000000000" pitchFamily="2" charset="2"/>
              <a:buChar char="§"/>
            </a:pPr>
            <a:r>
              <a:rPr lang="en-US" sz="2400" dirty="0">
                <a:solidFill>
                  <a:schemeClr val="bg1"/>
                </a:solidFill>
              </a:rPr>
              <a:t> Q. Zhang, L. Yang, Z. Yan, Z. Chen, and P. Li, “An efﬁcient deep learning model to predict cloud workload for industry informatics,” Trans. on TII, 2018. </a:t>
            </a:r>
          </a:p>
          <a:p>
            <a:endParaRPr lang="en-US" sz="2400" dirty="0">
              <a:solidFill>
                <a:schemeClr val="bg1"/>
              </a:solidFill>
            </a:endParaRPr>
          </a:p>
          <a:p>
            <a:pPr marL="342900" indent="-342900">
              <a:buFont typeface="Wingdings" panose="05000000000000000000" pitchFamily="2" charset="2"/>
              <a:buChar char="§"/>
            </a:pPr>
            <a:r>
              <a:rPr lang="en-IN" sz="2400" dirty="0">
                <a:solidFill>
                  <a:schemeClr val="bg1"/>
                </a:solidFill>
                <a:cs typeface="Times New Roman" panose="02020603050405020304" pitchFamily="18" charset="0"/>
              </a:rPr>
              <a:t>W.Wei, H.Fan, X.and Song, and J.Fan, X.and Yang, “Imperfect information dynamic stackelberg game based resource allocation using hidden markov for cloud computing,” Trans. on SC, 2018. </a:t>
            </a:r>
          </a:p>
          <a:p>
            <a:pPr marL="342900" indent="-342900">
              <a:buFont typeface="Wingdings" panose="05000000000000000000" pitchFamily="2" charset="2"/>
              <a:buChar char="§"/>
            </a:pPr>
            <a:endParaRPr lang="en-IN" sz="2400" dirty="0">
              <a:solidFill>
                <a:schemeClr val="bg1"/>
              </a:solidFill>
            </a:endParaRPr>
          </a:p>
        </p:txBody>
      </p:sp>
    </p:spTree>
    <p:extLst>
      <p:ext uri="{BB962C8B-B14F-4D97-AF65-F5344CB8AC3E}">
        <p14:creationId xmlns:p14="http://schemas.microsoft.com/office/powerpoint/2010/main" val="3983311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AD569A-1458-83DB-62B3-45DAFC1756F6}"/>
              </a:ext>
            </a:extLst>
          </p:cNvPr>
          <p:cNvSpPr>
            <a:spLocks noGrp="1"/>
          </p:cNvSpPr>
          <p:nvPr>
            <p:ph type="body" sz="quarter" idx="11"/>
          </p:nvPr>
        </p:nvSpPr>
        <p:spPr/>
        <p:txBody>
          <a:bodyPr/>
          <a:lstStyle/>
          <a:p>
            <a:r>
              <a:rPr lang="en-IN" dirty="0"/>
              <a:t> </a:t>
            </a:r>
          </a:p>
        </p:txBody>
      </p:sp>
      <p:sp>
        <p:nvSpPr>
          <p:cNvPr id="3" name="Subtitle 2">
            <a:extLst>
              <a:ext uri="{FF2B5EF4-FFF2-40B4-BE49-F238E27FC236}">
                <a16:creationId xmlns:a16="http://schemas.microsoft.com/office/drawing/2014/main" id="{BC6DBE7D-8E35-B305-362F-FFF3D67C6C34}"/>
              </a:ext>
            </a:extLst>
          </p:cNvPr>
          <p:cNvSpPr>
            <a:spLocks noGrp="1"/>
          </p:cNvSpPr>
          <p:nvPr>
            <p:ph type="subTitle" idx="1"/>
          </p:nvPr>
        </p:nvSpPr>
        <p:spPr/>
        <p:txBody>
          <a:bodyPr/>
          <a:lstStyle/>
          <a:p>
            <a:r>
              <a:rPr lang="en-IN" dirty="0"/>
              <a:t> </a:t>
            </a:r>
          </a:p>
        </p:txBody>
      </p:sp>
      <p:sp>
        <p:nvSpPr>
          <p:cNvPr id="4" name="Title 3">
            <a:extLst>
              <a:ext uri="{FF2B5EF4-FFF2-40B4-BE49-F238E27FC236}">
                <a16:creationId xmlns:a16="http://schemas.microsoft.com/office/drawing/2014/main" id="{C0E76042-01AF-5096-42B1-157A43FD1599}"/>
              </a:ext>
            </a:extLst>
          </p:cNvPr>
          <p:cNvSpPr>
            <a:spLocks noGrp="1"/>
          </p:cNvSpPr>
          <p:nvPr>
            <p:ph type="title"/>
          </p:nvPr>
        </p:nvSpPr>
        <p:spPr>
          <a:xfrm>
            <a:off x="2105892" y="2374418"/>
            <a:ext cx="6573982" cy="763506"/>
          </a:xfrm>
        </p:spPr>
        <p:txBody>
          <a:bodyPr>
            <a:normAutofit/>
          </a:bodyPr>
          <a:lstStyle/>
          <a:p>
            <a:r>
              <a:rPr lang="en-IN" sz="5400" dirty="0">
                <a:solidFill>
                  <a:schemeClr val="accent3">
                    <a:lumMod val="50000"/>
                  </a:schemeClr>
                </a:solidFill>
              </a:rPr>
              <a:t>THANK-YOU…</a:t>
            </a:r>
          </a:p>
        </p:txBody>
      </p:sp>
    </p:spTree>
    <p:extLst>
      <p:ext uri="{BB962C8B-B14F-4D97-AF65-F5344CB8AC3E}">
        <p14:creationId xmlns:p14="http://schemas.microsoft.com/office/powerpoint/2010/main" val="35556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29309-0DE3-121A-2C28-872572AF9313}"/>
              </a:ext>
            </a:extLst>
          </p:cNvPr>
          <p:cNvSpPr>
            <a:spLocks noGrp="1"/>
          </p:cNvSpPr>
          <p:nvPr>
            <p:ph type="title"/>
          </p:nvPr>
        </p:nvSpPr>
        <p:spPr>
          <a:xfrm>
            <a:off x="424787" y="3139949"/>
            <a:ext cx="10335978" cy="610863"/>
          </a:xfrm>
        </p:spPr>
        <p:txBody>
          <a:bodyPr>
            <a:normAutofit fontScale="90000"/>
          </a:bodyPr>
          <a:lstStyle/>
          <a:p>
            <a:r>
              <a:rPr lang="en-IN" sz="4400" dirty="0">
                <a:solidFill>
                  <a:schemeClr val="accent3">
                    <a:lumMod val="50000"/>
                  </a:schemeClr>
                </a:solidFill>
              </a:rPr>
              <a:t>Seminar on:</a:t>
            </a:r>
            <a:br>
              <a:rPr lang="en-IN" sz="4400" dirty="0">
                <a:solidFill>
                  <a:schemeClr val="accent3">
                    <a:lumMod val="50000"/>
                  </a:schemeClr>
                </a:solidFill>
              </a:rPr>
            </a:br>
            <a:r>
              <a:rPr lang="en-IN" sz="4400" dirty="0">
                <a:solidFill>
                  <a:schemeClr val="accent3">
                    <a:lumMod val="50000"/>
                  </a:schemeClr>
                </a:solidFill>
              </a:rPr>
              <a:t>MACHINE LEARNING BASED WORKLOAD PREDICTION USING CLOUD COMPUTING</a:t>
            </a:r>
            <a:endParaRPr lang="en-IN" dirty="0"/>
          </a:p>
        </p:txBody>
      </p:sp>
      <p:sp>
        <p:nvSpPr>
          <p:cNvPr id="3" name="Text Placeholder 2">
            <a:extLst>
              <a:ext uri="{FF2B5EF4-FFF2-40B4-BE49-F238E27FC236}">
                <a16:creationId xmlns:a16="http://schemas.microsoft.com/office/drawing/2014/main" id="{FFC1C238-0A7E-5EFE-9516-C90763802A78}"/>
              </a:ext>
            </a:extLst>
          </p:cNvPr>
          <p:cNvSpPr>
            <a:spLocks noGrp="1"/>
          </p:cNvSpPr>
          <p:nvPr>
            <p:ph type="body" sz="quarter" idx="13"/>
          </p:nvPr>
        </p:nvSpPr>
        <p:spPr/>
        <p:txBody>
          <a:bodyPr/>
          <a:lstStyle/>
          <a:p>
            <a:r>
              <a:rPr lang="en-IN" dirty="0"/>
              <a:t> </a:t>
            </a:r>
          </a:p>
        </p:txBody>
      </p:sp>
      <p:sp>
        <p:nvSpPr>
          <p:cNvPr id="4" name="Text Placeholder 3">
            <a:extLst>
              <a:ext uri="{FF2B5EF4-FFF2-40B4-BE49-F238E27FC236}">
                <a16:creationId xmlns:a16="http://schemas.microsoft.com/office/drawing/2014/main" id="{76D1A18E-F71B-9196-6997-3524A600A91F}"/>
              </a:ext>
            </a:extLst>
          </p:cNvPr>
          <p:cNvSpPr>
            <a:spLocks noGrp="1"/>
          </p:cNvSpPr>
          <p:nvPr>
            <p:ph type="body" sz="quarter" idx="14"/>
          </p:nvPr>
        </p:nvSpPr>
        <p:spPr/>
        <p:txBody>
          <a:bodyPr/>
          <a:lstStyle/>
          <a:p>
            <a:r>
              <a:rPr lang="en-IN" dirty="0"/>
              <a:t> </a:t>
            </a:r>
          </a:p>
        </p:txBody>
      </p:sp>
      <p:sp>
        <p:nvSpPr>
          <p:cNvPr id="5" name="Text Placeholder 4">
            <a:extLst>
              <a:ext uri="{FF2B5EF4-FFF2-40B4-BE49-F238E27FC236}">
                <a16:creationId xmlns:a16="http://schemas.microsoft.com/office/drawing/2014/main" id="{8DDA3944-05DD-8BED-2B20-579C5FFDA3DA}"/>
              </a:ext>
            </a:extLst>
          </p:cNvPr>
          <p:cNvSpPr>
            <a:spLocks noGrp="1"/>
          </p:cNvSpPr>
          <p:nvPr>
            <p:ph type="body" sz="quarter" idx="15"/>
          </p:nvPr>
        </p:nvSpPr>
        <p:spPr/>
        <p:txBody>
          <a:bodyPr/>
          <a:lstStyle/>
          <a:p>
            <a:r>
              <a:rPr lang="en-IN" dirty="0"/>
              <a:t> </a:t>
            </a:r>
          </a:p>
        </p:txBody>
      </p:sp>
      <p:sp>
        <p:nvSpPr>
          <p:cNvPr id="6" name="Text Placeholder 5">
            <a:extLst>
              <a:ext uri="{FF2B5EF4-FFF2-40B4-BE49-F238E27FC236}">
                <a16:creationId xmlns:a16="http://schemas.microsoft.com/office/drawing/2014/main" id="{1EA05ACF-7F50-B153-377F-E1A2CA083996}"/>
              </a:ext>
            </a:extLst>
          </p:cNvPr>
          <p:cNvSpPr>
            <a:spLocks noGrp="1"/>
          </p:cNvSpPr>
          <p:nvPr>
            <p:ph type="body" sz="quarter" idx="16"/>
          </p:nvPr>
        </p:nvSpPr>
        <p:spPr/>
        <p:txBody>
          <a:bodyPr/>
          <a:lstStyle/>
          <a:p>
            <a:r>
              <a:rPr lang="en-IN" dirty="0"/>
              <a:t> </a:t>
            </a:r>
          </a:p>
        </p:txBody>
      </p:sp>
      <p:sp>
        <p:nvSpPr>
          <p:cNvPr id="7" name="Text Placeholder 6">
            <a:extLst>
              <a:ext uri="{FF2B5EF4-FFF2-40B4-BE49-F238E27FC236}">
                <a16:creationId xmlns:a16="http://schemas.microsoft.com/office/drawing/2014/main" id="{E4F04280-DCAD-1109-1B5A-97F7A66886B8}"/>
              </a:ext>
            </a:extLst>
          </p:cNvPr>
          <p:cNvSpPr>
            <a:spLocks noGrp="1"/>
          </p:cNvSpPr>
          <p:nvPr>
            <p:ph type="body" sz="quarter" idx="19"/>
          </p:nvPr>
        </p:nvSpPr>
        <p:spPr/>
        <p:txBody>
          <a:bodyPr/>
          <a:lstStyle/>
          <a:p>
            <a:r>
              <a:rPr lang="en-IN" dirty="0"/>
              <a:t> </a:t>
            </a:r>
          </a:p>
        </p:txBody>
      </p:sp>
      <p:sp>
        <p:nvSpPr>
          <p:cNvPr id="8" name="Text Placeholder 7">
            <a:extLst>
              <a:ext uri="{FF2B5EF4-FFF2-40B4-BE49-F238E27FC236}">
                <a16:creationId xmlns:a16="http://schemas.microsoft.com/office/drawing/2014/main" id="{5AE834F9-E5AF-8293-9F33-A1BFED16FBEB}"/>
              </a:ext>
            </a:extLst>
          </p:cNvPr>
          <p:cNvSpPr>
            <a:spLocks noGrp="1"/>
          </p:cNvSpPr>
          <p:nvPr>
            <p:ph type="body" sz="quarter" idx="20"/>
          </p:nvPr>
        </p:nvSpPr>
        <p:spPr/>
        <p:txBody>
          <a:bodyPr/>
          <a:lstStyle/>
          <a:p>
            <a:r>
              <a:rPr lang="en-IN" dirty="0"/>
              <a:t> </a:t>
            </a:r>
          </a:p>
        </p:txBody>
      </p:sp>
      <p:sp>
        <p:nvSpPr>
          <p:cNvPr id="9" name="Text Placeholder 8">
            <a:extLst>
              <a:ext uri="{FF2B5EF4-FFF2-40B4-BE49-F238E27FC236}">
                <a16:creationId xmlns:a16="http://schemas.microsoft.com/office/drawing/2014/main" id="{3117B978-9380-DA55-6A0B-F59396566521}"/>
              </a:ext>
            </a:extLst>
          </p:cNvPr>
          <p:cNvSpPr>
            <a:spLocks noGrp="1"/>
          </p:cNvSpPr>
          <p:nvPr>
            <p:ph type="body" sz="quarter" idx="21"/>
          </p:nvPr>
        </p:nvSpPr>
        <p:spPr/>
        <p:txBody>
          <a:bodyPr/>
          <a:lstStyle/>
          <a:p>
            <a:r>
              <a:rPr lang="en-IN" dirty="0"/>
              <a:t> </a:t>
            </a:r>
          </a:p>
        </p:txBody>
      </p:sp>
      <p:sp>
        <p:nvSpPr>
          <p:cNvPr id="10" name="Text Placeholder 9">
            <a:extLst>
              <a:ext uri="{FF2B5EF4-FFF2-40B4-BE49-F238E27FC236}">
                <a16:creationId xmlns:a16="http://schemas.microsoft.com/office/drawing/2014/main" id="{B8D7E49F-30DD-A580-CBF4-1D1087FA4CCA}"/>
              </a:ext>
            </a:extLst>
          </p:cNvPr>
          <p:cNvSpPr>
            <a:spLocks noGrp="1"/>
          </p:cNvSpPr>
          <p:nvPr>
            <p:ph type="body" sz="quarter" idx="22"/>
          </p:nvPr>
        </p:nvSpPr>
        <p:spPr/>
        <p:txBody>
          <a:bodyPr/>
          <a:lstStyle/>
          <a:p>
            <a:r>
              <a:rPr lang="en-IN" dirty="0"/>
              <a:t> </a:t>
            </a:r>
          </a:p>
        </p:txBody>
      </p:sp>
      <p:sp>
        <p:nvSpPr>
          <p:cNvPr id="11" name="Text Placeholder 10">
            <a:extLst>
              <a:ext uri="{FF2B5EF4-FFF2-40B4-BE49-F238E27FC236}">
                <a16:creationId xmlns:a16="http://schemas.microsoft.com/office/drawing/2014/main" id="{FCC9AA24-C03D-9783-539E-C4E78D53FE27}"/>
              </a:ext>
            </a:extLst>
          </p:cNvPr>
          <p:cNvSpPr>
            <a:spLocks noGrp="1"/>
          </p:cNvSpPr>
          <p:nvPr>
            <p:ph type="body" sz="quarter" idx="23"/>
          </p:nvPr>
        </p:nvSpPr>
        <p:spPr/>
        <p:txBody>
          <a:bodyPr/>
          <a:lstStyle/>
          <a:p>
            <a:r>
              <a:rPr lang="en-IN" dirty="0"/>
              <a:t> </a:t>
            </a:r>
          </a:p>
        </p:txBody>
      </p:sp>
      <p:sp>
        <p:nvSpPr>
          <p:cNvPr id="12" name="Text Placeholder 11">
            <a:extLst>
              <a:ext uri="{FF2B5EF4-FFF2-40B4-BE49-F238E27FC236}">
                <a16:creationId xmlns:a16="http://schemas.microsoft.com/office/drawing/2014/main" id="{EE3D7408-66A5-EEEC-88E8-821FC4C69297}"/>
              </a:ext>
            </a:extLst>
          </p:cNvPr>
          <p:cNvSpPr>
            <a:spLocks noGrp="1"/>
          </p:cNvSpPr>
          <p:nvPr>
            <p:ph type="body" sz="quarter" idx="24"/>
          </p:nvPr>
        </p:nvSpPr>
        <p:spPr/>
        <p:txBody>
          <a:bodyPr/>
          <a:lstStyle/>
          <a:p>
            <a:r>
              <a:rPr lang="en-IN" dirty="0"/>
              <a:t> </a:t>
            </a:r>
          </a:p>
        </p:txBody>
      </p:sp>
      <p:sp>
        <p:nvSpPr>
          <p:cNvPr id="13" name="Date Placeholder 12">
            <a:extLst>
              <a:ext uri="{FF2B5EF4-FFF2-40B4-BE49-F238E27FC236}">
                <a16:creationId xmlns:a16="http://schemas.microsoft.com/office/drawing/2014/main" id="{5A62E760-5A74-8540-F62C-0B57F2D5E8C2}"/>
              </a:ext>
            </a:extLst>
          </p:cNvPr>
          <p:cNvSpPr>
            <a:spLocks noGrp="1"/>
          </p:cNvSpPr>
          <p:nvPr>
            <p:ph type="dt" sz="half" idx="25"/>
          </p:nvPr>
        </p:nvSpPr>
        <p:spPr/>
        <p:txBody>
          <a:bodyPr/>
          <a:lstStyle/>
          <a:p>
            <a:r>
              <a:rPr lang="en-US" dirty="0"/>
              <a:t> </a:t>
            </a:r>
            <a:endParaRPr lang="en-US" dirty="0">
              <a:latin typeface="+mn-lt"/>
            </a:endParaRPr>
          </a:p>
        </p:txBody>
      </p:sp>
      <p:sp>
        <p:nvSpPr>
          <p:cNvPr id="14" name="Footer Placeholder 13">
            <a:extLst>
              <a:ext uri="{FF2B5EF4-FFF2-40B4-BE49-F238E27FC236}">
                <a16:creationId xmlns:a16="http://schemas.microsoft.com/office/drawing/2014/main" id="{1B6E0947-0B6A-1CF2-1344-3ECF9C271869}"/>
              </a:ext>
            </a:extLst>
          </p:cNvPr>
          <p:cNvSpPr>
            <a:spLocks noGrp="1"/>
          </p:cNvSpPr>
          <p:nvPr>
            <p:ph type="ftr" sz="quarter" idx="26"/>
          </p:nvPr>
        </p:nvSpPr>
        <p:spPr/>
        <p:txBody>
          <a:bodyPr/>
          <a:lstStyle/>
          <a:p>
            <a:r>
              <a:rPr lang="en-US" b="0" dirty="0"/>
              <a:t>  </a:t>
            </a:r>
          </a:p>
        </p:txBody>
      </p:sp>
      <p:sp>
        <p:nvSpPr>
          <p:cNvPr id="15" name="Slide Number Placeholder 14">
            <a:extLst>
              <a:ext uri="{FF2B5EF4-FFF2-40B4-BE49-F238E27FC236}">
                <a16:creationId xmlns:a16="http://schemas.microsoft.com/office/drawing/2014/main" id="{4B844E64-D81C-8800-93F0-77996E2D3D3B}"/>
              </a:ext>
            </a:extLst>
          </p:cNvPr>
          <p:cNvSpPr>
            <a:spLocks noGrp="1"/>
          </p:cNvSpPr>
          <p:nvPr>
            <p:ph type="sldNum" sz="quarter" idx="27"/>
          </p:nvPr>
        </p:nvSpPr>
        <p:spPr/>
        <p:txBody>
          <a:bodyPr/>
          <a:lstStyle/>
          <a:p>
            <a:fld id="{294A09A9-5501-47C1-A89A-A340965A2BE2}" type="slidenum">
              <a:rPr lang="en-US" smtClean="0"/>
              <a:pPr/>
              <a:t>3</a:t>
            </a:fld>
            <a:endParaRPr lang="en-US" dirty="0">
              <a:latin typeface="+mn-lt"/>
            </a:endParaRPr>
          </a:p>
        </p:txBody>
      </p:sp>
    </p:spTree>
    <p:extLst>
      <p:ext uri="{BB962C8B-B14F-4D97-AF65-F5344CB8AC3E}">
        <p14:creationId xmlns:p14="http://schemas.microsoft.com/office/powerpoint/2010/main" val="1795520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BDF66-2116-ED43-A56A-C7A449EFD02E}"/>
              </a:ext>
            </a:extLst>
          </p:cNvPr>
          <p:cNvSpPr>
            <a:spLocks noGrp="1"/>
          </p:cNvSpPr>
          <p:nvPr>
            <p:ph type="title"/>
          </p:nvPr>
        </p:nvSpPr>
        <p:spPr/>
        <p:txBody>
          <a:bodyPr/>
          <a:lstStyle/>
          <a:p>
            <a:r>
              <a:rPr lang="en-IN" dirty="0"/>
              <a:t>CONTENTS :</a:t>
            </a:r>
          </a:p>
        </p:txBody>
      </p:sp>
      <p:sp>
        <p:nvSpPr>
          <p:cNvPr id="3" name="Text Placeholder 2">
            <a:extLst>
              <a:ext uri="{FF2B5EF4-FFF2-40B4-BE49-F238E27FC236}">
                <a16:creationId xmlns:a16="http://schemas.microsoft.com/office/drawing/2014/main" id="{6B2AAD3B-F65F-3203-9843-CAACDDC9C2B0}"/>
              </a:ext>
            </a:extLst>
          </p:cNvPr>
          <p:cNvSpPr>
            <a:spLocks noGrp="1"/>
          </p:cNvSpPr>
          <p:nvPr>
            <p:ph type="body" sz="quarter" idx="10"/>
          </p:nvPr>
        </p:nvSpPr>
        <p:spPr>
          <a:xfrm>
            <a:off x="1246908" y="1943355"/>
            <a:ext cx="7093527" cy="2887405"/>
          </a:xfrm>
        </p:spPr>
        <p:txBody>
          <a:bodyPr/>
          <a:lstStyle/>
          <a:p>
            <a:pPr marL="342900" indent="-342900">
              <a:buAutoNum type="arabicPeriod"/>
            </a:pPr>
            <a:r>
              <a:rPr lang="en-IN" sz="2000" b="1" dirty="0"/>
              <a:t>Introduction </a:t>
            </a:r>
          </a:p>
          <a:p>
            <a:pPr marL="342900" indent="-342900">
              <a:buAutoNum type="arabicPeriod"/>
            </a:pPr>
            <a:r>
              <a:rPr lang="en-IN" sz="2000" b="1" dirty="0"/>
              <a:t>Literature survey</a:t>
            </a:r>
          </a:p>
          <a:p>
            <a:pPr marL="342900" indent="-342900">
              <a:buAutoNum type="arabicPeriod"/>
            </a:pPr>
            <a:r>
              <a:rPr lang="en-IN" sz="2000" b="1" dirty="0"/>
              <a:t>Objectives</a:t>
            </a:r>
          </a:p>
          <a:p>
            <a:pPr marL="342900" indent="-342900">
              <a:buAutoNum type="arabicPeriod"/>
            </a:pPr>
            <a:r>
              <a:rPr lang="en-IN" sz="2000" b="1" dirty="0"/>
              <a:t>Existing System</a:t>
            </a:r>
          </a:p>
          <a:p>
            <a:pPr marL="342900" indent="-342900">
              <a:buAutoNum type="arabicPeriod"/>
            </a:pPr>
            <a:r>
              <a:rPr lang="en-IN" sz="2000" b="1" dirty="0"/>
              <a:t>Proposed System</a:t>
            </a:r>
          </a:p>
          <a:p>
            <a:pPr marL="342900" indent="-342900">
              <a:buAutoNum type="arabicPeriod"/>
            </a:pPr>
            <a:r>
              <a:rPr lang="en-IN" sz="2000" b="1" dirty="0"/>
              <a:t>Data Flow Diagram</a:t>
            </a:r>
          </a:p>
          <a:p>
            <a:pPr marL="342900" indent="-342900">
              <a:buAutoNum type="arabicPeriod"/>
            </a:pPr>
            <a:r>
              <a:rPr lang="en-IN" sz="2000" b="1" dirty="0"/>
              <a:t>Software And Hardware Requirements</a:t>
            </a:r>
          </a:p>
          <a:p>
            <a:pPr marL="342900" indent="-342900">
              <a:buAutoNum type="arabicPeriod"/>
            </a:pPr>
            <a:r>
              <a:rPr lang="en-IN" sz="2000" b="1" dirty="0"/>
              <a:t>Advantages </a:t>
            </a:r>
          </a:p>
          <a:p>
            <a:pPr marL="342900" indent="-342900">
              <a:buAutoNum type="arabicPeriod"/>
            </a:pPr>
            <a:r>
              <a:rPr lang="en-IN" sz="2000" b="1" dirty="0"/>
              <a:t>Conclusion</a:t>
            </a:r>
          </a:p>
          <a:p>
            <a:pPr marL="342900" indent="-342900">
              <a:buAutoNum type="arabicPeriod"/>
            </a:pPr>
            <a:r>
              <a:rPr lang="en-IN" sz="2000" b="1" dirty="0"/>
              <a:t>References</a:t>
            </a:r>
          </a:p>
        </p:txBody>
      </p:sp>
      <p:sp>
        <p:nvSpPr>
          <p:cNvPr id="4" name="Text Placeholder 3">
            <a:extLst>
              <a:ext uri="{FF2B5EF4-FFF2-40B4-BE49-F238E27FC236}">
                <a16:creationId xmlns:a16="http://schemas.microsoft.com/office/drawing/2014/main" id="{B8683989-8A51-6802-2452-C9FAE282C991}"/>
              </a:ext>
            </a:extLst>
          </p:cNvPr>
          <p:cNvSpPr>
            <a:spLocks noGrp="1"/>
          </p:cNvSpPr>
          <p:nvPr>
            <p:ph type="body" sz="quarter" idx="12"/>
          </p:nvPr>
        </p:nvSpPr>
        <p:spPr/>
        <p:txBody>
          <a:bodyPr/>
          <a:lstStyle/>
          <a:p>
            <a:r>
              <a:rPr lang="en-IN" dirty="0"/>
              <a:t> </a:t>
            </a:r>
          </a:p>
        </p:txBody>
      </p:sp>
      <p:sp>
        <p:nvSpPr>
          <p:cNvPr id="5" name="Text Placeholder 4">
            <a:extLst>
              <a:ext uri="{FF2B5EF4-FFF2-40B4-BE49-F238E27FC236}">
                <a16:creationId xmlns:a16="http://schemas.microsoft.com/office/drawing/2014/main" id="{BC514E5F-E2E1-4BE8-D984-0AF10A6706BE}"/>
              </a:ext>
            </a:extLst>
          </p:cNvPr>
          <p:cNvSpPr>
            <a:spLocks noGrp="1"/>
          </p:cNvSpPr>
          <p:nvPr>
            <p:ph type="body" sz="quarter" idx="13"/>
          </p:nvPr>
        </p:nvSpPr>
        <p:spPr>
          <a:xfrm>
            <a:off x="4696460" y="5705002"/>
            <a:ext cx="4838700" cy="636754"/>
          </a:xfrm>
        </p:spPr>
        <p:txBody>
          <a:bodyPr/>
          <a:lstStyle/>
          <a:p>
            <a:r>
              <a:rPr lang="en-IN" dirty="0"/>
              <a:t> </a:t>
            </a:r>
          </a:p>
        </p:txBody>
      </p:sp>
      <p:sp>
        <p:nvSpPr>
          <p:cNvPr id="6" name="Text Placeholder 5">
            <a:extLst>
              <a:ext uri="{FF2B5EF4-FFF2-40B4-BE49-F238E27FC236}">
                <a16:creationId xmlns:a16="http://schemas.microsoft.com/office/drawing/2014/main" id="{20FF15F3-80F4-C02A-319D-4CAE2EBB80A7}"/>
              </a:ext>
            </a:extLst>
          </p:cNvPr>
          <p:cNvSpPr>
            <a:spLocks noGrp="1"/>
          </p:cNvSpPr>
          <p:nvPr>
            <p:ph type="body" sz="quarter" idx="14"/>
          </p:nvPr>
        </p:nvSpPr>
        <p:spPr>
          <a:xfrm>
            <a:off x="6604578" y="3790994"/>
            <a:ext cx="1735857" cy="3373085"/>
          </a:xfrm>
        </p:spPr>
        <p:txBody>
          <a:bodyPr/>
          <a:lstStyle/>
          <a:p>
            <a:r>
              <a:rPr lang="en-IN" dirty="0"/>
              <a:t> </a:t>
            </a:r>
          </a:p>
        </p:txBody>
      </p:sp>
      <p:sp>
        <p:nvSpPr>
          <p:cNvPr id="7" name="Text Placeholder 6">
            <a:extLst>
              <a:ext uri="{FF2B5EF4-FFF2-40B4-BE49-F238E27FC236}">
                <a16:creationId xmlns:a16="http://schemas.microsoft.com/office/drawing/2014/main" id="{7C183225-8004-1E52-F752-ECCC6A234640}"/>
              </a:ext>
            </a:extLst>
          </p:cNvPr>
          <p:cNvSpPr>
            <a:spLocks noGrp="1"/>
          </p:cNvSpPr>
          <p:nvPr>
            <p:ph type="body" sz="quarter" idx="15"/>
          </p:nvPr>
        </p:nvSpPr>
        <p:spPr>
          <a:xfrm>
            <a:off x="5316682" y="5544309"/>
            <a:ext cx="3352800" cy="1188935"/>
          </a:xfrm>
        </p:spPr>
        <p:txBody>
          <a:bodyPr/>
          <a:lstStyle/>
          <a:p>
            <a:r>
              <a:rPr lang="en-IN" dirty="0"/>
              <a:t> </a:t>
            </a:r>
          </a:p>
        </p:txBody>
      </p:sp>
      <p:sp>
        <p:nvSpPr>
          <p:cNvPr id="8" name="Text Placeholder 7">
            <a:extLst>
              <a:ext uri="{FF2B5EF4-FFF2-40B4-BE49-F238E27FC236}">
                <a16:creationId xmlns:a16="http://schemas.microsoft.com/office/drawing/2014/main" id="{AE73ECE8-A401-FB90-8B77-966090D63E34}"/>
              </a:ext>
            </a:extLst>
          </p:cNvPr>
          <p:cNvSpPr>
            <a:spLocks noGrp="1"/>
          </p:cNvSpPr>
          <p:nvPr>
            <p:ph type="body" sz="quarter" idx="16"/>
          </p:nvPr>
        </p:nvSpPr>
        <p:spPr>
          <a:xfrm>
            <a:off x="4305300" y="6016305"/>
            <a:ext cx="4838700" cy="315915"/>
          </a:xfrm>
        </p:spPr>
        <p:txBody>
          <a:bodyPr/>
          <a:lstStyle/>
          <a:p>
            <a:r>
              <a:rPr lang="en-IN" dirty="0"/>
              <a:t> </a:t>
            </a:r>
          </a:p>
        </p:txBody>
      </p:sp>
      <p:sp>
        <p:nvSpPr>
          <p:cNvPr id="9" name="Text Placeholder 8">
            <a:extLst>
              <a:ext uri="{FF2B5EF4-FFF2-40B4-BE49-F238E27FC236}">
                <a16:creationId xmlns:a16="http://schemas.microsoft.com/office/drawing/2014/main" id="{9717ABC7-79C7-59C2-A956-38D4275965EA}"/>
              </a:ext>
            </a:extLst>
          </p:cNvPr>
          <p:cNvSpPr>
            <a:spLocks noGrp="1"/>
          </p:cNvSpPr>
          <p:nvPr>
            <p:ph type="body" sz="quarter" idx="17"/>
          </p:nvPr>
        </p:nvSpPr>
        <p:spPr/>
        <p:txBody>
          <a:bodyPr/>
          <a:lstStyle/>
          <a:p>
            <a:r>
              <a:rPr lang="en-IN" dirty="0"/>
              <a:t> </a:t>
            </a:r>
          </a:p>
        </p:txBody>
      </p:sp>
      <p:sp>
        <p:nvSpPr>
          <p:cNvPr id="10" name="Text Placeholder 9">
            <a:extLst>
              <a:ext uri="{FF2B5EF4-FFF2-40B4-BE49-F238E27FC236}">
                <a16:creationId xmlns:a16="http://schemas.microsoft.com/office/drawing/2014/main" id="{FC724E38-7625-9D44-28B9-15FB7508EEE1}"/>
              </a:ext>
            </a:extLst>
          </p:cNvPr>
          <p:cNvSpPr>
            <a:spLocks noGrp="1"/>
          </p:cNvSpPr>
          <p:nvPr>
            <p:ph type="body" sz="quarter" idx="18"/>
          </p:nvPr>
        </p:nvSpPr>
        <p:spPr/>
        <p:txBody>
          <a:bodyPr/>
          <a:lstStyle/>
          <a:p>
            <a:r>
              <a:rPr lang="en-IN" dirty="0"/>
              <a:t> </a:t>
            </a:r>
          </a:p>
        </p:txBody>
      </p:sp>
      <p:sp>
        <p:nvSpPr>
          <p:cNvPr id="11" name="Text Placeholder 10">
            <a:extLst>
              <a:ext uri="{FF2B5EF4-FFF2-40B4-BE49-F238E27FC236}">
                <a16:creationId xmlns:a16="http://schemas.microsoft.com/office/drawing/2014/main" id="{5FCEF372-F787-DBBB-4105-F8109C5A3654}"/>
              </a:ext>
            </a:extLst>
          </p:cNvPr>
          <p:cNvSpPr>
            <a:spLocks noGrp="1"/>
          </p:cNvSpPr>
          <p:nvPr>
            <p:ph type="body" sz="quarter" idx="19"/>
          </p:nvPr>
        </p:nvSpPr>
        <p:spPr/>
        <p:txBody>
          <a:bodyPr/>
          <a:lstStyle/>
          <a:p>
            <a:r>
              <a:rPr lang="en-IN" dirty="0"/>
              <a:t> </a:t>
            </a:r>
          </a:p>
        </p:txBody>
      </p:sp>
      <p:sp>
        <p:nvSpPr>
          <p:cNvPr id="12" name="Text Placeholder 11">
            <a:extLst>
              <a:ext uri="{FF2B5EF4-FFF2-40B4-BE49-F238E27FC236}">
                <a16:creationId xmlns:a16="http://schemas.microsoft.com/office/drawing/2014/main" id="{F9869F69-9579-DCB9-4C45-A8374FC6EB5E}"/>
              </a:ext>
            </a:extLst>
          </p:cNvPr>
          <p:cNvSpPr>
            <a:spLocks noGrp="1"/>
          </p:cNvSpPr>
          <p:nvPr>
            <p:ph type="body" sz="quarter" idx="20"/>
          </p:nvPr>
        </p:nvSpPr>
        <p:spPr/>
        <p:txBody>
          <a:bodyPr/>
          <a:lstStyle/>
          <a:p>
            <a:r>
              <a:rPr lang="en-IN" dirty="0"/>
              <a:t> </a:t>
            </a:r>
          </a:p>
        </p:txBody>
      </p:sp>
      <p:sp>
        <p:nvSpPr>
          <p:cNvPr id="13" name="Date Placeholder 12">
            <a:extLst>
              <a:ext uri="{FF2B5EF4-FFF2-40B4-BE49-F238E27FC236}">
                <a16:creationId xmlns:a16="http://schemas.microsoft.com/office/drawing/2014/main" id="{8AFF70D9-C8C2-E455-26AD-D4FB73CBD259}"/>
              </a:ext>
            </a:extLst>
          </p:cNvPr>
          <p:cNvSpPr>
            <a:spLocks noGrp="1"/>
          </p:cNvSpPr>
          <p:nvPr>
            <p:ph type="dt" sz="half" idx="21"/>
          </p:nvPr>
        </p:nvSpPr>
        <p:spPr/>
        <p:txBody>
          <a:bodyPr/>
          <a:lstStyle/>
          <a:p>
            <a:r>
              <a:rPr lang="en-US" dirty="0"/>
              <a:t> </a:t>
            </a:r>
            <a:endParaRPr lang="en-US" dirty="0">
              <a:latin typeface="+mn-lt"/>
            </a:endParaRPr>
          </a:p>
        </p:txBody>
      </p:sp>
      <p:sp>
        <p:nvSpPr>
          <p:cNvPr id="14" name="Footer Placeholder 13">
            <a:extLst>
              <a:ext uri="{FF2B5EF4-FFF2-40B4-BE49-F238E27FC236}">
                <a16:creationId xmlns:a16="http://schemas.microsoft.com/office/drawing/2014/main" id="{DB465B98-C84D-B430-7513-DDCEC6E66A58}"/>
              </a:ext>
            </a:extLst>
          </p:cNvPr>
          <p:cNvSpPr>
            <a:spLocks noGrp="1"/>
          </p:cNvSpPr>
          <p:nvPr>
            <p:ph type="ftr" sz="quarter" idx="22"/>
          </p:nvPr>
        </p:nvSpPr>
        <p:spPr/>
        <p:txBody>
          <a:bodyPr/>
          <a:lstStyle/>
          <a:p>
            <a:r>
              <a:rPr lang="en-US" dirty="0"/>
              <a:t> </a:t>
            </a:r>
            <a:endParaRPr lang="en-US" b="0" dirty="0"/>
          </a:p>
        </p:txBody>
      </p:sp>
      <p:sp>
        <p:nvSpPr>
          <p:cNvPr id="15" name="Slide Number Placeholder 14">
            <a:extLst>
              <a:ext uri="{FF2B5EF4-FFF2-40B4-BE49-F238E27FC236}">
                <a16:creationId xmlns:a16="http://schemas.microsoft.com/office/drawing/2014/main" id="{EC54087B-2867-144E-8373-629C4F1F7D8F}"/>
              </a:ext>
            </a:extLst>
          </p:cNvPr>
          <p:cNvSpPr>
            <a:spLocks noGrp="1"/>
          </p:cNvSpPr>
          <p:nvPr>
            <p:ph type="sldNum" sz="quarter" idx="23"/>
          </p:nvPr>
        </p:nvSpPr>
        <p:spPr/>
        <p:txBody>
          <a:bodyPr/>
          <a:lstStyle/>
          <a:p>
            <a:fld id="{294A09A9-5501-47C1-A89A-A340965A2BE2}" type="slidenum">
              <a:rPr lang="en-US" smtClean="0"/>
              <a:pPr/>
              <a:t>4</a:t>
            </a:fld>
            <a:endParaRPr lang="en-US" dirty="0">
              <a:latin typeface="+mn-lt"/>
            </a:endParaRPr>
          </a:p>
        </p:txBody>
      </p:sp>
    </p:spTree>
    <p:extLst>
      <p:ext uri="{BB962C8B-B14F-4D97-AF65-F5344CB8AC3E}">
        <p14:creationId xmlns:p14="http://schemas.microsoft.com/office/powerpoint/2010/main" val="3534399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B0261-487E-E5CF-2509-6BDC2DE4F1F2}"/>
              </a:ext>
            </a:extLst>
          </p:cNvPr>
          <p:cNvSpPr>
            <a:spLocks noGrp="1"/>
          </p:cNvSpPr>
          <p:nvPr>
            <p:ph type="title"/>
          </p:nvPr>
        </p:nvSpPr>
        <p:spPr>
          <a:xfrm flipH="1" flipV="1">
            <a:off x="583096" y="2186609"/>
            <a:ext cx="76126" cy="109783"/>
          </a:xfrm>
        </p:spPr>
        <p:txBody>
          <a:bodyPr>
            <a:normAutofit fontScale="90000"/>
          </a:bodyPr>
          <a:lstStyle/>
          <a:p>
            <a:r>
              <a:rPr lang="en-IN" sz="2400" dirty="0"/>
              <a:t> </a:t>
            </a:r>
          </a:p>
        </p:txBody>
      </p:sp>
      <p:sp>
        <p:nvSpPr>
          <p:cNvPr id="3" name="TextBox 2">
            <a:extLst>
              <a:ext uri="{FF2B5EF4-FFF2-40B4-BE49-F238E27FC236}">
                <a16:creationId xmlns:a16="http://schemas.microsoft.com/office/drawing/2014/main" id="{62A5D700-7867-8A93-596A-C98AD366B3C9}"/>
              </a:ext>
            </a:extLst>
          </p:cNvPr>
          <p:cNvSpPr txBox="1"/>
          <p:nvPr/>
        </p:nvSpPr>
        <p:spPr>
          <a:xfrm>
            <a:off x="2175164" y="1136073"/>
            <a:ext cx="4613563" cy="523220"/>
          </a:xfrm>
          <a:prstGeom prst="rect">
            <a:avLst/>
          </a:prstGeom>
          <a:noFill/>
        </p:spPr>
        <p:txBody>
          <a:bodyPr wrap="square" rtlCol="0">
            <a:spAutoFit/>
          </a:bodyPr>
          <a:lstStyle/>
          <a:p>
            <a:r>
              <a:rPr lang="en-IN" sz="2800" b="1" dirty="0">
                <a:solidFill>
                  <a:schemeClr val="accent3">
                    <a:lumMod val="50000"/>
                  </a:schemeClr>
                </a:solidFill>
              </a:rPr>
              <a:t>INTRODUCTION</a:t>
            </a:r>
          </a:p>
        </p:txBody>
      </p:sp>
      <p:sp>
        <p:nvSpPr>
          <p:cNvPr id="4" name="TextBox 3">
            <a:extLst>
              <a:ext uri="{FF2B5EF4-FFF2-40B4-BE49-F238E27FC236}">
                <a16:creationId xmlns:a16="http://schemas.microsoft.com/office/drawing/2014/main" id="{08A675AC-1864-B50B-775C-EA7F487ACA35}"/>
              </a:ext>
            </a:extLst>
          </p:cNvPr>
          <p:cNvSpPr txBox="1"/>
          <p:nvPr/>
        </p:nvSpPr>
        <p:spPr>
          <a:xfrm>
            <a:off x="5271654" y="2881745"/>
            <a:ext cx="914400" cy="914400"/>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F18ED422-7B4D-6369-9917-741096CD0FCD}"/>
              </a:ext>
            </a:extLst>
          </p:cNvPr>
          <p:cNvSpPr txBox="1"/>
          <p:nvPr/>
        </p:nvSpPr>
        <p:spPr>
          <a:xfrm>
            <a:off x="728869" y="2409089"/>
            <a:ext cx="10734261" cy="3046988"/>
          </a:xfrm>
          <a:prstGeom prst="rect">
            <a:avLst/>
          </a:prstGeom>
          <a:noFill/>
        </p:spPr>
        <p:txBody>
          <a:bodyPr wrap="square" rtlCol="0">
            <a:spAutoFit/>
          </a:bodyPr>
          <a:lstStyle/>
          <a:p>
            <a:pPr marL="342900" indent="-342900">
              <a:buFont typeface="Wingdings" panose="05000000000000000000" pitchFamily="2" charset="2"/>
              <a:buChar char="§"/>
            </a:pPr>
            <a:r>
              <a:rPr lang="en-IN" sz="2400" dirty="0">
                <a:solidFill>
                  <a:schemeClr val="bg1"/>
                </a:solidFill>
                <a:cs typeface="Times New Roman" panose="02020603050405020304" pitchFamily="18" charset="0"/>
              </a:rPr>
              <a:t>Cloud computing is a widely used IT service, which provides various services under one roof. Multiple types of services such as storage, computing and web hosting now can be provided by one cloud service provider.</a:t>
            </a:r>
          </a:p>
          <a:p>
            <a:endParaRPr lang="en-IN" sz="2400" dirty="0">
              <a:solidFill>
                <a:schemeClr val="bg1"/>
              </a:solidFill>
              <a:cs typeface="Times New Roman" panose="02020603050405020304" pitchFamily="18" charset="0"/>
            </a:endParaRPr>
          </a:p>
          <a:p>
            <a:pPr marL="342900" indent="-342900">
              <a:buFont typeface="Wingdings" panose="05000000000000000000" pitchFamily="2" charset="2"/>
              <a:buChar char="§"/>
            </a:pPr>
            <a:r>
              <a:rPr lang="en-IN" sz="2400" dirty="0">
                <a:solidFill>
                  <a:schemeClr val="bg1"/>
                </a:solidFill>
                <a:cs typeface="Times New Roman" panose="02020603050405020304" pitchFamily="18" charset="0"/>
              </a:rPr>
              <a:t>Such elasticity of the service model brings about cost saving for most businesses by eliminating the need of developing, maintaining and scaling a large private infrastructure.</a:t>
            </a:r>
          </a:p>
          <a:p>
            <a:pPr marL="342900" indent="-342900">
              <a:buFont typeface="Wingdings" panose="05000000000000000000" pitchFamily="2" charset="2"/>
              <a:buChar char="§"/>
            </a:pPr>
            <a:endParaRPr lang="en-IN" sz="2400" dirty="0">
              <a:solidFill>
                <a:schemeClr val="bg1"/>
              </a:solidFill>
            </a:endParaRPr>
          </a:p>
        </p:txBody>
      </p:sp>
    </p:spTree>
    <p:extLst>
      <p:ext uri="{BB962C8B-B14F-4D97-AF65-F5344CB8AC3E}">
        <p14:creationId xmlns:p14="http://schemas.microsoft.com/office/powerpoint/2010/main" val="3801534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D445C-B287-7F45-C536-8BEFD30CD704}"/>
              </a:ext>
            </a:extLst>
          </p:cNvPr>
          <p:cNvSpPr>
            <a:spLocks noGrp="1"/>
          </p:cNvSpPr>
          <p:nvPr>
            <p:ph type="title"/>
          </p:nvPr>
        </p:nvSpPr>
        <p:spPr>
          <a:xfrm flipH="1" flipV="1">
            <a:off x="728870" y="5766471"/>
            <a:ext cx="235152" cy="554816"/>
          </a:xfrm>
        </p:spPr>
        <p:txBody>
          <a:bodyPr/>
          <a:lstStyle/>
          <a:p>
            <a:r>
              <a:rPr lang="en-IN" dirty="0"/>
              <a:t> </a:t>
            </a:r>
          </a:p>
        </p:txBody>
      </p:sp>
      <p:sp>
        <p:nvSpPr>
          <p:cNvPr id="3" name="TextBox 2">
            <a:extLst>
              <a:ext uri="{FF2B5EF4-FFF2-40B4-BE49-F238E27FC236}">
                <a16:creationId xmlns:a16="http://schemas.microsoft.com/office/drawing/2014/main" id="{ACB084A5-9389-2AAD-C5A4-136A80DA3FFA}"/>
              </a:ext>
            </a:extLst>
          </p:cNvPr>
          <p:cNvSpPr txBox="1"/>
          <p:nvPr/>
        </p:nvSpPr>
        <p:spPr>
          <a:xfrm>
            <a:off x="2195691" y="1330036"/>
            <a:ext cx="4668982" cy="523220"/>
          </a:xfrm>
          <a:prstGeom prst="rect">
            <a:avLst/>
          </a:prstGeom>
          <a:noFill/>
        </p:spPr>
        <p:txBody>
          <a:bodyPr wrap="square" rtlCol="0">
            <a:spAutoFit/>
          </a:bodyPr>
          <a:lstStyle/>
          <a:p>
            <a:r>
              <a:rPr lang="en-IN" sz="2800" b="1" dirty="0">
                <a:solidFill>
                  <a:schemeClr val="accent3">
                    <a:lumMod val="50000"/>
                  </a:schemeClr>
                </a:solidFill>
              </a:rPr>
              <a:t>Literature Survey</a:t>
            </a:r>
          </a:p>
        </p:txBody>
      </p:sp>
      <p:sp>
        <p:nvSpPr>
          <p:cNvPr id="5" name="TextBox 4">
            <a:extLst>
              <a:ext uri="{FF2B5EF4-FFF2-40B4-BE49-F238E27FC236}">
                <a16:creationId xmlns:a16="http://schemas.microsoft.com/office/drawing/2014/main" id="{967EB76F-E9A6-5F1B-ADDB-28367FF55B27}"/>
              </a:ext>
            </a:extLst>
          </p:cNvPr>
          <p:cNvSpPr txBox="1"/>
          <p:nvPr/>
        </p:nvSpPr>
        <p:spPr>
          <a:xfrm>
            <a:off x="964022" y="2186610"/>
            <a:ext cx="10830413" cy="4154984"/>
          </a:xfrm>
          <a:prstGeom prst="rect">
            <a:avLst/>
          </a:prstGeom>
          <a:noFill/>
        </p:spPr>
        <p:txBody>
          <a:bodyPr wrap="square" rtlCol="0">
            <a:spAutoFit/>
          </a:bodyPr>
          <a:lstStyle/>
          <a:p>
            <a:pPr marL="342900" indent="-342900" algn="l">
              <a:buFont typeface="Wingdings" panose="05000000000000000000" pitchFamily="2" charset="2"/>
              <a:buChar char="§"/>
            </a:pPr>
            <a:r>
              <a:rPr lang="en-IN" sz="2400" dirty="0">
                <a:solidFill>
                  <a:schemeClr val="bg1"/>
                </a:solidFill>
              </a:rPr>
              <a:t>As per article published in IEEE paper </a:t>
            </a:r>
            <a:r>
              <a:rPr lang="en-IN" sz="2400" b="0" i="0" u="none" strike="noStrike" baseline="0" dirty="0">
                <a:solidFill>
                  <a:schemeClr val="bg1"/>
                </a:solidFill>
              </a:rPr>
              <a:t>elaborating the idea of workload prediction of </a:t>
            </a:r>
            <a:r>
              <a:rPr lang="en-US" sz="2400" b="0" i="0" u="none" strike="noStrike" baseline="0" dirty="0">
                <a:solidFill>
                  <a:schemeClr val="bg1"/>
                </a:solidFill>
              </a:rPr>
              <a:t>In this paper, it firstly measured and compared the state-of-the-art statistical and machine learning methods in the task workload prediction using the Google </a:t>
            </a:r>
            <a:r>
              <a:rPr lang="en-IN" sz="2400" b="0" i="0" u="none" strike="noStrike" baseline="0" dirty="0">
                <a:solidFill>
                  <a:schemeClr val="bg1"/>
                </a:solidFill>
              </a:rPr>
              <a:t>cluster trace.</a:t>
            </a:r>
          </a:p>
          <a:p>
            <a:pPr marL="342900" indent="-342900" algn="l">
              <a:buFont typeface="Wingdings" panose="05000000000000000000" pitchFamily="2" charset="2"/>
              <a:buChar char="§"/>
            </a:pPr>
            <a:endParaRPr lang="en-IN" sz="2400" b="0" i="0" u="none" strike="noStrike" baseline="0" dirty="0">
              <a:solidFill>
                <a:schemeClr val="bg1"/>
              </a:solidFill>
            </a:endParaRPr>
          </a:p>
          <a:p>
            <a:pPr marL="342900" indent="-342900" algn="l">
              <a:buFont typeface="Wingdings" panose="05000000000000000000" pitchFamily="2" charset="2"/>
              <a:buChar char="§"/>
            </a:pPr>
            <a:r>
              <a:rPr lang="en-US" sz="2400" dirty="0">
                <a:solidFill>
                  <a:schemeClr val="bg1"/>
                </a:solidFill>
              </a:rPr>
              <a:t>This observation, together with the fact that complete application conﬁgurations on customers’ VMs are often unavailable to the cloud provider, motivated this study. Our approach is to ﬁrst develop a model to capture groups. </a:t>
            </a:r>
          </a:p>
          <a:p>
            <a:pPr marL="342900" indent="-342900" algn="l">
              <a:buFont typeface="Wingdings" panose="05000000000000000000" pitchFamily="2" charset="2"/>
              <a:buChar char="§"/>
            </a:pPr>
            <a:endParaRPr lang="en-IN" sz="2400" dirty="0">
              <a:solidFill>
                <a:schemeClr val="bg1"/>
              </a:solidFill>
            </a:endParaRPr>
          </a:p>
          <a:p>
            <a:pPr marL="342900" indent="-342900" algn="l">
              <a:buFont typeface="Wingdings" panose="05000000000000000000" pitchFamily="2" charset="2"/>
              <a:buChar char="§"/>
            </a:pPr>
            <a:endParaRPr lang="en-IN" sz="2400" dirty="0">
              <a:solidFill>
                <a:schemeClr val="bg1"/>
              </a:solidFill>
            </a:endParaRPr>
          </a:p>
          <a:p>
            <a:pPr algn="l"/>
            <a:endParaRPr lang="en-IN" sz="2400" dirty="0">
              <a:solidFill>
                <a:schemeClr val="bg1"/>
              </a:solidFill>
            </a:endParaRPr>
          </a:p>
        </p:txBody>
      </p:sp>
    </p:spTree>
    <p:extLst>
      <p:ext uri="{BB962C8B-B14F-4D97-AF65-F5344CB8AC3E}">
        <p14:creationId xmlns:p14="http://schemas.microsoft.com/office/powerpoint/2010/main" val="2009979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E65F8-29A9-428D-06C1-6580988DD53C}"/>
              </a:ext>
            </a:extLst>
          </p:cNvPr>
          <p:cNvSpPr>
            <a:spLocks noGrp="1"/>
          </p:cNvSpPr>
          <p:nvPr>
            <p:ph type="title"/>
          </p:nvPr>
        </p:nvSpPr>
        <p:spPr>
          <a:xfrm>
            <a:off x="1957935" y="1417982"/>
            <a:ext cx="3183908" cy="425845"/>
          </a:xfrm>
        </p:spPr>
        <p:txBody>
          <a:bodyPr>
            <a:noAutofit/>
          </a:bodyPr>
          <a:lstStyle/>
          <a:p>
            <a:r>
              <a:rPr lang="en-IN" sz="2800" b="1" dirty="0">
                <a:solidFill>
                  <a:schemeClr val="accent3">
                    <a:lumMod val="50000"/>
                  </a:schemeClr>
                </a:solidFill>
              </a:rPr>
              <a:t>  Literature Survey</a:t>
            </a:r>
            <a:br>
              <a:rPr lang="en-IN" sz="2800" b="1" dirty="0">
                <a:solidFill>
                  <a:schemeClr val="accent3">
                    <a:lumMod val="50000"/>
                  </a:schemeClr>
                </a:solidFill>
              </a:rPr>
            </a:br>
            <a:endParaRPr lang="en-IN" dirty="0">
              <a:solidFill>
                <a:schemeClr val="accent3">
                  <a:lumMod val="50000"/>
                </a:schemeClr>
              </a:solidFill>
            </a:endParaRPr>
          </a:p>
        </p:txBody>
      </p:sp>
      <p:sp>
        <p:nvSpPr>
          <p:cNvPr id="5" name="TextBox 4">
            <a:extLst>
              <a:ext uri="{FF2B5EF4-FFF2-40B4-BE49-F238E27FC236}">
                <a16:creationId xmlns:a16="http://schemas.microsoft.com/office/drawing/2014/main" id="{7B02A254-38C9-4B5E-F541-114AB080C684}"/>
              </a:ext>
            </a:extLst>
          </p:cNvPr>
          <p:cNvSpPr txBox="1"/>
          <p:nvPr/>
        </p:nvSpPr>
        <p:spPr>
          <a:xfrm>
            <a:off x="715617" y="1843827"/>
            <a:ext cx="10906540" cy="3348609"/>
          </a:xfrm>
          <a:prstGeom prst="rect">
            <a:avLst/>
          </a:prstGeom>
          <a:noFill/>
        </p:spPr>
        <p:txBody>
          <a:bodyPr wrap="square">
            <a:spAutoFit/>
          </a:bodyPr>
          <a:lstStyle/>
          <a:p>
            <a:pPr marL="342900" indent="-342900" algn="just">
              <a:lnSpc>
                <a:spcPct val="150000"/>
              </a:lnSpc>
              <a:buFont typeface="Wingdings" panose="05000000000000000000" pitchFamily="2" charset="2"/>
              <a:buChar char="§"/>
            </a:pPr>
            <a:r>
              <a:rPr lang="en-US" sz="2400" dirty="0">
                <a:solidFill>
                  <a:schemeClr val="bg1"/>
                </a:solidFill>
                <a:cs typeface="Times New Roman" panose="02020603050405020304" pitchFamily="18" charset="0"/>
              </a:rPr>
              <a:t>Failure analysis in cloud data centers. Studied the impact of correlated failures on availability of distributed storage systems for Google clusters.</a:t>
            </a:r>
          </a:p>
          <a:p>
            <a:pPr marL="342900" indent="-342900" algn="just">
              <a:lnSpc>
                <a:spcPct val="150000"/>
              </a:lnSpc>
              <a:buFont typeface="Wingdings" panose="05000000000000000000" pitchFamily="2" charset="2"/>
              <a:buChar char="§"/>
            </a:pPr>
            <a:r>
              <a:rPr lang="en-US" sz="2400" dirty="0">
                <a:solidFill>
                  <a:schemeClr val="bg1"/>
                </a:solidFill>
                <a:cs typeface="Times New Roman" panose="02020603050405020304" pitchFamily="18" charset="0"/>
              </a:rPr>
              <a:t>SVR has been investigated as an alternate technique for approximating complex engineering analyses.</a:t>
            </a:r>
          </a:p>
          <a:p>
            <a:pPr marL="342900" indent="-342900" algn="just">
              <a:lnSpc>
                <a:spcPct val="150000"/>
              </a:lnSpc>
              <a:buFont typeface="Wingdings" panose="05000000000000000000" pitchFamily="2" charset="2"/>
              <a:buChar char="§"/>
            </a:pPr>
            <a:r>
              <a:rPr lang="en-US" sz="2400" dirty="0">
                <a:solidFill>
                  <a:schemeClr val="bg1"/>
                </a:solidFill>
                <a:cs typeface="Times New Roman" panose="02020603050405020304" pitchFamily="18" charset="0"/>
              </a:rPr>
              <a:t>Introduced a survey and taxonomy for resource orchestration in clouds while not focusing on adaptive resource management.</a:t>
            </a:r>
            <a:endParaRPr lang="en-IN" sz="2400"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2307615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0A258-9029-EEC3-B91D-600F44EEDC7F}"/>
              </a:ext>
            </a:extLst>
          </p:cNvPr>
          <p:cNvSpPr>
            <a:spLocks noGrp="1"/>
          </p:cNvSpPr>
          <p:nvPr>
            <p:ph type="title"/>
          </p:nvPr>
        </p:nvSpPr>
        <p:spPr>
          <a:xfrm flipH="1">
            <a:off x="212035" y="2105439"/>
            <a:ext cx="344556" cy="810039"/>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  </a:t>
            </a:r>
            <a:endParaRPr lang="en-IN" sz="2400" dirty="0"/>
          </a:p>
        </p:txBody>
      </p:sp>
      <p:sp>
        <p:nvSpPr>
          <p:cNvPr id="3" name="TextBox 2">
            <a:extLst>
              <a:ext uri="{FF2B5EF4-FFF2-40B4-BE49-F238E27FC236}">
                <a16:creationId xmlns:a16="http://schemas.microsoft.com/office/drawing/2014/main" id="{66F9FA02-C323-B0D6-C19C-C385E4D3744D}"/>
              </a:ext>
            </a:extLst>
          </p:cNvPr>
          <p:cNvSpPr txBox="1"/>
          <p:nvPr/>
        </p:nvSpPr>
        <p:spPr>
          <a:xfrm>
            <a:off x="1853243" y="1305579"/>
            <a:ext cx="5353878" cy="523220"/>
          </a:xfrm>
          <a:prstGeom prst="rect">
            <a:avLst/>
          </a:prstGeom>
          <a:noFill/>
        </p:spPr>
        <p:txBody>
          <a:bodyPr wrap="square" rtlCol="0">
            <a:spAutoFit/>
          </a:bodyPr>
          <a:lstStyle/>
          <a:p>
            <a:r>
              <a:rPr lang="en-IN" sz="2800" b="1" dirty="0">
                <a:solidFill>
                  <a:schemeClr val="accent3">
                    <a:lumMod val="50000"/>
                  </a:schemeClr>
                </a:solidFill>
              </a:rPr>
              <a:t>Objectives</a:t>
            </a:r>
            <a:r>
              <a:rPr lang="en-IN" sz="2800" dirty="0">
                <a:solidFill>
                  <a:schemeClr val="accent3">
                    <a:lumMod val="50000"/>
                  </a:schemeClr>
                </a:solidFill>
              </a:rPr>
              <a:t> </a:t>
            </a:r>
          </a:p>
        </p:txBody>
      </p:sp>
      <p:sp>
        <p:nvSpPr>
          <p:cNvPr id="4" name="TextBox 3">
            <a:extLst>
              <a:ext uri="{FF2B5EF4-FFF2-40B4-BE49-F238E27FC236}">
                <a16:creationId xmlns:a16="http://schemas.microsoft.com/office/drawing/2014/main" id="{5B138CBA-C4E2-5ADB-6278-43A2B21B4E0B}"/>
              </a:ext>
            </a:extLst>
          </p:cNvPr>
          <p:cNvSpPr txBox="1"/>
          <p:nvPr/>
        </p:nvSpPr>
        <p:spPr>
          <a:xfrm>
            <a:off x="861391" y="2523710"/>
            <a:ext cx="10058400" cy="2677656"/>
          </a:xfrm>
          <a:prstGeom prst="rect">
            <a:avLst/>
          </a:prstGeom>
          <a:noFill/>
        </p:spPr>
        <p:txBody>
          <a:bodyPr wrap="square" rtlCol="0">
            <a:spAutoFit/>
          </a:bodyPr>
          <a:lstStyle/>
          <a:p>
            <a:pPr marL="285750" indent="-285750">
              <a:buFont typeface="Wingdings" panose="05000000000000000000" pitchFamily="2" charset="2"/>
              <a:buChar char="§"/>
            </a:pPr>
            <a:r>
              <a:rPr lang="en-US" sz="2400" dirty="0">
                <a:solidFill>
                  <a:schemeClr val="bg1"/>
                </a:solidFill>
                <a:cs typeface="Times New Roman" panose="02020603050405020304" pitchFamily="18" charset="0"/>
              </a:rPr>
              <a:t>Effective calculation of the workload in corresponding virtual machines. </a:t>
            </a:r>
          </a:p>
          <a:p>
            <a:r>
              <a:rPr lang="en-US" sz="2400" dirty="0">
                <a:solidFill>
                  <a:schemeClr val="bg1"/>
                </a:solidFill>
                <a:cs typeface="Times New Roman" panose="02020603050405020304" pitchFamily="18" charset="0"/>
              </a:rPr>
              <a:t> </a:t>
            </a:r>
          </a:p>
          <a:p>
            <a:pPr marL="285750" indent="-285750">
              <a:buFont typeface="Wingdings" panose="05000000000000000000" pitchFamily="2" charset="2"/>
              <a:buChar char="§"/>
            </a:pPr>
            <a:r>
              <a:rPr lang="en-US" sz="2400" dirty="0">
                <a:solidFill>
                  <a:schemeClr val="bg1"/>
                </a:solidFill>
                <a:cs typeface="Times New Roman" panose="02020603050405020304" pitchFamily="18" charset="0"/>
              </a:rPr>
              <a:t>To implement the different machine learning algorithms.</a:t>
            </a:r>
          </a:p>
          <a:p>
            <a:endParaRPr lang="en-US" sz="2400" dirty="0">
              <a:solidFill>
                <a:schemeClr val="bg1"/>
              </a:solidFill>
              <a:cs typeface="Times New Roman" panose="02020603050405020304" pitchFamily="18" charset="0"/>
            </a:endParaRPr>
          </a:p>
          <a:p>
            <a:pPr marL="285750" indent="-285750">
              <a:buFont typeface="Wingdings" panose="05000000000000000000" pitchFamily="2" charset="2"/>
              <a:buChar char="§"/>
            </a:pPr>
            <a:r>
              <a:rPr lang="en-US" sz="2400" dirty="0">
                <a:solidFill>
                  <a:schemeClr val="bg1"/>
                </a:solidFill>
                <a:cs typeface="Times New Roman" panose="02020603050405020304" pitchFamily="18" charset="0"/>
              </a:rPr>
              <a:t>To enhance the overall performance for ML algorithm.</a:t>
            </a:r>
            <a:br>
              <a:rPr lang="en-US" sz="2400" dirty="0">
                <a:solidFill>
                  <a:schemeClr val="accent3">
                    <a:lumMod val="50000"/>
                  </a:schemeClr>
                </a:solidFill>
                <a:cs typeface="Times New Roman" panose="02020603050405020304" pitchFamily="18" charset="0"/>
              </a:rPr>
            </a:br>
            <a:br>
              <a:rPr lang="en-US" sz="2400" dirty="0">
                <a:solidFill>
                  <a:schemeClr val="accent3">
                    <a:lumMod val="50000"/>
                  </a:schemeClr>
                </a:solidFill>
                <a:cs typeface="Times New Roman" panose="02020603050405020304" pitchFamily="18" charset="0"/>
              </a:rPr>
            </a:br>
            <a:endParaRPr lang="en-IN" sz="2400" dirty="0">
              <a:solidFill>
                <a:schemeClr val="accent3">
                  <a:lumMod val="50000"/>
                </a:schemeClr>
              </a:solidFill>
            </a:endParaRPr>
          </a:p>
        </p:txBody>
      </p:sp>
    </p:spTree>
    <p:extLst>
      <p:ext uri="{BB962C8B-B14F-4D97-AF65-F5344CB8AC3E}">
        <p14:creationId xmlns:p14="http://schemas.microsoft.com/office/powerpoint/2010/main" val="2236368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42844-5636-B5A3-8CBC-ED253B82F7F9}"/>
              </a:ext>
            </a:extLst>
          </p:cNvPr>
          <p:cNvSpPr>
            <a:spLocks noGrp="1"/>
          </p:cNvSpPr>
          <p:nvPr>
            <p:ph type="title"/>
          </p:nvPr>
        </p:nvSpPr>
        <p:spPr>
          <a:xfrm>
            <a:off x="964022" y="5187503"/>
            <a:ext cx="1792430" cy="578968"/>
          </a:xfrm>
        </p:spPr>
        <p:txBody>
          <a:bodyPr/>
          <a:lstStyle/>
          <a:p>
            <a:r>
              <a:rPr lang="en-IN" dirty="0"/>
              <a:t> </a:t>
            </a:r>
          </a:p>
        </p:txBody>
      </p:sp>
      <p:sp>
        <p:nvSpPr>
          <p:cNvPr id="3" name="TextBox 2">
            <a:extLst>
              <a:ext uri="{FF2B5EF4-FFF2-40B4-BE49-F238E27FC236}">
                <a16:creationId xmlns:a16="http://schemas.microsoft.com/office/drawing/2014/main" id="{1970E731-6ADC-B822-002D-A42F61F98C02}"/>
              </a:ext>
            </a:extLst>
          </p:cNvPr>
          <p:cNvSpPr txBox="1"/>
          <p:nvPr/>
        </p:nvSpPr>
        <p:spPr>
          <a:xfrm>
            <a:off x="3186544" y="1496291"/>
            <a:ext cx="1842655" cy="369332"/>
          </a:xfrm>
          <a:prstGeom prst="rect">
            <a:avLst/>
          </a:prstGeom>
          <a:noFill/>
        </p:spPr>
        <p:txBody>
          <a:bodyPr wrap="square" rtlCol="0">
            <a:spAutoFit/>
          </a:bodyPr>
          <a:lstStyle/>
          <a:p>
            <a:r>
              <a:rPr lang="en-IN" dirty="0">
                <a:solidFill>
                  <a:schemeClr val="accent3">
                    <a:lumMod val="50000"/>
                  </a:schemeClr>
                </a:solidFill>
              </a:rPr>
              <a:t> </a:t>
            </a:r>
          </a:p>
        </p:txBody>
      </p:sp>
      <p:sp>
        <p:nvSpPr>
          <p:cNvPr id="4" name="TextBox 3">
            <a:extLst>
              <a:ext uri="{FF2B5EF4-FFF2-40B4-BE49-F238E27FC236}">
                <a16:creationId xmlns:a16="http://schemas.microsoft.com/office/drawing/2014/main" id="{481C6F97-23DB-1D4B-4AD4-CFDC29090DBA}"/>
              </a:ext>
            </a:extLst>
          </p:cNvPr>
          <p:cNvSpPr txBox="1"/>
          <p:nvPr/>
        </p:nvSpPr>
        <p:spPr>
          <a:xfrm>
            <a:off x="1780724" y="1419347"/>
            <a:ext cx="4904509" cy="523220"/>
          </a:xfrm>
          <a:prstGeom prst="rect">
            <a:avLst/>
          </a:prstGeom>
          <a:noFill/>
        </p:spPr>
        <p:txBody>
          <a:bodyPr wrap="square" rtlCol="0">
            <a:spAutoFit/>
          </a:bodyPr>
          <a:lstStyle/>
          <a:p>
            <a:r>
              <a:rPr lang="en-IN" sz="2800" b="1" dirty="0">
                <a:solidFill>
                  <a:schemeClr val="accent3">
                    <a:lumMod val="50000"/>
                  </a:schemeClr>
                </a:solidFill>
              </a:rPr>
              <a:t>Existing System</a:t>
            </a:r>
            <a:endParaRPr lang="en-IN" sz="2800" b="1" dirty="0"/>
          </a:p>
        </p:txBody>
      </p:sp>
      <p:sp>
        <p:nvSpPr>
          <p:cNvPr id="5" name="TextBox 4">
            <a:extLst>
              <a:ext uri="{FF2B5EF4-FFF2-40B4-BE49-F238E27FC236}">
                <a16:creationId xmlns:a16="http://schemas.microsoft.com/office/drawing/2014/main" id="{A6995835-802F-4035-6C83-0981D90BC184}"/>
              </a:ext>
            </a:extLst>
          </p:cNvPr>
          <p:cNvSpPr txBox="1"/>
          <p:nvPr/>
        </p:nvSpPr>
        <p:spPr>
          <a:xfrm>
            <a:off x="371062" y="2438400"/>
            <a:ext cx="11317356" cy="3046988"/>
          </a:xfrm>
          <a:prstGeom prst="rect">
            <a:avLst/>
          </a:prstGeom>
          <a:noFill/>
        </p:spPr>
        <p:txBody>
          <a:bodyPr wrap="square" rtlCol="0">
            <a:spAutoFit/>
          </a:bodyPr>
          <a:lstStyle/>
          <a:p>
            <a:pPr marL="342900" indent="-342900">
              <a:buFont typeface="Wingdings" panose="05000000000000000000" pitchFamily="2" charset="2"/>
              <a:buChar char="§"/>
            </a:pPr>
            <a:r>
              <a:rPr lang="en-IN" sz="2400" dirty="0">
                <a:solidFill>
                  <a:schemeClr val="bg1"/>
                </a:solidFill>
                <a:latin typeface="Times New Roman" panose="02020603050405020304" pitchFamily="18" charset="0"/>
                <a:cs typeface="Times New Roman" panose="02020603050405020304" pitchFamily="18" charset="0"/>
              </a:rPr>
              <a:t>As a widely used IT service, companies shift their services to cloud datacentres. It is important for CSP to provide cloud service resources with high elasticity and cost-effectiveness and then achieve good quality of service (QoS) for their clients. </a:t>
            </a:r>
          </a:p>
          <a:p>
            <a:pPr marL="342900" indent="-342900">
              <a:buFont typeface="Wingdings" panose="05000000000000000000" pitchFamily="2" charset="2"/>
              <a:buChar char="§"/>
            </a:pPr>
            <a:endParaRPr lang="en-IN" sz="24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400" dirty="0">
                <a:solidFill>
                  <a:schemeClr val="bg1"/>
                </a:solidFill>
                <a:latin typeface="Times New Roman" panose="02020603050405020304" pitchFamily="18" charset="0"/>
                <a:cs typeface="Times New Roman" panose="02020603050405020304" pitchFamily="18" charset="0"/>
              </a:rPr>
              <a:t>However, meeting QoS with cost-effective resource is a challenging problem for CSPs because the workloads of Virtual Machines (VMs) experience variation over time.</a:t>
            </a:r>
          </a:p>
          <a:p>
            <a:pPr marL="342900" indent="-342900">
              <a:buFont typeface="Wingdings" panose="05000000000000000000" pitchFamily="2" charset="2"/>
              <a:buChar char="§"/>
            </a:pPr>
            <a:endParaRPr lang="en-IN" sz="24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IN" sz="2400" dirty="0">
              <a:solidFill>
                <a:schemeClr val="bg1"/>
              </a:solidFill>
            </a:endParaRPr>
          </a:p>
        </p:txBody>
      </p:sp>
    </p:spTree>
    <p:extLst>
      <p:ext uri="{BB962C8B-B14F-4D97-AF65-F5344CB8AC3E}">
        <p14:creationId xmlns:p14="http://schemas.microsoft.com/office/powerpoint/2010/main" val="616546363"/>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381</TotalTime>
  <Words>1052</Words>
  <Application>Microsoft Office PowerPoint</Application>
  <PresentationFormat>Widescreen</PresentationFormat>
  <Paragraphs>151</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Narrow</vt:lpstr>
      <vt:lpstr>Calibri</vt:lpstr>
      <vt:lpstr>Franklin Gothic Book</vt:lpstr>
      <vt:lpstr>Franklin Gothic Demi</vt:lpstr>
      <vt:lpstr>Times New Roman</vt:lpstr>
      <vt:lpstr>Verdana</vt:lpstr>
      <vt:lpstr>Wingdings</vt:lpstr>
      <vt:lpstr>Theme1</vt:lpstr>
      <vt:lpstr>Dr. Babasaheb  Ambedkar Technical University    MBES’s College of Engineering, Ambajogai    </vt:lpstr>
      <vt:lpstr>Presented By :</vt:lpstr>
      <vt:lpstr>Seminar on: MACHINE LEARNING BASED WORKLOAD PREDICTION USING CLOUD COMPUTING</vt:lpstr>
      <vt:lpstr>CONTENTS :</vt:lpstr>
      <vt:lpstr> </vt:lpstr>
      <vt:lpstr> </vt:lpstr>
      <vt:lpstr>  Literature Survey </vt:lpstr>
      <vt:lpstr>  </vt:lpstr>
      <vt:lpstr> </vt:lpstr>
      <vt:lpstr> </vt:lpstr>
      <vt:lpstr>Proposed System</vt:lpstr>
      <vt:lpstr>System Architecture</vt:lpstr>
      <vt:lpstr>O/S                :  Windows 10. Language  :  Python Front End       : Anaconda Navigator – Spyder   Hardware Requirements System         :   Pentium IV 2.4 GHz  Hard Disk             :   200 GB Ram                   :   4GB </vt:lpstr>
      <vt:lpstr> </vt:lpstr>
      <vt:lpstr>  </vt:lpstr>
      <vt:lpstr>  </vt:lpstr>
      <vt:lpstr>  </vt:lpstr>
      <vt:lpstr> </vt:lpstr>
      <vt:lpstr> </vt:lpstr>
      <vt:lpstr>Reference</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Babasaheb  Ambedkar Technical University    MBES’s College of Engineering, Ambajogai    </dc:title>
  <dc:creator>Admin</dc:creator>
  <cp:lastModifiedBy>Admin</cp:lastModifiedBy>
  <cp:revision>50</cp:revision>
  <dcterms:created xsi:type="dcterms:W3CDTF">2022-12-01T16:23:33Z</dcterms:created>
  <dcterms:modified xsi:type="dcterms:W3CDTF">2023-06-17T05:33:49Z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