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aven Pro" panose="020B0604020202020204" charset="0"/>
      <p:regular r:id="rId32"/>
      <p:bold r:id="rId33"/>
    </p:embeddedFont>
    <p:embeddedFont>
      <p:font typeface="Nunito"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f1d406ee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f1d406e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a4d8ec07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a4d8ec07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a4d8ec07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a4d8ec07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5a4d8ec07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5a4d8ec07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5deecfcf4a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5deecfcf4a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5deecfcf4a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5deecfcf4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5e0a5cf9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5e0a5cf9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5deecfcf4a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5deecfcf4a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e0a5cf9e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e0a5cf9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5deecfcf4a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5deecfcf4a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deecfcf4a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deecfcf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e0a5cf9ea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e0a5cf9e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e0a5cf9ea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e0a5cf9e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5e0a5cf9ea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5e0a5cf9e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5e0a5cf9ea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5e0a5cf9e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5e0a5cf9ea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5e0a5cf9e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e0a5cf9ea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e0a5cf9e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5a4d8ec07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5a4d8ec07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5deecfcf4a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5deecfcf4a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deecfcf4a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deecfcf4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5deecfcf4a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5deecfcf4a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5deecfcf4a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5deecfcf4a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deecfcf4a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5deecfcf4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5a4d8ec07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5a4d8ec07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deecfcf4a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deecfcf4a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5deecfcf4a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5deecfcf4a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5a4d8ec07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5a4d8ec0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5a4d8ec07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5a4d8ec07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03100" y="2140825"/>
            <a:ext cx="7537800" cy="1573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Institute for Advanced Computing &amp; Software Development</a:t>
            </a:r>
            <a:endParaRPr/>
          </a:p>
          <a:p>
            <a:pPr marL="0" lvl="0" indent="0" algn="l" rtl="0">
              <a:spcBef>
                <a:spcPts val="0"/>
              </a:spcBef>
              <a:spcAft>
                <a:spcPts val="0"/>
              </a:spcAft>
              <a:buNone/>
            </a:pPr>
            <a:endParaRPr/>
          </a:p>
        </p:txBody>
      </p:sp>
      <p:sp>
        <p:nvSpPr>
          <p:cNvPr id="278" name="Google Shape;278;p13"/>
          <p:cNvSpPr txBox="1">
            <a:spLocks noGrp="1"/>
          </p:cNvSpPr>
          <p:nvPr>
            <p:ph type="subTitle" idx="1"/>
          </p:nvPr>
        </p:nvSpPr>
        <p:spPr>
          <a:xfrm>
            <a:off x="773750" y="3634950"/>
            <a:ext cx="7638300" cy="1034400"/>
          </a:xfrm>
          <a:prstGeom prst="rect">
            <a:avLst/>
          </a:prstGeom>
        </p:spPr>
        <p:txBody>
          <a:bodyPr spcFirstLastPara="1" wrap="square" lIns="91425" tIns="91425" rIns="91425" bIns="91425" anchor="t" anchorCtr="0">
            <a:normAutofit fontScale="70000" lnSpcReduction="10000"/>
          </a:bodyPr>
          <a:lstStyle/>
          <a:p>
            <a:pPr marL="2743200" lvl="0" indent="0" algn="l" rtl="0">
              <a:spcBef>
                <a:spcPts val="0"/>
              </a:spcBef>
              <a:spcAft>
                <a:spcPts val="0"/>
              </a:spcAft>
              <a:buNone/>
            </a:pPr>
            <a:r>
              <a:rPr lang="en" sz="3286" dirty="0"/>
              <a:t>Title</a:t>
            </a:r>
            <a:endParaRPr sz="3286" dirty="0"/>
          </a:p>
          <a:p>
            <a:pPr marL="0" lvl="0" indent="0" algn="l" rtl="0">
              <a:spcBef>
                <a:spcPts val="0"/>
              </a:spcBef>
              <a:spcAft>
                <a:spcPts val="0"/>
              </a:spcAft>
              <a:buNone/>
            </a:pPr>
            <a:r>
              <a:rPr lang="en" sz="3600" b="1" dirty="0">
                <a:latin typeface="Maven Pro"/>
                <a:ea typeface="Maven Pro"/>
                <a:cs typeface="Maven Pro"/>
                <a:sym typeface="Maven Pro"/>
              </a:rPr>
              <a:t>Portfolio Management using Machine Learning</a:t>
            </a:r>
            <a:r>
              <a:rPr lang="en" dirty="0"/>
              <a:t>		</a:t>
            </a:r>
            <a:endParaRPr dirty="0"/>
          </a:p>
        </p:txBody>
      </p:sp>
      <p:pic>
        <p:nvPicPr>
          <p:cNvPr id="279" name="Google Shape;279;p13"/>
          <p:cNvPicPr preferRelativeResize="0"/>
          <p:nvPr/>
        </p:nvPicPr>
        <p:blipFill>
          <a:blip r:embed="rId3">
            <a:alphaModFix/>
          </a:blip>
          <a:stretch>
            <a:fillRect/>
          </a:stretch>
        </p:blipFill>
        <p:spPr>
          <a:xfrm>
            <a:off x="415100" y="196400"/>
            <a:ext cx="1733550" cy="1733550"/>
          </a:xfrm>
          <a:prstGeom prst="rect">
            <a:avLst/>
          </a:prstGeom>
          <a:noFill/>
          <a:ln>
            <a:noFill/>
          </a:ln>
        </p:spPr>
      </p:pic>
      <p:pic>
        <p:nvPicPr>
          <p:cNvPr id="280" name="Google Shape;280;p13"/>
          <p:cNvPicPr preferRelativeResize="0"/>
          <p:nvPr/>
        </p:nvPicPr>
        <p:blipFill>
          <a:blip r:embed="rId4">
            <a:alphaModFix/>
          </a:blip>
          <a:stretch>
            <a:fillRect/>
          </a:stretch>
        </p:blipFill>
        <p:spPr>
          <a:xfrm>
            <a:off x="6941700" y="171427"/>
            <a:ext cx="1752600" cy="17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ctrTitle"/>
          </p:nvPr>
        </p:nvSpPr>
        <p:spPr>
          <a:xfrm>
            <a:off x="824000" y="681675"/>
            <a:ext cx="7294200" cy="695400"/>
          </a:xfrm>
          <a:prstGeom prst="rect">
            <a:avLst/>
          </a:prstGeom>
        </p:spPr>
        <p:txBody>
          <a:bodyPr spcFirstLastPara="1" wrap="square" lIns="91425" tIns="91425" rIns="91425" bIns="91425" anchor="ctr" anchorCtr="0">
            <a:normAutofit fontScale="90000"/>
          </a:bodyPr>
          <a:lstStyle/>
          <a:p>
            <a:pPr marL="1371600" lvl="0" indent="457200" algn="l" rtl="0">
              <a:spcBef>
                <a:spcPts val="0"/>
              </a:spcBef>
              <a:spcAft>
                <a:spcPts val="0"/>
              </a:spcAft>
              <a:buNone/>
            </a:pPr>
            <a:r>
              <a:rPr lang="en"/>
              <a:t>Random Forest</a:t>
            </a:r>
            <a:endParaRPr/>
          </a:p>
        </p:txBody>
      </p:sp>
      <p:sp>
        <p:nvSpPr>
          <p:cNvPr id="338" name="Google Shape;338;p22"/>
          <p:cNvSpPr txBox="1">
            <a:spLocks noGrp="1"/>
          </p:cNvSpPr>
          <p:nvPr>
            <p:ph type="subTitle" idx="1"/>
          </p:nvPr>
        </p:nvSpPr>
        <p:spPr>
          <a:xfrm>
            <a:off x="824000" y="1784725"/>
            <a:ext cx="7802100" cy="250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39" name="Google Shape;339;p22"/>
          <p:cNvPicPr preferRelativeResize="0"/>
          <p:nvPr/>
        </p:nvPicPr>
        <p:blipFill>
          <a:blip r:embed="rId3">
            <a:alphaModFix/>
          </a:blip>
          <a:stretch>
            <a:fillRect/>
          </a:stretch>
        </p:blipFill>
        <p:spPr>
          <a:xfrm>
            <a:off x="86775" y="1839212"/>
            <a:ext cx="9143999" cy="2398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ctrTitle"/>
          </p:nvPr>
        </p:nvSpPr>
        <p:spPr>
          <a:xfrm>
            <a:off x="824000" y="681675"/>
            <a:ext cx="7294200" cy="2805000"/>
          </a:xfrm>
          <a:prstGeom prst="rect">
            <a:avLst/>
          </a:prstGeom>
        </p:spPr>
        <p:txBody>
          <a:bodyPr spcFirstLastPara="1" wrap="square" lIns="91425" tIns="91425" rIns="91425" bIns="91425" anchor="ctr" anchorCtr="0">
            <a:normAutofit/>
          </a:bodyPr>
          <a:lstStyle/>
          <a:p>
            <a:pPr marL="1371600" lvl="0" indent="457200" algn="l" rtl="0">
              <a:spcBef>
                <a:spcPts val="0"/>
              </a:spcBef>
              <a:spcAft>
                <a:spcPts val="0"/>
              </a:spcAft>
              <a:buNone/>
            </a:pPr>
            <a:r>
              <a:rPr lang="en"/>
              <a:t>Why XGBoost?</a:t>
            </a:r>
            <a:endParaRPr/>
          </a:p>
        </p:txBody>
      </p:sp>
      <p:sp>
        <p:nvSpPr>
          <p:cNvPr id="345" name="Google Shape;345;p23"/>
          <p:cNvSpPr txBox="1">
            <a:spLocks noGrp="1"/>
          </p:cNvSpPr>
          <p:nvPr>
            <p:ph type="subTitle" idx="1"/>
          </p:nvPr>
        </p:nvSpPr>
        <p:spPr>
          <a:xfrm>
            <a:off x="898350" y="5019550"/>
            <a:ext cx="4255500" cy="123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ctrTitle"/>
          </p:nvPr>
        </p:nvSpPr>
        <p:spPr>
          <a:xfrm>
            <a:off x="873575" y="322250"/>
            <a:ext cx="7294200" cy="695400"/>
          </a:xfrm>
          <a:prstGeom prst="rect">
            <a:avLst/>
          </a:prstGeom>
        </p:spPr>
        <p:txBody>
          <a:bodyPr spcFirstLastPara="1" wrap="square" lIns="91425" tIns="91425" rIns="91425" bIns="91425" anchor="ctr" anchorCtr="0">
            <a:normAutofit fontScale="90000"/>
          </a:bodyPr>
          <a:lstStyle/>
          <a:p>
            <a:pPr marL="1371600" lvl="0" indent="457200" algn="l" rtl="0">
              <a:spcBef>
                <a:spcPts val="0"/>
              </a:spcBef>
              <a:spcAft>
                <a:spcPts val="0"/>
              </a:spcAft>
              <a:buNone/>
            </a:pPr>
            <a:r>
              <a:rPr lang="en"/>
              <a:t>XGBoost?</a:t>
            </a:r>
            <a:endParaRPr/>
          </a:p>
        </p:txBody>
      </p:sp>
      <p:sp>
        <p:nvSpPr>
          <p:cNvPr id="351" name="Google Shape;351;p24"/>
          <p:cNvSpPr txBox="1">
            <a:spLocks noGrp="1"/>
          </p:cNvSpPr>
          <p:nvPr>
            <p:ph type="subTitle" idx="1"/>
          </p:nvPr>
        </p:nvSpPr>
        <p:spPr>
          <a:xfrm>
            <a:off x="1195825" y="1611225"/>
            <a:ext cx="7294200" cy="312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52" name="Google Shape;352;p24"/>
          <p:cNvPicPr preferRelativeResize="0"/>
          <p:nvPr/>
        </p:nvPicPr>
        <p:blipFill>
          <a:blip r:embed="rId3">
            <a:alphaModFix/>
          </a:blip>
          <a:stretch>
            <a:fillRect/>
          </a:stretch>
        </p:blipFill>
        <p:spPr>
          <a:xfrm>
            <a:off x="0" y="1153918"/>
            <a:ext cx="9144001" cy="35806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ctrTitle"/>
          </p:nvPr>
        </p:nvSpPr>
        <p:spPr>
          <a:xfrm>
            <a:off x="795900" y="173525"/>
            <a:ext cx="7552200" cy="632100"/>
          </a:xfrm>
          <a:prstGeom prst="rect">
            <a:avLst/>
          </a:prstGeom>
        </p:spPr>
        <p:txBody>
          <a:bodyPr spcFirstLastPara="1" wrap="square" lIns="91425" tIns="91425" rIns="91425" bIns="91425" anchor="ctr" anchorCtr="0">
            <a:normAutofit fontScale="90000"/>
          </a:bodyPr>
          <a:lstStyle/>
          <a:p>
            <a:pPr marL="1371600" lvl="0" indent="457200" algn="l" rtl="0">
              <a:spcBef>
                <a:spcPts val="0"/>
              </a:spcBef>
              <a:spcAft>
                <a:spcPts val="0"/>
              </a:spcAft>
              <a:buNone/>
            </a:pPr>
            <a:r>
              <a:rPr lang="en"/>
              <a:t>Why XGBOOST?</a:t>
            </a:r>
            <a:endParaRPr/>
          </a:p>
        </p:txBody>
      </p:sp>
      <p:sp>
        <p:nvSpPr>
          <p:cNvPr id="358" name="Google Shape;358;p25"/>
          <p:cNvSpPr txBox="1">
            <a:spLocks noGrp="1"/>
          </p:cNvSpPr>
          <p:nvPr>
            <p:ph type="subTitle" idx="1"/>
          </p:nvPr>
        </p:nvSpPr>
        <p:spPr>
          <a:xfrm>
            <a:off x="824000" y="4238750"/>
            <a:ext cx="7063800" cy="52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p:txBody>
      </p:sp>
      <p:pic>
        <p:nvPicPr>
          <p:cNvPr id="359" name="Google Shape;359;p25"/>
          <p:cNvPicPr preferRelativeResize="0"/>
          <p:nvPr/>
        </p:nvPicPr>
        <p:blipFill>
          <a:blip r:embed="rId3">
            <a:alphaModFix/>
          </a:blip>
          <a:stretch>
            <a:fillRect/>
          </a:stretch>
        </p:blipFill>
        <p:spPr>
          <a:xfrm>
            <a:off x="503088" y="325950"/>
            <a:ext cx="7928686" cy="3128325"/>
          </a:xfrm>
          <a:prstGeom prst="rect">
            <a:avLst/>
          </a:prstGeom>
          <a:noFill/>
          <a:ln>
            <a:noFill/>
          </a:ln>
        </p:spPr>
      </p:pic>
      <p:pic>
        <p:nvPicPr>
          <p:cNvPr id="360" name="Google Shape;360;p25"/>
          <p:cNvPicPr preferRelativeResize="0"/>
          <p:nvPr/>
        </p:nvPicPr>
        <p:blipFill>
          <a:blip r:embed="rId4">
            <a:alphaModFix/>
          </a:blip>
          <a:stretch>
            <a:fillRect/>
          </a:stretch>
        </p:blipFill>
        <p:spPr>
          <a:xfrm>
            <a:off x="503100" y="3454275"/>
            <a:ext cx="7928676" cy="158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ctrTitle"/>
          </p:nvPr>
        </p:nvSpPr>
        <p:spPr>
          <a:xfrm>
            <a:off x="946475" y="63350"/>
            <a:ext cx="7552200" cy="96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After Applying Our Model On 500 Stocks</a:t>
            </a:r>
            <a:endParaRPr/>
          </a:p>
        </p:txBody>
      </p:sp>
      <p:sp>
        <p:nvSpPr>
          <p:cNvPr id="366" name="Google Shape;366;p26"/>
          <p:cNvSpPr txBox="1">
            <a:spLocks noGrp="1"/>
          </p:cNvSpPr>
          <p:nvPr>
            <p:ph type="subTitle" idx="1"/>
          </p:nvPr>
        </p:nvSpPr>
        <p:spPr>
          <a:xfrm>
            <a:off x="824000" y="1026050"/>
            <a:ext cx="7063800" cy="39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A coeff1 file is generated  which contains all the coefficients and target for 500 stocks.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The csv file has columns like ‘TICKER','CLASS','Coef for open','Coef for high','Coef for low','Coef for volume','Coef for change within day','Coef for change from prev day'.</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Later applying standard scalar and doing train test split and dropping the target columns from x and adding it into y.</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7"/>
          <p:cNvSpPr txBox="1">
            <a:spLocks noGrp="1"/>
          </p:cNvSpPr>
          <p:nvPr>
            <p:ph type="ctrTitle"/>
          </p:nvPr>
        </p:nvSpPr>
        <p:spPr>
          <a:xfrm>
            <a:off x="0" y="0"/>
            <a:ext cx="9144000" cy="1447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THE FIRST MODEL USED IS Kneighbors classifier</a:t>
            </a:r>
            <a:endParaRPr/>
          </a:p>
        </p:txBody>
      </p:sp>
      <p:sp>
        <p:nvSpPr>
          <p:cNvPr id="372" name="Google Shape;372;p27"/>
          <p:cNvSpPr txBox="1">
            <a:spLocks noGrp="1"/>
          </p:cNvSpPr>
          <p:nvPr>
            <p:ph type="subTitle" idx="1"/>
          </p:nvPr>
        </p:nvSpPr>
        <p:spPr>
          <a:xfrm>
            <a:off x="824000" y="1447200"/>
            <a:ext cx="7505700" cy="28446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2200"/>
              <a:t>It’s a supervised learning machine learning method.</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K refers to the number of nearest neighbors to include in the majority.</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It is used to classify data point based on how its neighbors are classified.</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Larger values of K will have smoother decision boundaries which means it will lower the variance but increase bias.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It's a lazy learner because it does not learn from the training data but memorizes the training data instead.</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8"/>
          <p:cNvSpPr txBox="1">
            <a:spLocks noGrp="1"/>
          </p:cNvSpPr>
          <p:nvPr>
            <p:ph type="subTitle" idx="1"/>
          </p:nvPr>
        </p:nvSpPr>
        <p:spPr>
          <a:xfrm>
            <a:off x="824000" y="406075"/>
            <a:ext cx="7063800" cy="388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a:t>After applying knn and fitting the model to our data </a:t>
            </a:r>
            <a:endParaRPr sz="2100"/>
          </a:p>
          <a:p>
            <a:pPr marL="0" lvl="0" indent="0" algn="l" rtl="0">
              <a:spcBef>
                <a:spcPts val="0"/>
              </a:spcBef>
              <a:spcAft>
                <a:spcPts val="0"/>
              </a:spcAft>
              <a:buNone/>
            </a:pPr>
            <a:endParaRPr sz="2100"/>
          </a:p>
          <a:p>
            <a:pPr marL="0" lvl="0" indent="0" algn="l" rtl="0">
              <a:spcBef>
                <a:spcPts val="0"/>
              </a:spcBef>
              <a:spcAft>
                <a:spcPts val="0"/>
              </a:spcAft>
              <a:buNone/>
            </a:pPr>
            <a:r>
              <a:rPr lang="en" sz="2100"/>
              <a:t>Accuracy of KNN  0.7160</a:t>
            </a:r>
            <a:endParaRPr sz="2100"/>
          </a:p>
          <a:p>
            <a:pPr marL="0" lvl="0" indent="0" algn="l" rtl="0">
              <a:spcBef>
                <a:spcPts val="0"/>
              </a:spcBef>
              <a:spcAft>
                <a:spcPts val="0"/>
              </a:spcAft>
              <a:buNone/>
            </a:pPr>
            <a:r>
              <a:rPr lang="en" sz="2100"/>
              <a:t>score of KNN  0.7160</a:t>
            </a:r>
            <a:endParaRPr sz="2100"/>
          </a:p>
          <a:p>
            <a:pPr marL="0" lvl="0" indent="0" algn="l" rtl="0">
              <a:spcBef>
                <a:spcPts val="0"/>
              </a:spcBef>
              <a:spcAft>
                <a:spcPts val="0"/>
              </a:spcAft>
              <a:buNone/>
            </a:pPr>
            <a:endParaRPr sz="2100"/>
          </a:p>
          <a:p>
            <a:pPr marL="0" lvl="0" indent="0" algn="l" rtl="0">
              <a:spcBef>
                <a:spcPts val="0"/>
              </a:spcBef>
              <a:spcAft>
                <a:spcPts val="0"/>
              </a:spcAft>
              <a:buNone/>
            </a:pPr>
            <a:r>
              <a:rPr lang="en" sz="2100"/>
              <a:t>The accuracy the model provided was only 71%. </a:t>
            </a:r>
            <a:endParaRPr sz="2100"/>
          </a:p>
          <a:p>
            <a:pPr marL="0" lvl="0" indent="0" algn="l" rtl="0">
              <a:spcBef>
                <a:spcPts val="0"/>
              </a:spcBef>
              <a:spcAft>
                <a:spcPts val="0"/>
              </a:spcAft>
              <a:buNone/>
            </a:pPr>
            <a:endParaRPr sz="2100"/>
          </a:p>
          <a:p>
            <a:pPr marL="0" lvl="0" indent="0" algn="l" rtl="0">
              <a:spcBef>
                <a:spcPts val="0"/>
              </a:spcBef>
              <a:spcAft>
                <a:spcPts val="0"/>
              </a:spcAft>
              <a:buNone/>
            </a:pPr>
            <a:endParaRPr sz="2100"/>
          </a:p>
          <a:p>
            <a:pPr marL="0" lvl="0" indent="0" algn="l" rtl="0">
              <a:spcBef>
                <a:spcPts val="0"/>
              </a:spcBef>
              <a:spcAft>
                <a:spcPts val="0"/>
              </a:spcAft>
              <a:buNone/>
            </a:pPr>
            <a:r>
              <a:rPr lang="en" sz="2100"/>
              <a:t>As the accuracy was not satisfactory, we decided to apply another model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ubTitle" idx="1"/>
          </p:nvPr>
        </p:nvSpPr>
        <p:spPr>
          <a:xfrm>
            <a:off x="520600" y="229075"/>
            <a:ext cx="8308500" cy="4062600"/>
          </a:xfrm>
          <a:prstGeom prst="rect">
            <a:avLst/>
          </a:prstGeom>
        </p:spPr>
        <p:txBody>
          <a:bodyPr spcFirstLastPara="1" wrap="square" lIns="91425" tIns="91425" rIns="91425" bIns="91425" anchor="t" anchorCtr="0">
            <a:normAutofit fontScale="70000" lnSpcReduction="10000"/>
          </a:bodyPr>
          <a:lstStyle/>
          <a:p>
            <a:pPr marL="457200" lvl="0" indent="-299720" algn="l" rtl="0">
              <a:spcBef>
                <a:spcPts val="0"/>
              </a:spcBef>
              <a:spcAft>
                <a:spcPts val="0"/>
              </a:spcAft>
              <a:buSzPct val="57142"/>
              <a:buAutoNum type="arabicPeriod"/>
            </a:pPr>
            <a:r>
              <a:rPr lang="en"/>
              <a:t> </a:t>
            </a:r>
            <a:r>
              <a:rPr lang="en" sz="2800"/>
              <a:t>As Number of neighbors increases, density decreases , Thus the outliers increase.</a:t>
            </a:r>
            <a:endParaRPr sz="2800"/>
          </a:p>
          <a:p>
            <a:pPr marL="457200" lvl="0" indent="0" algn="l" rtl="0">
              <a:spcBef>
                <a:spcPts val="0"/>
              </a:spcBef>
              <a:spcAft>
                <a:spcPts val="0"/>
              </a:spcAft>
              <a:buNone/>
            </a:pPr>
            <a:endParaRPr sz="2800"/>
          </a:p>
          <a:p>
            <a:pPr marL="457200" lvl="0" indent="-353060" algn="l" rtl="0">
              <a:spcBef>
                <a:spcPts val="0"/>
              </a:spcBef>
              <a:spcAft>
                <a:spcPts val="0"/>
              </a:spcAft>
              <a:buSzPct val="100000"/>
              <a:buAutoNum type="arabicPeriod"/>
            </a:pPr>
            <a:r>
              <a:rPr lang="en" sz="2800"/>
              <a:t>On the same note as number of neighbor decreases density increases thus the number of outliers decrease.</a:t>
            </a:r>
            <a:endParaRPr sz="2800"/>
          </a:p>
          <a:p>
            <a:pPr marL="457200" lvl="0" indent="0" algn="l" rtl="0">
              <a:spcBef>
                <a:spcPts val="0"/>
              </a:spcBef>
              <a:spcAft>
                <a:spcPts val="0"/>
              </a:spcAft>
              <a:buNone/>
            </a:pPr>
            <a:endParaRPr sz="2800"/>
          </a:p>
          <a:p>
            <a:pPr marL="457200" lvl="0" indent="-353060" algn="l" rtl="0">
              <a:spcBef>
                <a:spcPts val="0"/>
              </a:spcBef>
              <a:spcAft>
                <a:spcPts val="0"/>
              </a:spcAft>
              <a:buSzPct val="100000"/>
              <a:buAutoNum type="arabicPeriod"/>
            </a:pPr>
            <a:r>
              <a:rPr lang="en" sz="2800"/>
              <a:t>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endParaRPr sz="2800"/>
          </a:p>
          <a:p>
            <a:pPr marL="0" lvl="0" indent="0" algn="l" rtl="0">
              <a:spcBef>
                <a:spcPts val="0"/>
              </a:spcBef>
              <a:spcAft>
                <a:spcPts val="0"/>
              </a:spcAft>
              <a:buNone/>
            </a:pPr>
            <a:endParaRPr sz="2800"/>
          </a:p>
          <a:p>
            <a:pPr marL="457200" lvl="0" indent="0" algn="l" rtl="0">
              <a:spcBef>
                <a:spcPts val="0"/>
              </a:spcBef>
              <a:spcAft>
                <a:spcPts val="0"/>
              </a:spcAft>
              <a:buNone/>
            </a:pP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30"/>
          <p:cNvPicPr preferRelativeResize="0"/>
          <p:nvPr/>
        </p:nvPicPr>
        <p:blipFill>
          <a:blip r:embed="rId3">
            <a:alphaModFix/>
          </a:blip>
          <a:stretch>
            <a:fillRect/>
          </a:stretch>
        </p:blipFill>
        <p:spPr>
          <a:xfrm>
            <a:off x="152400" y="152400"/>
            <a:ext cx="8906000" cy="484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a:spLocks noGrp="1"/>
          </p:cNvSpPr>
          <p:nvPr>
            <p:ph type="ctrTitle"/>
          </p:nvPr>
        </p:nvSpPr>
        <p:spPr>
          <a:xfrm>
            <a:off x="-700000" y="289900"/>
            <a:ext cx="7552200" cy="96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THE SECOND MODEL USED IS                Kmeans </a:t>
            </a:r>
            <a:endParaRPr/>
          </a:p>
        </p:txBody>
      </p:sp>
      <p:sp>
        <p:nvSpPr>
          <p:cNvPr id="393" name="Google Shape;393;p31"/>
          <p:cNvSpPr txBox="1">
            <a:spLocks noGrp="1"/>
          </p:cNvSpPr>
          <p:nvPr>
            <p:ph type="subTitle" idx="1"/>
          </p:nvPr>
        </p:nvSpPr>
        <p:spPr>
          <a:xfrm>
            <a:off x="214400" y="1430550"/>
            <a:ext cx="5930400" cy="354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Kmeans is a technique for data clustering that is used under unsupervised machine learning.</a:t>
            </a:r>
            <a:endParaRPr/>
          </a:p>
          <a:p>
            <a:pPr marL="0" lvl="0" indent="0" algn="l" rtl="0">
              <a:spcBef>
                <a:spcPts val="0"/>
              </a:spcBef>
              <a:spcAft>
                <a:spcPts val="0"/>
              </a:spcAft>
              <a:buNone/>
            </a:pPr>
            <a:r>
              <a:rPr lang="en"/>
              <a:t>It is capable of classifying unlabelled data into a predetermined number of cluster based on similarities(k).</a:t>
            </a:r>
            <a:endParaRPr/>
          </a:p>
          <a:p>
            <a:pPr marL="0" lvl="0" indent="0" algn="l" rtl="0">
              <a:spcBef>
                <a:spcPts val="0"/>
              </a:spcBef>
              <a:spcAft>
                <a:spcPts val="0"/>
              </a:spcAft>
              <a:buNone/>
            </a:pPr>
            <a:endParaRPr/>
          </a:p>
          <a:p>
            <a:pPr marL="0" lvl="0" indent="0" algn="l" rtl="0">
              <a:spcBef>
                <a:spcPts val="0"/>
              </a:spcBef>
              <a:spcAft>
                <a:spcPts val="0"/>
              </a:spcAft>
              <a:buNone/>
            </a:pPr>
            <a:r>
              <a:rPr lang="en"/>
              <a:t>Kmeans clustering algorithms computes centroids and repeated until the optimal centroid is found.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ctrTitle"/>
          </p:nvPr>
        </p:nvSpPr>
        <p:spPr>
          <a:xfrm>
            <a:off x="608500" y="359200"/>
            <a:ext cx="8055000" cy="96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Portfolio Management using Machine Learning</a:t>
            </a:r>
            <a:endParaRPr/>
          </a:p>
          <a:p>
            <a:pPr marL="0" lvl="0" indent="0" algn="l" rtl="0">
              <a:spcBef>
                <a:spcPts val="0"/>
              </a:spcBef>
              <a:spcAft>
                <a:spcPts val="0"/>
              </a:spcAft>
              <a:buNone/>
            </a:pPr>
            <a:endParaRPr/>
          </a:p>
        </p:txBody>
      </p:sp>
      <p:sp>
        <p:nvSpPr>
          <p:cNvPr id="286" name="Google Shape;286;p14"/>
          <p:cNvSpPr txBox="1">
            <a:spLocks noGrp="1"/>
          </p:cNvSpPr>
          <p:nvPr>
            <p:ph type="subTitle" idx="1"/>
          </p:nvPr>
        </p:nvSpPr>
        <p:spPr>
          <a:xfrm>
            <a:off x="474125" y="3329000"/>
            <a:ext cx="8606100" cy="15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Project guide,                                                         By, </a:t>
            </a:r>
            <a:endParaRPr sz="1900"/>
          </a:p>
          <a:p>
            <a:pPr marL="0" lvl="0" indent="0" algn="l" rtl="0">
              <a:spcBef>
                <a:spcPts val="0"/>
              </a:spcBef>
              <a:spcAft>
                <a:spcPts val="0"/>
              </a:spcAft>
              <a:buNone/>
            </a:pPr>
            <a:r>
              <a:rPr lang="en" sz="1900"/>
              <a:t>Akshay Tilekar 								Kalpana Vyavahare 223325</a:t>
            </a:r>
            <a:endParaRPr sz="1900"/>
          </a:p>
          <a:p>
            <a:pPr marL="5486400" lvl="0" indent="0" algn="l" rtl="0">
              <a:spcBef>
                <a:spcPts val="0"/>
              </a:spcBef>
              <a:spcAft>
                <a:spcPts val="0"/>
              </a:spcAft>
              <a:buNone/>
            </a:pPr>
            <a:r>
              <a:rPr lang="en" sz="1900"/>
              <a:t>Siddhi Bhosale	223354</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ctrTitle"/>
          </p:nvPr>
        </p:nvSpPr>
        <p:spPr>
          <a:xfrm>
            <a:off x="91750" y="135325"/>
            <a:ext cx="3687900" cy="3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b="0">
                <a:latin typeface="Nunito"/>
                <a:ea typeface="Nunito"/>
                <a:cs typeface="Nunito"/>
                <a:sym typeface="Nunito"/>
              </a:rPr>
              <a:t>Here k denotes the number of clusters.</a:t>
            </a:r>
            <a:endParaRPr sz="1600" b="0">
              <a:latin typeface="Nunito"/>
              <a:ea typeface="Nunito"/>
              <a:cs typeface="Nunito"/>
              <a:sym typeface="Nunito"/>
            </a:endParaRPr>
          </a:p>
          <a:p>
            <a:pPr marL="0" lvl="0" indent="0" algn="l" rtl="0">
              <a:spcBef>
                <a:spcPts val="0"/>
              </a:spcBef>
              <a:spcAft>
                <a:spcPts val="0"/>
              </a:spcAft>
              <a:buNone/>
            </a:pPr>
            <a:r>
              <a:rPr lang="en" sz="1600" b="0">
                <a:latin typeface="Nunito"/>
                <a:ea typeface="Nunito"/>
                <a:cs typeface="Nunito"/>
                <a:sym typeface="Nunito"/>
              </a:rPr>
              <a:t>In this method data points are assigned to the clusters that the sum of the squared distances between the data points and the centroid is as small as possible</a:t>
            </a:r>
            <a:endParaRPr sz="1600" b="0">
              <a:latin typeface="Nunito"/>
              <a:ea typeface="Nunito"/>
              <a:cs typeface="Nunito"/>
              <a:sym typeface="Nunito"/>
            </a:endParaRPr>
          </a:p>
          <a:p>
            <a:pPr marL="0" lvl="0" indent="0" algn="l" rtl="0">
              <a:spcBef>
                <a:spcPts val="0"/>
              </a:spcBef>
              <a:spcAft>
                <a:spcPts val="0"/>
              </a:spcAft>
              <a:buNone/>
            </a:pPr>
            <a:endParaRPr sz="1600" b="0">
              <a:latin typeface="Nunito"/>
              <a:ea typeface="Nunito"/>
              <a:cs typeface="Nunito"/>
              <a:sym typeface="Nunito"/>
            </a:endParaRPr>
          </a:p>
          <a:p>
            <a:pPr marL="0" lvl="0" indent="0" algn="l" rtl="0">
              <a:spcBef>
                <a:spcPts val="0"/>
              </a:spcBef>
              <a:spcAft>
                <a:spcPts val="0"/>
              </a:spcAft>
              <a:buNone/>
            </a:pPr>
            <a:r>
              <a:rPr lang="en" sz="1600" b="0">
                <a:latin typeface="Nunito"/>
                <a:ea typeface="Nunito"/>
                <a:cs typeface="Nunito"/>
                <a:sym typeface="Nunito"/>
              </a:rPr>
              <a:t>Here star represents the centroid</a:t>
            </a:r>
            <a:endParaRPr sz="1600" b="0">
              <a:latin typeface="Nunito"/>
              <a:ea typeface="Nunito"/>
              <a:cs typeface="Nunito"/>
              <a:sym typeface="Nunito"/>
            </a:endParaRPr>
          </a:p>
        </p:txBody>
      </p:sp>
      <p:pic>
        <p:nvPicPr>
          <p:cNvPr id="399" name="Google Shape;399;p32"/>
          <p:cNvPicPr preferRelativeResize="0"/>
          <p:nvPr/>
        </p:nvPicPr>
        <p:blipFill>
          <a:blip r:embed="rId3">
            <a:alphaModFix/>
          </a:blip>
          <a:stretch>
            <a:fillRect/>
          </a:stretch>
        </p:blipFill>
        <p:spPr>
          <a:xfrm>
            <a:off x="3779525" y="152400"/>
            <a:ext cx="5212074" cy="450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b="0">
                <a:latin typeface="Nunito"/>
                <a:ea typeface="Nunito"/>
                <a:cs typeface="Nunito"/>
                <a:sym typeface="Nunito"/>
              </a:rPr>
              <a:t>After fitting the k mean model on our data we saw the labelled cluster number assigned</a:t>
            </a:r>
            <a:endParaRPr sz="1600" b="0">
              <a:latin typeface="Nunito"/>
              <a:ea typeface="Nunito"/>
              <a:cs typeface="Nunito"/>
              <a:sym typeface="Nunito"/>
            </a:endParaRPr>
          </a:p>
          <a:p>
            <a:pPr marL="0" lvl="0" indent="0" algn="l" rtl="0">
              <a:spcBef>
                <a:spcPts val="0"/>
              </a:spcBef>
              <a:spcAft>
                <a:spcPts val="0"/>
              </a:spcAft>
              <a:buNone/>
            </a:pPr>
            <a:r>
              <a:rPr lang="en" sz="1600" b="0">
                <a:latin typeface="Nunito"/>
                <a:ea typeface="Nunito"/>
                <a:cs typeface="Nunito"/>
                <a:sym typeface="Nunito"/>
              </a:rPr>
              <a:t>Here we see how cluster numbers are assigned to different stocks.</a:t>
            </a:r>
            <a:endParaRPr/>
          </a:p>
        </p:txBody>
      </p:sp>
      <p:pic>
        <p:nvPicPr>
          <p:cNvPr id="405" name="Google Shape;405;p33"/>
          <p:cNvPicPr preferRelativeResize="0"/>
          <p:nvPr/>
        </p:nvPicPr>
        <p:blipFill rotWithShape="1">
          <a:blip r:embed="rId3">
            <a:alphaModFix/>
          </a:blip>
          <a:srcRect t="22221"/>
          <a:stretch/>
        </p:blipFill>
        <p:spPr>
          <a:xfrm>
            <a:off x="5399800" y="367400"/>
            <a:ext cx="2999200" cy="4000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ctrTitle"/>
          </p:nvPr>
        </p:nvSpPr>
        <p:spPr>
          <a:xfrm>
            <a:off x="41650" y="145775"/>
            <a:ext cx="4841700" cy="482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0"/>
              <a:t>Now we take the csv file of our investors current portfolio .</a:t>
            </a:r>
            <a:endParaRPr b="0"/>
          </a:p>
          <a:p>
            <a:pPr marL="0" lvl="0" indent="0" algn="l" rtl="0">
              <a:spcBef>
                <a:spcPts val="0"/>
              </a:spcBef>
              <a:spcAft>
                <a:spcPts val="0"/>
              </a:spcAft>
              <a:buNone/>
            </a:pPr>
            <a:r>
              <a:rPr lang="en" b="0"/>
              <a:t>Draw a pie chart for the stock investment distribution based on individual stocks</a:t>
            </a:r>
            <a:endParaRPr b="0"/>
          </a:p>
        </p:txBody>
      </p:sp>
      <p:pic>
        <p:nvPicPr>
          <p:cNvPr id="411" name="Google Shape;411;p34"/>
          <p:cNvPicPr preferRelativeResize="0"/>
          <p:nvPr/>
        </p:nvPicPr>
        <p:blipFill>
          <a:blip r:embed="rId3">
            <a:alphaModFix/>
          </a:blip>
          <a:stretch>
            <a:fillRect/>
          </a:stretch>
        </p:blipFill>
        <p:spPr>
          <a:xfrm>
            <a:off x="4572000" y="152400"/>
            <a:ext cx="4572000" cy="47461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5"/>
          <p:cNvSpPr txBox="1">
            <a:spLocks noGrp="1"/>
          </p:cNvSpPr>
          <p:nvPr>
            <p:ph type="subTitle" idx="1"/>
          </p:nvPr>
        </p:nvSpPr>
        <p:spPr>
          <a:xfrm>
            <a:off x="824000" y="229075"/>
            <a:ext cx="6547800" cy="10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i="1"/>
              <a:t>Now fitting the model to the data and grouping by cluster number and taking the aggregate investment amount.</a:t>
            </a:r>
            <a:endParaRPr sz="2000" b="1" i="1"/>
          </a:p>
        </p:txBody>
      </p:sp>
      <p:pic>
        <p:nvPicPr>
          <p:cNvPr id="417" name="Google Shape;417;p35"/>
          <p:cNvPicPr preferRelativeResize="0"/>
          <p:nvPr/>
        </p:nvPicPr>
        <p:blipFill>
          <a:blip r:embed="rId3">
            <a:alphaModFix/>
          </a:blip>
          <a:stretch>
            <a:fillRect/>
          </a:stretch>
        </p:blipFill>
        <p:spPr>
          <a:xfrm>
            <a:off x="152400" y="1422775"/>
            <a:ext cx="8839201" cy="2669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6"/>
          <p:cNvSpPr txBox="1">
            <a:spLocks noGrp="1"/>
          </p:cNvSpPr>
          <p:nvPr>
            <p:ph type="ctrTitle"/>
          </p:nvPr>
        </p:nvSpPr>
        <p:spPr>
          <a:xfrm>
            <a:off x="62475" y="301950"/>
            <a:ext cx="5518200" cy="11766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000"/>
              <a:t>Next we take Pie chart, to show distribution of investment per cluster</a:t>
            </a:r>
            <a:endParaRPr sz="3000"/>
          </a:p>
        </p:txBody>
      </p:sp>
      <p:pic>
        <p:nvPicPr>
          <p:cNvPr id="423" name="Google Shape;423;p36"/>
          <p:cNvPicPr preferRelativeResize="0"/>
          <p:nvPr/>
        </p:nvPicPr>
        <p:blipFill>
          <a:blip r:embed="rId3">
            <a:alphaModFix/>
          </a:blip>
          <a:stretch>
            <a:fillRect/>
          </a:stretch>
        </p:blipFill>
        <p:spPr>
          <a:xfrm>
            <a:off x="4510775" y="1204225"/>
            <a:ext cx="4480824" cy="3670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7"/>
          <p:cNvSpPr txBox="1">
            <a:spLocks noGrp="1"/>
          </p:cNvSpPr>
          <p:nvPr>
            <p:ph type="ctrTitle"/>
          </p:nvPr>
        </p:nvSpPr>
        <p:spPr>
          <a:xfrm>
            <a:off x="52050" y="62475"/>
            <a:ext cx="9048000" cy="1853400"/>
          </a:xfrm>
          <a:prstGeom prst="rect">
            <a:avLst/>
          </a:prstGeom>
        </p:spPr>
        <p:txBody>
          <a:bodyPr spcFirstLastPara="1" wrap="square" lIns="91425" tIns="91425" rIns="91425" bIns="91425" anchor="ctr" anchorCtr="0">
            <a:normAutofit fontScale="90000"/>
          </a:bodyPr>
          <a:lstStyle/>
          <a:p>
            <a:pPr marL="0" lvl="0" indent="0" algn="l" rtl="0">
              <a:lnSpc>
                <a:spcPct val="135714"/>
              </a:lnSpc>
              <a:spcBef>
                <a:spcPts val="0"/>
              </a:spcBef>
              <a:spcAft>
                <a:spcPts val="0"/>
              </a:spcAft>
              <a:buNone/>
            </a:pPr>
            <a:r>
              <a:rPr lang="en"/>
              <a:t>Taking Investors input regarding the new investment she/he wants to make investment in that particular stock.</a:t>
            </a:r>
            <a:endParaRPr/>
          </a:p>
        </p:txBody>
      </p:sp>
      <p:sp>
        <p:nvSpPr>
          <p:cNvPr id="429" name="Google Shape;429;p37"/>
          <p:cNvSpPr txBox="1">
            <a:spLocks noGrp="1"/>
          </p:cNvSpPr>
          <p:nvPr>
            <p:ph type="subTitle" idx="1"/>
          </p:nvPr>
        </p:nvSpPr>
        <p:spPr>
          <a:xfrm>
            <a:off x="104125" y="1915875"/>
            <a:ext cx="4975500" cy="237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By using our model we predict the stock’s class(high) and the cluster number(1).</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8"/>
          <p:cNvSpPr txBox="1">
            <a:spLocks noGrp="1"/>
          </p:cNvSpPr>
          <p:nvPr>
            <p:ph type="ctrTitle"/>
          </p:nvPr>
        </p:nvSpPr>
        <p:spPr>
          <a:xfrm>
            <a:off x="466800" y="541725"/>
            <a:ext cx="7356000" cy="929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Challenges</a:t>
            </a:r>
            <a:endParaRPr/>
          </a:p>
        </p:txBody>
      </p:sp>
      <p:sp>
        <p:nvSpPr>
          <p:cNvPr id="435" name="Google Shape;435;p38"/>
          <p:cNvSpPr txBox="1">
            <a:spLocks noGrp="1"/>
          </p:cNvSpPr>
          <p:nvPr>
            <p:ph type="subTitle" idx="1"/>
          </p:nvPr>
        </p:nvSpPr>
        <p:spPr>
          <a:xfrm>
            <a:off x="824000" y="1883875"/>
            <a:ext cx="7356000" cy="2407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200"/>
          </a:p>
          <a:p>
            <a:pPr marL="457200" lvl="0" indent="0" algn="l" rtl="0">
              <a:spcBef>
                <a:spcPts val="0"/>
              </a:spcBef>
              <a:spcAft>
                <a:spcPts val="0"/>
              </a:spcAft>
              <a:buNone/>
            </a:pPr>
            <a:endParaRPr sz="2200"/>
          </a:p>
          <a:p>
            <a:pPr marL="457200" lvl="0" indent="-368300" algn="l" rtl="0">
              <a:spcBef>
                <a:spcPts val="0"/>
              </a:spcBef>
              <a:spcAft>
                <a:spcPts val="0"/>
              </a:spcAft>
              <a:buSzPts val="2200"/>
              <a:buChar char="❖"/>
            </a:pPr>
            <a:r>
              <a:rPr lang="en" sz="2200"/>
              <a:t>Applying multiple algorithm and large data set time consuming </a:t>
            </a:r>
            <a:endParaRPr sz="2200"/>
          </a:p>
          <a:p>
            <a:pPr marL="457200" lvl="0" indent="0" algn="l" rtl="0">
              <a:spcBef>
                <a:spcPts val="0"/>
              </a:spcBef>
              <a:spcAft>
                <a:spcPts val="0"/>
              </a:spcAft>
              <a:buNone/>
            </a:pPr>
            <a:endParaRPr sz="2200"/>
          </a:p>
          <a:p>
            <a:pPr marL="457200" lvl="0" indent="-368300" algn="l" rtl="0">
              <a:spcBef>
                <a:spcPts val="0"/>
              </a:spcBef>
              <a:spcAft>
                <a:spcPts val="0"/>
              </a:spcAft>
              <a:buSzPts val="2200"/>
              <a:buChar char="❖"/>
            </a:pPr>
            <a:r>
              <a:rPr lang="en" sz="2200"/>
              <a:t>Manage data according to model</a:t>
            </a:r>
            <a:endParaRPr sz="2200"/>
          </a:p>
          <a:p>
            <a:pPr marL="0" lvl="0" indent="0" algn="l" rtl="0">
              <a:spcBef>
                <a:spcPts val="0"/>
              </a:spcBef>
              <a:spcAft>
                <a:spcPts val="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579800" y="767475"/>
            <a:ext cx="7552200" cy="962700"/>
          </a:xfrm>
          <a:prstGeom prst="rect">
            <a:avLst/>
          </a:prstGeom>
        </p:spPr>
        <p:txBody>
          <a:bodyPr spcFirstLastPara="1" wrap="square" lIns="91425" tIns="91425" rIns="91425" bIns="91425" anchor="ctr" anchorCtr="0">
            <a:normAutofit/>
          </a:bodyPr>
          <a:lstStyle/>
          <a:p>
            <a:pPr marL="1371600" lvl="0" indent="457200" algn="l" rtl="0">
              <a:spcBef>
                <a:spcPts val="0"/>
              </a:spcBef>
              <a:spcAft>
                <a:spcPts val="0"/>
              </a:spcAft>
              <a:buNone/>
            </a:pPr>
            <a:r>
              <a:rPr lang="en"/>
              <a:t>Future Scope</a:t>
            </a:r>
            <a:endParaRPr/>
          </a:p>
        </p:txBody>
      </p:sp>
      <p:sp>
        <p:nvSpPr>
          <p:cNvPr id="441" name="Google Shape;441;p39"/>
          <p:cNvSpPr txBox="1">
            <a:spLocks noGrp="1"/>
          </p:cNvSpPr>
          <p:nvPr>
            <p:ph type="subTitle" idx="1"/>
          </p:nvPr>
        </p:nvSpPr>
        <p:spPr>
          <a:xfrm>
            <a:off x="824000" y="2040150"/>
            <a:ext cx="7063800" cy="22515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sz="2400"/>
              <a:t>Use pyspark due to big data set</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Use Deep learning technique for better result</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We can do sentiment analysis.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0"/>
          <p:cNvSpPr txBox="1">
            <a:spLocks noGrp="1"/>
          </p:cNvSpPr>
          <p:nvPr>
            <p:ph type="ctrTitle"/>
          </p:nvPr>
        </p:nvSpPr>
        <p:spPr>
          <a:xfrm>
            <a:off x="824000" y="747100"/>
            <a:ext cx="7552200" cy="962700"/>
          </a:xfrm>
          <a:prstGeom prst="rect">
            <a:avLst/>
          </a:prstGeom>
        </p:spPr>
        <p:txBody>
          <a:bodyPr spcFirstLastPara="1" wrap="square" lIns="91425" tIns="91425" rIns="91425" bIns="91425" anchor="ctr" anchorCtr="0">
            <a:normAutofit/>
          </a:bodyPr>
          <a:lstStyle/>
          <a:p>
            <a:pPr marL="1828800" lvl="0" indent="457200" algn="l" rtl="0">
              <a:spcBef>
                <a:spcPts val="0"/>
              </a:spcBef>
              <a:spcAft>
                <a:spcPts val="0"/>
              </a:spcAft>
              <a:buNone/>
            </a:pPr>
            <a:r>
              <a:rPr lang="en"/>
              <a:t>Conclusion</a:t>
            </a:r>
            <a:endParaRPr/>
          </a:p>
        </p:txBody>
      </p:sp>
      <p:sp>
        <p:nvSpPr>
          <p:cNvPr id="447" name="Google Shape;447;p40"/>
          <p:cNvSpPr txBox="1">
            <a:spLocks noGrp="1"/>
          </p:cNvSpPr>
          <p:nvPr>
            <p:ph type="subTitle" idx="1"/>
          </p:nvPr>
        </p:nvSpPr>
        <p:spPr>
          <a:xfrm>
            <a:off x="824000" y="2040150"/>
            <a:ext cx="7063800" cy="225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used many model and selected the model which gives the best outcome</a:t>
            </a:r>
            <a:endParaRPr/>
          </a:p>
          <a:p>
            <a:pPr marL="0" lvl="0" indent="0" algn="l" rtl="0">
              <a:spcBef>
                <a:spcPts val="0"/>
              </a:spcBef>
              <a:spcAft>
                <a:spcPts val="0"/>
              </a:spcAft>
              <a:buNone/>
            </a:pPr>
            <a:r>
              <a:rPr lang="en"/>
              <a:t>In the end we asked the investor for his interest in a particular stock and predicted the class for the stock and its cluster number</a:t>
            </a:r>
            <a:endParaRPr/>
          </a:p>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ctrTitle"/>
          </p:nvPr>
        </p:nvSpPr>
        <p:spPr>
          <a:xfrm>
            <a:off x="824000" y="1781550"/>
            <a:ext cx="7552200" cy="876300"/>
          </a:xfrm>
          <a:prstGeom prst="rect">
            <a:avLst/>
          </a:prstGeom>
        </p:spPr>
        <p:txBody>
          <a:bodyPr spcFirstLastPara="1" wrap="square" lIns="91425" tIns="91425" rIns="91425" bIns="91425" anchor="ctr" anchorCtr="0">
            <a:normAutofit/>
          </a:bodyPr>
          <a:lstStyle/>
          <a:p>
            <a:pPr marL="1828800" lvl="0" indent="457200" algn="l" rtl="0">
              <a:spcBef>
                <a:spcPts val="0"/>
              </a:spcBef>
              <a:spcAft>
                <a:spcPts val="0"/>
              </a:spcAft>
              <a:buNone/>
            </a:pPr>
            <a:r>
              <a:rPr lang="en"/>
              <a:t>Thank you!!!</a:t>
            </a:r>
            <a:endParaRPr/>
          </a:p>
        </p:txBody>
      </p:sp>
      <p:sp>
        <p:nvSpPr>
          <p:cNvPr id="453" name="Google Shape;453;p41"/>
          <p:cNvSpPr txBox="1">
            <a:spLocks noGrp="1"/>
          </p:cNvSpPr>
          <p:nvPr>
            <p:ph type="subTitle" idx="1"/>
          </p:nvPr>
        </p:nvSpPr>
        <p:spPr>
          <a:xfrm>
            <a:off x="824000" y="3864800"/>
            <a:ext cx="7063800" cy="42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ctrTitle"/>
          </p:nvPr>
        </p:nvSpPr>
        <p:spPr>
          <a:xfrm>
            <a:off x="824000" y="617800"/>
            <a:ext cx="7480200" cy="775800"/>
          </a:xfrm>
          <a:prstGeom prst="rect">
            <a:avLst/>
          </a:prstGeom>
        </p:spPr>
        <p:txBody>
          <a:bodyPr spcFirstLastPara="1" wrap="square" lIns="91425" tIns="91425" rIns="91425" bIns="91425" anchor="ctr" anchorCtr="0">
            <a:normAutofit/>
          </a:bodyPr>
          <a:lstStyle/>
          <a:p>
            <a:pPr marL="1828800" lvl="0" indent="457200" algn="l" rtl="0">
              <a:spcBef>
                <a:spcPts val="0"/>
              </a:spcBef>
              <a:spcAft>
                <a:spcPts val="0"/>
              </a:spcAft>
              <a:buNone/>
            </a:pPr>
            <a:r>
              <a:rPr lang="en">
                <a:latin typeface="Arial"/>
                <a:ea typeface="Arial"/>
                <a:cs typeface="Arial"/>
                <a:sym typeface="Arial"/>
              </a:rPr>
              <a:t>Objective</a:t>
            </a:r>
            <a:endParaRPr>
              <a:latin typeface="Arial"/>
              <a:ea typeface="Arial"/>
              <a:cs typeface="Arial"/>
              <a:sym typeface="Arial"/>
            </a:endParaRPr>
          </a:p>
        </p:txBody>
      </p:sp>
      <p:sp>
        <p:nvSpPr>
          <p:cNvPr id="292" name="Google Shape;292;p15"/>
          <p:cNvSpPr txBox="1">
            <a:spLocks noGrp="1"/>
          </p:cNvSpPr>
          <p:nvPr>
            <p:ph type="subTitle" idx="1"/>
          </p:nvPr>
        </p:nvSpPr>
        <p:spPr>
          <a:xfrm>
            <a:off x="387925" y="1652250"/>
            <a:ext cx="8405100" cy="2639400"/>
          </a:xfrm>
          <a:prstGeom prst="rect">
            <a:avLst/>
          </a:prstGeom>
        </p:spPr>
        <p:txBody>
          <a:bodyPr spcFirstLastPara="1" wrap="square" lIns="91425" tIns="91425" rIns="91425" bIns="91425" anchor="t" anchorCtr="0">
            <a:normAutofit fontScale="55000" lnSpcReduction="10000"/>
          </a:bodyPr>
          <a:lstStyle/>
          <a:p>
            <a:pPr marL="0" lvl="0" indent="0" algn="just" rtl="0">
              <a:spcBef>
                <a:spcPts val="0"/>
              </a:spcBef>
              <a:spcAft>
                <a:spcPts val="0"/>
              </a:spcAft>
              <a:buNone/>
            </a:pPr>
            <a:r>
              <a:rPr lang="en" sz="4977">
                <a:latin typeface="Arial"/>
                <a:ea typeface="Arial"/>
                <a:cs typeface="Arial"/>
                <a:sym typeface="Arial"/>
              </a:rPr>
              <a:t>The  objective of the project is portfolio management in order to help the investor to invest in different type of stock using machine learning. </a:t>
            </a:r>
            <a:endParaRPr sz="4977">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ctrTitle"/>
          </p:nvPr>
        </p:nvSpPr>
        <p:spPr>
          <a:xfrm>
            <a:off x="824000" y="617800"/>
            <a:ext cx="7264800" cy="861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Why we need portfolio</a:t>
            </a:r>
            <a:endParaRPr/>
          </a:p>
        </p:txBody>
      </p:sp>
      <p:sp>
        <p:nvSpPr>
          <p:cNvPr id="298" name="Google Shape;298;p16"/>
          <p:cNvSpPr txBox="1">
            <a:spLocks noGrp="1"/>
          </p:cNvSpPr>
          <p:nvPr>
            <p:ph type="subTitle" idx="1"/>
          </p:nvPr>
        </p:nvSpPr>
        <p:spPr>
          <a:xfrm>
            <a:off x="824000" y="1846700"/>
            <a:ext cx="7145400" cy="24450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 sz="2300"/>
              <a:t>Make right investment choices</a:t>
            </a:r>
            <a:endParaRPr sz="2300"/>
          </a:p>
          <a:p>
            <a:pPr marL="0" lvl="0" indent="0" algn="l" rtl="0">
              <a:spcBef>
                <a:spcPts val="0"/>
              </a:spcBef>
              <a:spcAft>
                <a:spcPts val="0"/>
              </a:spcAft>
              <a:buNone/>
            </a:pPr>
            <a:endParaRPr sz="2300"/>
          </a:p>
          <a:p>
            <a:pPr marL="0" lvl="0" indent="0" algn="l" rtl="0">
              <a:spcBef>
                <a:spcPts val="0"/>
              </a:spcBef>
              <a:spcAft>
                <a:spcPts val="0"/>
              </a:spcAft>
              <a:buNone/>
            </a:pPr>
            <a:endParaRPr sz="2300"/>
          </a:p>
          <a:p>
            <a:pPr marL="457200" lvl="0" indent="-374650" algn="l" rtl="0">
              <a:spcBef>
                <a:spcPts val="0"/>
              </a:spcBef>
              <a:spcAft>
                <a:spcPts val="0"/>
              </a:spcAft>
              <a:buSzPts val="2300"/>
              <a:buChar char="❖"/>
            </a:pPr>
            <a:r>
              <a:rPr lang="en" sz="2300"/>
              <a:t>Reduce time spend in monitoring the portfolio</a:t>
            </a:r>
            <a:endParaRPr sz="2300"/>
          </a:p>
          <a:p>
            <a:pPr marL="0" lvl="0" indent="0" algn="l" rtl="0">
              <a:spcBef>
                <a:spcPts val="0"/>
              </a:spcBef>
              <a:spcAft>
                <a:spcPts val="0"/>
              </a:spcAft>
              <a:buNone/>
            </a:pPr>
            <a:endParaRPr sz="2300"/>
          </a:p>
          <a:p>
            <a:pPr marL="0" lvl="0" indent="0" algn="l" rtl="0">
              <a:spcBef>
                <a:spcPts val="0"/>
              </a:spcBef>
              <a:spcAft>
                <a:spcPts val="0"/>
              </a:spcAft>
              <a:buNone/>
            </a:pPr>
            <a:endParaRPr sz="2300"/>
          </a:p>
          <a:p>
            <a:pPr marL="457200" lvl="0" indent="-374650" algn="l" rtl="0">
              <a:spcBef>
                <a:spcPts val="0"/>
              </a:spcBef>
              <a:spcAft>
                <a:spcPts val="0"/>
              </a:spcAft>
              <a:buSzPts val="2300"/>
              <a:buChar char="❖"/>
            </a:pPr>
            <a:r>
              <a:rPr lang="en" sz="2300"/>
              <a:t>Helps keep the capital safe</a:t>
            </a:r>
            <a:endParaRPr sz="2300"/>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ctrTitle"/>
          </p:nvPr>
        </p:nvSpPr>
        <p:spPr>
          <a:xfrm>
            <a:off x="824000" y="681675"/>
            <a:ext cx="7294200" cy="695400"/>
          </a:xfrm>
          <a:prstGeom prst="rect">
            <a:avLst/>
          </a:prstGeom>
        </p:spPr>
        <p:txBody>
          <a:bodyPr spcFirstLastPara="1" wrap="square" lIns="91425" tIns="91425" rIns="91425" bIns="91425" anchor="ctr" anchorCtr="0">
            <a:normAutofit fontScale="90000"/>
          </a:bodyPr>
          <a:lstStyle/>
          <a:p>
            <a:pPr marL="2286000" lvl="0" indent="457200" algn="l" rtl="0">
              <a:spcBef>
                <a:spcPts val="0"/>
              </a:spcBef>
              <a:spcAft>
                <a:spcPts val="0"/>
              </a:spcAft>
              <a:buNone/>
            </a:pPr>
            <a:r>
              <a:rPr lang="en"/>
              <a:t>Dataset</a:t>
            </a:r>
            <a:endParaRPr/>
          </a:p>
        </p:txBody>
      </p:sp>
      <p:sp>
        <p:nvSpPr>
          <p:cNvPr id="304" name="Google Shape;304;p17"/>
          <p:cNvSpPr txBox="1">
            <a:spLocks noGrp="1"/>
          </p:cNvSpPr>
          <p:nvPr>
            <p:ph type="subTitle" idx="1"/>
          </p:nvPr>
        </p:nvSpPr>
        <p:spPr>
          <a:xfrm>
            <a:off x="824000" y="1648400"/>
            <a:ext cx="7132800" cy="264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05" name="Google Shape;305;p17"/>
          <p:cNvPicPr preferRelativeResize="0"/>
          <p:nvPr/>
        </p:nvPicPr>
        <p:blipFill>
          <a:blip r:embed="rId3">
            <a:alphaModFix/>
          </a:blip>
          <a:stretch>
            <a:fillRect/>
          </a:stretch>
        </p:blipFill>
        <p:spPr>
          <a:xfrm>
            <a:off x="0" y="1377067"/>
            <a:ext cx="9144000" cy="36778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ctrTitle"/>
          </p:nvPr>
        </p:nvSpPr>
        <p:spPr>
          <a:xfrm>
            <a:off x="824000" y="136325"/>
            <a:ext cx="7494600" cy="731100"/>
          </a:xfrm>
          <a:prstGeom prst="rect">
            <a:avLst/>
          </a:prstGeom>
        </p:spPr>
        <p:txBody>
          <a:bodyPr spcFirstLastPara="1" wrap="square" lIns="91425" tIns="91425" rIns="91425" bIns="91425" anchor="ctr" anchorCtr="0">
            <a:normAutofit fontScale="90000"/>
          </a:bodyPr>
          <a:lstStyle/>
          <a:p>
            <a:pPr marL="1371600" lvl="0" indent="457200" algn="l" rtl="0">
              <a:spcBef>
                <a:spcPts val="0"/>
              </a:spcBef>
              <a:spcAft>
                <a:spcPts val="0"/>
              </a:spcAft>
              <a:buNone/>
            </a:pPr>
            <a:r>
              <a:rPr lang="en" sz="3700"/>
              <a:t>Propose system</a:t>
            </a:r>
            <a:endParaRPr sz="3700"/>
          </a:p>
        </p:txBody>
      </p:sp>
      <p:sp>
        <p:nvSpPr>
          <p:cNvPr id="311" name="Google Shape;311;p18"/>
          <p:cNvSpPr txBox="1">
            <a:spLocks noGrp="1"/>
          </p:cNvSpPr>
          <p:nvPr>
            <p:ph type="subTitle" idx="1"/>
          </p:nvPr>
        </p:nvSpPr>
        <p:spPr>
          <a:xfrm>
            <a:off x="824000" y="1375725"/>
            <a:ext cx="8198700" cy="291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12" name="Google Shape;312;p18"/>
          <p:cNvPicPr preferRelativeResize="0"/>
          <p:nvPr/>
        </p:nvPicPr>
        <p:blipFill>
          <a:blip r:embed="rId3">
            <a:alphaModFix/>
          </a:blip>
          <a:stretch>
            <a:fillRect/>
          </a:stretch>
        </p:blipFill>
        <p:spPr>
          <a:xfrm>
            <a:off x="242900" y="867425"/>
            <a:ext cx="8658225" cy="417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ctrTitle"/>
          </p:nvPr>
        </p:nvSpPr>
        <p:spPr>
          <a:xfrm>
            <a:off x="824000" y="747100"/>
            <a:ext cx="7552200" cy="96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Regression model we use</a:t>
            </a:r>
            <a:endParaRPr/>
          </a:p>
        </p:txBody>
      </p:sp>
      <p:sp>
        <p:nvSpPr>
          <p:cNvPr id="318" name="Google Shape;318;p19"/>
          <p:cNvSpPr txBox="1">
            <a:spLocks noGrp="1"/>
          </p:cNvSpPr>
          <p:nvPr>
            <p:ph type="subTitle" idx="1"/>
          </p:nvPr>
        </p:nvSpPr>
        <p:spPr>
          <a:xfrm>
            <a:off x="824000" y="2040150"/>
            <a:ext cx="7063800" cy="2251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Linear regression</a:t>
            </a:r>
            <a:endParaRPr sz="2400"/>
          </a:p>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Decision tree </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Random forest </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XGboost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ctrTitle"/>
          </p:nvPr>
        </p:nvSpPr>
        <p:spPr>
          <a:xfrm>
            <a:off x="1121450" y="150750"/>
            <a:ext cx="7294200" cy="768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Linear regression</a:t>
            </a:r>
            <a:endParaRPr/>
          </a:p>
        </p:txBody>
      </p:sp>
      <p:sp>
        <p:nvSpPr>
          <p:cNvPr id="324" name="Google Shape;324;p20"/>
          <p:cNvSpPr txBox="1">
            <a:spLocks noGrp="1"/>
          </p:cNvSpPr>
          <p:nvPr>
            <p:ph type="subTitle" idx="1"/>
          </p:nvPr>
        </p:nvSpPr>
        <p:spPr>
          <a:xfrm>
            <a:off x="824000" y="1871500"/>
            <a:ext cx="7294200" cy="242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25" name="Google Shape;325;p20"/>
          <p:cNvPicPr preferRelativeResize="0"/>
          <p:nvPr/>
        </p:nvPicPr>
        <p:blipFill>
          <a:blip r:embed="rId3">
            <a:alphaModFix/>
          </a:blip>
          <a:stretch>
            <a:fillRect/>
          </a:stretch>
        </p:blipFill>
        <p:spPr>
          <a:xfrm>
            <a:off x="165938" y="844675"/>
            <a:ext cx="8812124" cy="416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ctrTitle"/>
          </p:nvPr>
        </p:nvSpPr>
        <p:spPr>
          <a:xfrm>
            <a:off x="824000" y="681675"/>
            <a:ext cx="7294200" cy="695400"/>
          </a:xfrm>
          <a:prstGeom prst="rect">
            <a:avLst/>
          </a:prstGeom>
        </p:spPr>
        <p:txBody>
          <a:bodyPr spcFirstLastPara="1" wrap="square" lIns="91425" tIns="91425" rIns="91425" bIns="91425" anchor="ctr" anchorCtr="0">
            <a:normAutofit fontScale="90000"/>
          </a:bodyPr>
          <a:lstStyle/>
          <a:p>
            <a:pPr marL="1371600" lvl="0" indent="457200" algn="l" rtl="0">
              <a:spcBef>
                <a:spcPts val="0"/>
              </a:spcBef>
              <a:spcAft>
                <a:spcPts val="0"/>
              </a:spcAft>
              <a:buNone/>
            </a:pPr>
            <a:r>
              <a:rPr lang="en"/>
              <a:t>Decision Tree</a:t>
            </a:r>
            <a:endParaRPr/>
          </a:p>
        </p:txBody>
      </p:sp>
      <p:sp>
        <p:nvSpPr>
          <p:cNvPr id="331" name="Google Shape;331;p21"/>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32" name="Google Shape;332;p21"/>
          <p:cNvPicPr preferRelativeResize="0"/>
          <p:nvPr/>
        </p:nvPicPr>
        <p:blipFill>
          <a:blip r:embed="rId3">
            <a:alphaModFix/>
          </a:blip>
          <a:stretch>
            <a:fillRect/>
          </a:stretch>
        </p:blipFill>
        <p:spPr>
          <a:xfrm>
            <a:off x="883650" y="1492300"/>
            <a:ext cx="7544251" cy="30191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On-screen Show (16:9)</PresentationFormat>
  <Paragraphs>105</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Nunito</vt:lpstr>
      <vt:lpstr>Arial</vt:lpstr>
      <vt:lpstr>Maven Pro</vt:lpstr>
      <vt:lpstr>Momentum</vt:lpstr>
      <vt:lpstr>Institute for Advanced Computing &amp; Software Development </vt:lpstr>
      <vt:lpstr>Portfolio Management using Machine Learning </vt:lpstr>
      <vt:lpstr>Objective</vt:lpstr>
      <vt:lpstr>Why we need portfolio</vt:lpstr>
      <vt:lpstr>Dataset</vt:lpstr>
      <vt:lpstr>Propose system</vt:lpstr>
      <vt:lpstr>Regression model we use</vt:lpstr>
      <vt:lpstr>Linear regression</vt:lpstr>
      <vt:lpstr>Decision Tree</vt:lpstr>
      <vt:lpstr>Random Forest</vt:lpstr>
      <vt:lpstr>Why XGBoost?</vt:lpstr>
      <vt:lpstr>XGBoost?</vt:lpstr>
      <vt:lpstr>Why XGBOOST?</vt:lpstr>
      <vt:lpstr>After Applying Our Model On 500 Stocks</vt:lpstr>
      <vt:lpstr>THE FIRST MODEL USED IS Kneighbors classifier</vt:lpstr>
      <vt:lpstr>PowerPoint Presentation</vt:lpstr>
      <vt:lpstr>PowerPoint Presentation</vt:lpstr>
      <vt:lpstr>PowerPoint Presentation</vt:lpstr>
      <vt:lpstr>THE SECOND MODEL USED IS                Kmeans </vt:lpstr>
      <vt:lpstr>Here k denotes the number of clusters. In this method data points are assigned to the clusters that the sum of the squared distances between the data points and the centroid is as small as possible  Here star represents the centroid</vt:lpstr>
      <vt:lpstr>After fitting the k mean model on our data we saw the labelled cluster number assigned Here we see how cluster numbers are assigned to different stocks.</vt:lpstr>
      <vt:lpstr>Now we take the csv file of our investors current portfolio . Draw a pie chart for the stock investment distribution based on individual stocks</vt:lpstr>
      <vt:lpstr>PowerPoint Presentation</vt:lpstr>
      <vt:lpstr>Next we take Pie chart, to show distribution of investment per cluster</vt:lpstr>
      <vt:lpstr>Taking Investors input regarding the new investment she/he wants to make investment in that particular stock.</vt:lpstr>
      <vt:lpstr>Challenges</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&amp; Software Development </dc:title>
  <cp:lastModifiedBy>BALIRAM BHOSALE</cp:lastModifiedBy>
  <cp:revision>1</cp:revision>
  <dcterms:modified xsi:type="dcterms:W3CDTF">2022-09-27T17:53:42Z</dcterms:modified>
</cp:coreProperties>
</file>