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77" r:id="rId3"/>
    <p:sldId id="276" r:id="rId4"/>
    <p:sldId id="260" r:id="rId5"/>
    <p:sldId id="261" r:id="rId6"/>
    <p:sldId id="262" r:id="rId7"/>
    <p:sldId id="263" r:id="rId8"/>
    <p:sldId id="264" r:id="rId9"/>
    <p:sldId id="265" r:id="rId10"/>
    <p:sldId id="266" r:id="rId11"/>
    <p:sldId id="272" r:id="rId12"/>
    <p:sldId id="273" r:id="rId13"/>
    <p:sldId id="274" r:id="rId14"/>
    <p:sldId id="275" r:id="rId15"/>
    <p:sldId id="267" r:id="rId16"/>
    <p:sldId id="269" r:id="rId17"/>
    <p:sldId id="268"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333921-8ECF-4875-BC61-5CBDD0818CD1}">
          <p14:sldIdLst>
            <p14:sldId id="257"/>
            <p14:sldId id="277"/>
          </p14:sldIdLst>
        </p14:section>
        <p14:section name="Untitled Section" id="{1871E9C8-AFBD-41A6-BD29-74C93358250D}">
          <p14:sldIdLst>
            <p14:sldId id="276"/>
            <p14:sldId id="260"/>
            <p14:sldId id="261"/>
            <p14:sldId id="262"/>
            <p14:sldId id="263"/>
            <p14:sldId id="264"/>
            <p14:sldId id="265"/>
            <p14:sldId id="266"/>
            <p14:sldId id="272"/>
            <p14:sldId id="273"/>
            <p14:sldId id="274"/>
            <p14:sldId id="275"/>
            <p14:sldId id="267"/>
            <p14:sldId id="269"/>
            <p14:sldId id="268"/>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07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403011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52073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6AC-254F-4ED4-ADF0-BACBE0A055FD}"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193488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75368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6AC-254F-4ED4-ADF0-BACBE0A055FD}" type="datetimeFigureOut">
              <a:rPr lang="en-US" smtClean="0"/>
              <a:t>01-Feb-21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8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966AC-254F-4ED4-ADF0-BACBE0A055FD}" type="datetimeFigureOut">
              <a:rPr lang="en-US" smtClean="0"/>
              <a:t>01-Feb-21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0723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966AC-254F-4ED4-ADF0-BACBE0A055FD}" type="datetimeFigureOut">
              <a:rPr lang="en-US" smtClean="0"/>
              <a:t>01-Feb-21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46427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966AC-254F-4ED4-ADF0-BACBE0A055FD}" type="datetimeFigureOut">
              <a:rPr lang="en-US" smtClean="0"/>
              <a:t>01-Feb-21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194716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7966AC-254F-4ED4-ADF0-BACBE0A055FD}" type="datetimeFigureOut">
              <a:rPr lang="en-US" smtClean="0"/>
              <a:t>01-Feb-21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23639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7966AC-254F-4ED4-ADF0-BACBE0A055FD}" type="datetimeFigureOut">
              <a:rPr lang="en-US" smtClean="0"/>
              <a:t>01-Feb-21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1AEE4F-976A-4DE5-BFF4-14ADA6BCB1E9}" type="slidenum">
              <a:rPr lang="en-US" smtClean="0"/>
              <a:t>‹#›</a:t>
            </a:fld>
            <a:endParaRPr lang="en-US"/>
          </a:p>
        </p:txBody>
      </p:sp>
    </p:spTree>
    <p:extLst>
      <p:ext uri="{BB962C8B-B14F-4D97-AF65-F5344CB8AC3E}">
        <p14:creationId xmlns:p14="http://schemas.microsoft.com/office/powerpoint/2010/main" val="311503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966AC-254F-4ED4-ADF0-BACBE0A055FD}" type="datetimeFigureOut">
              <a:rPr lang="en-US" smtClean="0"/>
              <a:t>01-Feb-21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5503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7966AC-254F-4ED4-ADF0-BACBE0A055FD}" type="datetimeFigureOut">
              <a:rPr lang="en-US" smtClean="0"/>
              <a:t>01-Feb-21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1AEE4F-976A-4DE5-BFF4-14ADA6BCB1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663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15F76-C721-4A7C-9C47-C608AD5CA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37" y="837713"/>
            <a:ext cx="9915525" cy="5182574"/>
          </a:xfrm>
          <a:prstGeom prst="rect">
            <a:avLst/>
          </a:prstGeom>
        </p:spPr>
      </p:pic>
      <p:sp>
        <p:nvSpPr>
          <p:cNvPr id="43" name="CustomShape 1"/>
          <p:cNvSpPr/>
          <p:nvPr/>
        </p:nvSpPr>
        <p:spPr>
          <a:xfrm>
            <a:off x="2449440" y="1065825"/>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20000"/>
          </a:bodyPr>
          <a:lstStyle/>
          <a:p>
            <a:pPr algn="ctr">
              <a:lnSpc>
                <a:spcPct val="100000"/>
              </a:lnSpc>
            </a:pPr>
            <a:r>
              <a:rPr lang="en-US" sz="6000" b="0" strike="noStrike" spc="-1" dirty="0">
                <a:solidFill>
                  <a:schemeClr val="bg1"/>
                </a:solidFill>
                <a:latin typeface="Arial"/>
              </a:rPr>
              <a:t>Online Vegetables Shopping System</a:t>
            </a:r>
          </a:p>
        </p:txBody>
      </p:sp>
      <p:sp>
        <p:nvSpPr>
          <p:cNvPr id="44" name="CustomShape 2"/>
          <p:cNvSpPr/>
          <p:nvPr/>
        </p:nvSpPr>
        <p:spPr>
          <a:xfrm>
            <a:off x="1989360" y="18288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endParaRPr lang="en-US" sz="2400" b="1" spc="-1" dirty="0">
              <a:solidFill>
                <a:srgbClr val="000000"/>
              </a:solidFill>
              <a:latin typeface="Constantia"/>
            </a:endParaRPr>
          </a:p>
          <a:p>
            <a:pPr>
              <a:lnSpc>
                <a:spcPct val="100000"/>
              </a:lnSpc>
              <a:spcBef>
                <a:spcPts val="479"/>
              </a:spcBef>
            </a:pP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4A3EE-A179-4B78-AA43-F62878B5C308}"/>
              </a:ext>
            </a:extLst>
          </p:cNvPr>
          <p:cNvSpPr>
            <a:spLocks noGrp="1"/>
          </p:cNvSpPr>
          <p:nvPr>
            <p:ph type="title"/>
          </p:nvPr>
        </p:nvSpPr>
        <p:spPr/>
        <p:txBody>
          <a:bodyPr/>
          <a:lstStyle/>
          <a:p>
            <a:pPr algn="l"/>
            <a:r>
              <a:rPr lang="en-US" dirty="0"/>
              <a:t>Login form</a:t>
            </a:r>
          </a:p>
        </p:txBody>
      </p:sp>
      <p:pic>
        <p:nvPicPr>
          <p:cNvPr id="6" name="Picture 5">
            <a:extLst>
              <a:ext uri="{FF2B5EF4-FFF2-40B4-BE49-F238E27FC236}">
                <a16:creationId xmlns:a16="http://schemas.microsoft.com/office/drawing/2014/main" id="{4E7565C6-4E16-4A06-BDE0-B49F7552DC53}"/>
              </a:ext>
            </a:extLst>
          </p:cNvPr>
          <p:cNvPicPr/>
          <p:nvPr/>
        </p:nvPicPr>
        <p:blipFill>
          <a:blip r:embed="rId2"/>
          <a:stretch>
            <a:fillRect/>
          </a:stretch>
        </p:blipFill>
        <p:spPr>
          <a:xfrm>
            <a:off x="1628775" y="2532593"/>
            <a:ext cx="8915400" cy="3343275"/>
          </a:xfrm>
          <a:prstGeom prst="rect">
            <a:avLst/>
          </a:prstGeom>
        </p:spPr>
      </p:pic>
    </p:spTree>
    <p:extLst>
      <p:ext uri="{BB962C8B-B14F-4D97-AF65-F5344CB8AC3E}">
        <p14:creationId xmlns:p14="http://schemas.microsoft.com/office/powerpoint/2010/main" val="111707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4A3EE-A179-4B78-AA43-F62878B5C308}"/>
              </a:ext>
            </a:extLst>
          </p:cNvPr>
          <p:cNvSpPr>
            <a:spLocks noGrp="1"/>
          </p:cNvSpPr>
          <p:nvPr>
            <p:ph type="title"/>
          </p:nvPr>
        </p:nvSpPr>
        <p:spPr/>
        <p:txBody>
          <a:bodyPr/>
          <a:lstStyle/>
          <a:p>
            <a:pPr algn="l"/>
            <a:r>
              <a:rPr lang="en-US" dirty="0"/>
              <a:t>Home Page</a:t>
            </a:r>
          </a:p>
        </p:txBody>
      </p:sp>
      <p:pic>
        <p:nvPicPr>
          <p:cNvPr id="5" name="Picture 4">
            <a:extLst>
              <a:ext uri="{FF2B5EF4-FFF2-40B4-BE49-F238E27FC236}">
                <a16:creationId xmlns:a16="http://schemas.microsoft.com/office/drawing/2014/main" id="{B230E128-FB4D-424C-B0F1-F64D54B6B670}"/>
              </a:ext>
            </a:extLst>
          </p:cNvPr>
          <p:cNvPicPr/>
          <p:nvPr/>
        </p:nvPicPr>
        <p:blipFill>
          <a:blip r:embed="rId2"/>
          <a:stretch>
            <a:fillRect/>
          </a:stretch>
        </p:blipFill>
        <p:spPr>
          <a:xfrm>
            <a:off x="2990850" y="2532593"/>
            <a:ext cx="5943600" cy="3343275"/>
          </a:xfrm>
          <a:prstGeom prst="rect">
            <a:avLst/>
          </a:prstGeom>
        </p:spPr>
      </p:pic>
    </p:spTree>
    <p:extLst>
      <p:ext uri="{BB962C8B-B14F-4D97-AF65-F5344CB8AC3E}">
        <p14:creationId xmlns:p14="http://schemas.microsoft.com/office/powerpoint/2010/main" val="365002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4A3EE-A179-4B78-AA43-F62878B5C308}"/>
              </a:ext>
            </a:extLst>
          </p:cNvPr>
          <p:cNvSpPr>
            <a:spLocks noGrp="1"/>
          </p:cNvSpPr>
          <p:nvPr>
            <p:ph type="title"/>
          </p:nvPr>
        </p:nvSpPr>
        <p:spPr/>
        <p:txBody>
          <a:bodyPr/>
          <a:lstStyle/>
          <a:p>
            <a:pPr algn="l"/>
            <a:r>
              <a:rPr lang="en-US" dirty="0"/>
              <a:t>Shopping Cart Before Checkout</a:t>
            </a:r>
          </a:p>
        </p:txBody>
      </p:sp>
      <p:pic>
        <p:nvPicPr>
          <p:cNvPr id="6" name="Picture 5">
            <a:extLst>
              <a:ext uri="{FF2B5EF4-FFF2-40B4-BE49-F238E27FC236}">
                <a16:creationId xmlns:a16="http://schemas.microsoft.com/office/drawing/2014/main" id="{EFE671DE-EFAA-4BB2-934E-42CAC46B94AF}"/>
              </a:ext>
            </a:extLst>
          </p:cNvPr>
          <p:cNvPicPr/>
          <p:nvPr/>
        </p:nvPicPr>
        <p:blipFill>
          <a:blip r:embed="rId2"/>
          <a:stretch>
            <a:fillRect/>
          </a:stretch>
        </p:blipFill>
        <p:spPr>
          <a:xfrm>
            <a:off x="2419349" y="2533650"/>
            <a:ext cx="7153275" cy="3657600"/>
          </a:xfrm>
          <a:prstGeom prst="rect">
            <a:avLst/>
          </a:prstGeom>
        </p:spPr>
      </p:pic>
    </p:spTree>
    <p:extLst>
      <p:ext uri="{BB962C8B-B14F-4D97-AF65-F5344CB8AC3E}">
        <p14:creationId xmlns:p14="http://schemas.microsoft.com/office/powerpoint/2010/main" val="38517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4A3EE-A179-4B78-AA43-F62878B5C308}"/>
              </a:ext>
            </a:extLst>
          </p:cNvPr>
          <p:cNvSpPr>
            <a:spLocks noGrp="1"/>
          </p:cNvSpPr>
          <p:nvPr>
            <p:ph type="title"/>
          </p:nvPr>
        </p:nvSpPr>
        <p:spPr/>
        <p:txBody>
          <a:bodyPr/>
          <a:lstStyle/>
          <a:p>
            <a:pPr algn="l"/>
            <a:r>
              <a:rPr lang="en-US" dirty="0"/>
              <a:t>Verify OTP to placed Order</a:t>
            </a:r>
          </a:p>
        </p:txBody>
      </p:sp>
      <p:pic>
        <p:nvPicPr>
          <p:cNvPr id="5" name="Picture 4">
            <a:extLst>
              <a:ext uri="{FF2B5EF4-FFF2-40B4-BE49-F238E27FC236}">
                <a16:creationId xmlns:a16="http://schemas.microsoft.com/office/drawing/2014/main" id="{CF5E6D47-02AD-4552-AA01-A529459DF200}"/>
              </a:ext>
            </a:extLst>
          </p:cNvPr>
          <p:cNvPicPr/>
          <p:nvPr/>
        </p:nvPicPr>
        <p:blipFill>
          <a:blip r:embed="rId2"/>
          <a:stretch>
            <a:fillRect/>
          </a:stretch>
        </p:blipFill>
        <p:spPr>
          <a:xfrm>
            <a:off x="2828925" y="2532593"/>
            <a:ext cx="5943600" cy="3343275"/>
          </a:xfrm>
          <a:prstGeom prst="rect">
            <a:avLst/>
          </a:prstGeom>
        </p:spPr>
      </p:pic>
    </p:spTree>
    <p:extLst>
      <p:ext uri="{BB962C8B-B14F-4D97-AF65-F5344CB8AC3E}">
        <p14:creationId xmlns:p14="http://schemas.microsoft.com/office/powerpoint/2010/main" val="26274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4A3EE-A179-4B78-AA43-F62878B5C308}"/>
              </a:ext>
            </a:extLst>
          </p:cNvPr>
          <p:cNvSpPr>
            <a:spLocks noGrp="1"/>
          </p:cNvSpPr>
          <p:nvPr>
            <p:ph type="title"/>
          </p:nvPr>
        </p:nvSpPr>
        <p:spPr/>
        <p:txBody>
          <a:bodyPr/>
          <a:lstStyle/>
          <a:p>
            <a:pPr algn="l"/>
            <a:r>
              <a:rPr lang="en-US" dirty="0"/>
              <a:t>Add/Update Product </a:t>
            </a:r>
          </a:p>
        </p:txBody>
      </p:sp>
      <p:pic>
        <p:nvPicPr>
          <p:cNvPr id="6" name="Picture 5">
            <a:extLst>
              <a:ext uri="{FF2B5EF4-FFF2-40B4-BE49-F238E27FC236}">
                <a16:creationId xmlns:a16="http://schemas.microsoft.com/office/drawing/2014/main" id="{A3547678-4448-4425-B81B-BEC649C15A57}"/>
              </a:ext>
            </a:extLst>
          </p:cNvPr>
          <p:cNvPicPr/>
          <p:nvPr/>
        </p:nvPicPr>
        <p:blipFill>
          <a:blip r:embed="rId2"/>
          <a:stretch>
            <a:fillRect/>
          </a:stretch>
        </p:blipFill>
        <p:spPr>
          <a:xfrm>
            <a:off x="2838450" y="2532593"/>
            <a:ext cx="5943600" cy="3343275"/>
          </a:xfrm>
          <a:prstGeom prst="rect">
            <a:avLst/>
          </a:prstGeom>
        </p:spPr>
      </p:pic>
    </p:spTree>
    <p:extLst>
      <p:ext uri="{BB962C8B-B14F-4D97-AF65-F5344CB8AC3E}">
        <p14:creationId xmlns:p14="http://schemas.microsoft.com/office/powerpoint/2010/main" val="247810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Limitations</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a:bodyPr>
          <a:lstStyle/>
          <a:p>
            <a:pPr algn="l">
              <a:buFont typeface="Wingdings" panose="05000000000000000000" pitchFamily="2" charset="2"/>
              <a:buChar char="Ø"/>
            </a:pPr>
            <a:endParaRPr lang="en-US" sz="2400" b="1" i="0" u="none" strike="noStrike" baseline="0" dirty="0">
              <a:solidFill>
                <a:schemeClr val="tx1"/>
              </a:solidFill>
              <a:latin typeface="TrebuchetMS-Bold"/>
            </a:endParaRP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We can not perform search operation by vegetables image.</a:t>
            </a:r>
            <a:endParaRPr lang="en-US" sz="2400" i="0" u="none" strike="noStrike" baseline="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Once Order placed after verifying OTP customer can not modified the orders</a:t>
            </a:r>
          </a:p>
          <a:p>
            <a:pPr marL="0" indent="0" algn="l">
              <a:buNone/>
            </a:pPr>
            <a:r>
              <a:rPr lang="en-US" sz="2400" i="0" u="none" strike="noStrike" baseline="0" dirty="0">
                <a:solidFill>
                  <a:schemeClr val="tx1"/>
                </a:solidFill>
                <a:latin typeface="Times New Roman" panose="02020603050405020304" pitchFamily="18" charset="0"/>
                <a:cs typeface="Times New Roman" panose="02020603050405020304" pitchFamily="18" charset="0"/>
              </a:rPr>
              <a:t>    but before verifying </a:t>
            </a:r>
            <a:r>
              <a:rPr lang="en-US" sz="2400" dirty="0">
                <a:solidFill>
                  <a:schemeClr val="tx1"/>
                </a:solidFill>
                <a:latin typeface="Times New Roman" panose="02020603050405020304" pitchFamily="18" charset="0"/>
                <a:cs typeface="Times New Roman" panose="02020603050405020304" pitchFamily="18" charset="0"/>
              </a:rPr>
              <a:t>OTP</a:t>
            </a:r>
            <a:r>
              <a:rPr lang="en-US" sz="2400" i="0" u="none" strike="noStrike" baseline="0" dirty="0">
                <a:solidFill>
                  <a:schemeClr val="tx1"/>
                </a:solidFill>
                <a:latin typeface="Times New Roman" panose="02020603050405020304" pitchFamily="18" charset="0"/>
                <a:cs typeface="Times New Roman" panose="02020603050405020304" pitchFamily="18" charset="0"/>
              </a:rPr>
              <a:t> Customer can modified orders.</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Customer Cant update the Password but he can get password return back </a:t>
            </a:r>
          </a:p>
          <a:p>
            <a:pPr marL="0" indent="0" algn="l">
              <a:buNone/>
            </a:pPr>
            <a:r>
              <a:rPr lang="en-US" sz="2400" dirty="0">
                <a:solidFill>
                  <a:schemeClr val="tx1"/>
                </a:solidFill>
                <a:latin typeface="Times New Roman" panose="02020603050405020304" pitchFamily="18" charset="0"/>
                <a:cs typeface="Times New Roman" panose="02020603050405020304" pitchFamily="18" charset="0"/>
              </a:rPr>
              <a:t>    through forgot password.</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Many necessary features are not available now for both user and admin</a:t>
            </a:r>
            <a:r>
              <a:rPr lang="en-US" sz="2400" b="1" dirty="0">
                <a:solidFill>
                  <a:schemeClr val="tx1"/>
                </a:solidFill>
                <a:latin typeface="TrebuchetMS-Bold"/>
              </a:rPr>
              <a:t>.</a:t>
            </a:r>
          </a:p>
        </p:txBody>
      </p:sp>
    </p:spTree>
    <p:extLst>
      <p:ext uri="{BB962C8B-B14F-4D97-AF65-F5344CB8AC3E}">
        <p14:creationId xmlns:p14="http://schemas.microsoft.com/office/powerpoint/2010/main" val="257928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Future Plan</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a:bodyPr>
          <a:lstStyle/>
          <a:p>
            <a:pPr lvl="1">
              <a:buFont typeface="Wingdings" panose="05000000000000000000" pitchFamily="2" charset="2"/>
              <a:buChar char="Ø"/>
            </a:pPr>
            <a:r>
              <a:rPr lang="en-US" sz="2400" i="0" u="none" strike="noStrike" baseline="0" dirty="0">
                <a:solidFill>
                  <a:schemeClr val="tx1"/>
                </a:solidFill>
                <a:latin typeface="Times New Roman" panose="02020603050405020304" pitchFamily="18" charset="0"/>
                <a:cs typeface="Times New Roman" panose="02020603050405020304" pitchFamily="18" charset="0"/>
              </a:rPr>
              <a:t>We are thinking of some modifications and adding some advanced new features in out system. Some of them are:-</a:t>
            </a:r>
          </a:p>
          <a:p>
            <a:pPr marL="201168" lvl="1" indent="0">
              <a:buNone/>
            </a:pPr>
            <a:endParaRPr lang="en-US" sz="2800" i="0" u="none" strike="noStrike" baseline="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US" sz="2400" i="0" u="none" strike="noStrike" baseline="0" dirty="0">
                <a:solidFill>
                  <a:schemeClr val="tx1"/>
                </a:solidFill>
                <a:latin typeface="Times New Roman" panose="02020603050405020304" pitchFamily="18" charset="0"/>
                <a:cs typeface="Times New Roman" panose="02020603050405020304" pitchFamily="18" charset="0"/>
              </a:rPr>
              <a:t>GUI modification (more user friendly).</a:t>
            </a:r>
          </a:p>
          <a:p>
            <a:pPr lvl="2">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Users can signup / login using their social media account such as </a:t>
            </a:r>
            <a:r>
              <a:rPr lang="en-US" sz="2400" i="0" u="none" strike="noStrike" baseline="0" dirty="0">
                <a:solidFill>
                  <a:schemeClr val="tx1"/>
                </a:solidFill>
                <a:latin typeface="Times New Roman" panose="02020603050405020304" pitchFamily="18" charset="0"/>
                <a:cs typeface="Times New Roman" panose="02020603050405020304" pitchFamily="18" charset="0"/>
              </a:rPr>
              <a:t>Facebook.</a:t>
            </a:r>
          </a:p>
          <a:p>
            <a:pPr lvl="2">
              <a:buFont typeface="Wingdings" panose="05000000000000000000" pitchFamily="2" charset="2"/>
              <a:buChar char="q"/>
            </a:pPr>
            <a:r>
              <a:rPr lang="en-US" sz="2400" i="0" u="none" strike="noStrike" baseline="0" dirty="0">
                <a:solidFill>
                  <a:schemeClr val="tx1"/>
                </a:solidFill>
                <a:latin typeface="Times New Roman" panose="02020603050405020304" pitchFamily="18" charset="0"/>
                <a:cs typeface="Times New Roman" panose="02020603050405020304" pitchFamily="18" charset="0"/>
              </a:rPr>
              <a:t>Add more feature in admin panel</a:t>
            </a:r>
            <a:r>
              <a:rPr lang="en-US" sz="2400" b="1" i="0" u="none" strike="noStrike" baseline="0" dirty="0">
                <a:solidFill>
                  <a:schemeClr val="tx1"/>
                </a:solidFill>
                <a:latin typeface="Times New Roman" panose="02020603050405020304" pitchFamily="18" charset="0"/>
                <a:cs typeface="Times New Roman" panose="02020603050405020304" pitchFamily="18" charset="0"/>
              </a:rPr>
              <a:t>.</a:t>
            </a:r>
          </a:p>
          <a:p>
            <a:pPr marL="384048" lvl="2" indent="0">
              <a:buNone/>
            </a:pPr>
            <a:endParaRPr lang="en-US" sz="2400" b="1" i="0" u="none" strike="noStrike" baseline="0" dirty="0">
              <a:solidFill>
                <a:schemeClr val="tx1"/>
              </a:solidFill>
              <a:latin typeface="Times New Roman" panose="02020603050405020304" pitchFamily="18" charset="0"/>
              <a:cs typeface="Times New Roman" panose="02020603050405020304" pitchFamily="18" charset="0"/>
            </a:endParaRPr>
          </a:p>
          <a:p>
            <a:pPr marL="201168" lvl="1" indent="0">
              <a:buNone/>
            </a:pPr>
            <a:endParaRPr lang="en-US" sz="3400" b="0" i="0" u="none" strike="noStrike"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82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Conclusion</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a:bodyPr>
          <a:lstStyle/>
          <a:p>
            <a:pPr>
              <a:buFont typeface="Wingdings" panose="05000000000000000000" pitchFamily="2" charset="2"/>
              <a:buChar char="Ø"/>
            </a:pPr>
            <a:endParaRPr lang="en-US" sz="2400" b="0" i="0" u="none" strike="noStrike" baseline="0" dirty="0">
              <a:solidFill>
                <a:srgbClr val="000000"/>
              </a:solidFill>
              <a:latin typeface="Calibri" panose="020F0502020204030204" pitchFamily="34" charset="0"/>
            </a:endParaRP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new system customers buy vegetables with reasonable rates and discounts,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customers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get the products at their doorstep. </a:t>
            </a:r>
          </a:p>
          <a:p>
            <a:pPr>
              <a:buFont typeface="Wingdings" panose="05000000000000000000" pitchFamily="2" charset="2"/>
              <a:buChar char="Ø"/>
            </a:pP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system is for all who don’t have time to purchase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vegetables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farmers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who has to sell their product to customers directly</a:t>
            </a:r>
            <a:endParaRPr lang="en-US" sz="2400" b="1" i="0" u="none" strike="noStrike" baseline="0" dirty="0">
              <a:solidFill>
                <a:schemeClr val="tx1"/>
              </a:solidFill>
              <a:latin typeface="Times New Roman" panose="02020603050405020304" pitchFamily="18" charset="0"/>
              <a:cs typeface="Times New Roman" panose="02020603050405020304" pitchFamily="18" charset="0"/>
            </a:endParaRPr>
          </a:p>
          <a:p>
            <a:pPr marL="201168" lvl="1" indent="0">
              <a:buNone/>
            </a:pPr>
            <a:endParaRPr lang="en-US" sz="3400" b="0" i="0" u="none" strike="noStrike" baseline="0" dirty="0">
              <a:solidFill>
                <a:schemeClr val="tx1"/>
              </a:solidFill>
              <a:latin typeface="TrebuchetMS"/>
            </a:endParaRPr>
          </a:p>
        </p:txBody>
      </p:sp>
    </p:spTree>
    <p:extLst>
      <p:ext uri="{BB962C8B-B14F-4D97-AF65-F5344CB8AC3E}">
        <p14:creationId xmlns:p14="http://schemas.microsoft.com/office/powerpoint/2010/main" val="1129152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AA594-8BB0-44E9-93FD-C2B724FB7A48}"/>
              </a:ext>
            </a:extLst>
          </p:cNvPr>
          <p:cNvPicPr>
            <a:picLocks noChangeAspect="1"/>
          </p:cNvPicPr>
          <p:nvPr/>
        </p:nvPicPr>
        <p:blipFill>
          <a:blip r:embed="rId2"/>
          <a:stretch>
            <a:fillRect/>
          </a:stretch>
        </p:blipFill>
        <p:spPr>
          <a:xfrm>
            <a:off x="1905001" y="937699"/>
            <a:ext cx="8019478" cy="4777838"/>
          </a:xfrm>
          <a:prstGeom prst="rect">
            <a:avLst/>
          </a:prstGeom>
        </p:spPr>
      </p:pic>
    </p:spTree>
    <p:extLst>
      <p:ext uri="{BB962C8B-B14F-4D97-AF65-F5344CB8AC3E}">
        <p14:creationId xmlns:p14="http://schemas.microsoft.com/office/powerpoint/2010/main" val="7694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989360" y="686985"/>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gn="ctr">
              <a:lnSpc>
                <a:spcPct val="100000"/>
              </a:lnSpc>
            </a:pPr>
            <a:r>
              <a:rPr lang="en-US" sz="6000" b="1" i="0" u="none" strike="noStrike" baseline="0" dirty="0">
                <a:solidFill>
                  <a:srgbClr val="00B1F1"/>
                </a:solidFill>
                <a:latin typeface="TrebuchetMS-Bold"/>
              </a:rPr>
              <a:t>SUBMITTED BY:</a:t>
            </a:r>
            <a:endParaRPr lang="en-US" sz="6000" b="0" strike="noStrike" spc="-1" dirty="0">
              <a:latin typeface="Arial"/>
            </a:endParaRPr>
          </a:p>
        </p:txBody>
      </p:sp>
      <p:sp>
        <p:nvSpPr>
          <p:cNvPr id="44" name="CustomShape 2"/>
          <p:cNvSpPr/>
          <p:nvPr/>
        </p:nvSpPr>
        <p:spPr>
          <a:xfrm>
            <a:off x="3347001" y="22374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endParaRPr lang="en-US" sz="2400" b="1" spc="-1" dirty="0">
              <a:solidFill>
                <a:srgbClr val="000000"/>
              </a:solidFill>
              <a:latin typeface="Constantia"/>
            </a:endParaRPr>
          </a:p>
          <a:p>
            <a:pPr>
              <a:lnSpc>
                <a:spcPct val="100000"/>
              </a:lnSpc>
              <a:spcBef>
                <a:spcPts val="479"/>
              </a:spcBef>
            </a:pPr>
            <a:endParaRPr lang="en-US" sz="2400" b="0" strike="noStrike" spc="-1" dirty="0">
              <a:latin typeface="Arial"/>
            </a:endParaRPr>
          </a:p>
        </p:txBody>
      </p:sp>
      <p:sp>
        <p:nvSpPr>
          <p:cNvPr id="6" name="Title 5">
            <a:extLst>
              <a:ext uri="{FF2B5EF4-FFF2-40B4-BE49-F238E27FC236}">
                <a16:creationId xmlns:a16="http://schemas.microsoft.com/office/drawing/2014/main" id="{85615871-217B-4194-B1DD-B5EC5458F1FD}"/>
              </a:ext>
            </a:extLst>
          </p:cNvPr>
          <p:cNvSpPr>
            <a:spLocks noGrp="1"/>
          </p:cNvSpPr>
          <p:nvPr>
            <p:ph type="title"/>
          </p:nvPr>
        </p:nvSpPr>
        <p:spPr>
          <a:xfrm>
            <a:off x="1072091" y="3200400"/>
            <a:ext cx="9609668" cy="1468800"/>
          </a:xfrm>
        </p:spPr>
        <p:txBody>
          <a:bodyPr>
            <a:normAutofit/>
          </a:bodyPr>
          <a:lstStyle/>
          <a:p>
            <a:r>
              <a:rPr lang="en-US" sz="2800" dirty="0">
                <a:solidFill>
                  <a:schemeClr val="tx1"/>
                </a:solidFill>
              </a:rPr>
              <a:t>Sudhir  Bhosale 		1124</a:t>
            </a:r>
            <a:br>
              <a:rPr lang="en-US" sz="2800" dirty="0">
                <a:solidFill>
                  <a:schemeClr val="tx1"/>
                </a:solidFill>
              </a:rPr>
            </a:br>
            <a:r>
              <a:rPr lang="en-US" sz="2800" dirty="0">
                <a:solidFill>
                  <a:schemeClr val="tx1"/>
                </a:solidFill>
              </a:rPr>
              <a:t>Mayur Kadam		1162</a:t>
            </a:r>
          </a:p>
        </p:txBody>
      </p:sp>
    </p:spTree>
    <p:extLst>
      <p:ext uri="{BB962C8B-B14F-4D97-AF65-F5344CB8AC3E}">
        <p14:creationId xmlns:p14="http://schemas.microsoft.com/office/powerpoint/2010/main" val="184921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512570" y="408600"/>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nSpc>
                <a:spcPct val="100000"/>
              </a:lnSpc>
            </a:pPr>
            <a:endParaRPr lang="en-US" sz="6000" b="0" strike="noStrike" spc="-1" dirty="0">
              <a:latin typeface="Arial"/>
            </a:endParaRPr>
          </a:p>
        </p:txBody>
      </p:sp>
      <p:sp>
        <p:nvSpPr>
          <p:cNvPr id="44" name="CustomShape 2"/>
          <p:cNvSpPr/>
          <p:nvPr/>
        </p:nvSpPr>
        <p:spPr>
          <a:xfrm>
            <a:off x="1989360" y="18288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—Introduction</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—Motivation</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—Objectives</a:t>
            </a:r>
            <a:endParaRPr lang="en-US" sz="2400"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—Description of system</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Languages &amp; Tools</a:t>
            </a: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—Testing</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Limitations</a:t>
            </a: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Future Plan</a:t>
            </a: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Conclusion</a:t>
            </a:r>
          </a:p>
          <a:p>
            <a:pPr marL="274320" indent="-272160">
              <a:lnSpc>
                <a:spcPct val="100000"/>
              </a:lnSpc>
              <a:spcBef>
                <a:spcPts val="479"/>
              </a:spcBef>
              <a:buClr>
                <a:srgbClr val="0BD0D9"/>
              </a:buClr>
              <a:buSzPct val="95000"/>
              <a:buFont typeface="Wingdings 2" charset="2"/>
              <a:buChar char=""/>
            </a:pPr>
            <a:endParaRPr lang="en-US" sz="2400" b="1" spc="-1" dirty="0">
              <a:solidFill>
                <a:srgbClr val="000000"/>
              </a:solidFill>
              <a:latin typeface="Constantia"/>
            </a:endParaRPr>
          </a:p>
          <a:p>
            <a:pPr>
              <a:lnSpc>
                <a:spcPct val="100000"/>
              </a:lnSpc>
              <a:spcBef>
                <a:spcPts val="479"/>
              </a:spcBef>
            </a:pPr>
            <a:endParaRPr lang="en-US" sz="2400" b="0" strike="noStrike" spc="-1" dirty="0">
              <a:latin typeface="Arial"/>
            </a:endParaRPr>
          </a:p>
        </p:txBody>
      </p:sp>
      <p:sp>
        <p:nvSpPr>
          <p:cNvPr id="4" name="Title 1">
            <a:extLst>
              <a:ext uri="{FF2B5EF4-FFF2-40B4-BE49-F238E27FC236}">
                <a16:creationId xmlns:a16="http://schemas.microsoft.com/office/drawing/2014/main" id="{F69D6BC7-3020-44A1-BA86-FC40BADDBADE}"/>
              </a:ext>
            </a:extLst>
          </p:cNvPr>
          <p:cNvSpPr txBox="1">
            <a:spLocks/>
          </p:cNvSpPr>
          <p:nvPr/>
        </p:nvSpPr>
        <p:spPr>
          <a:xfrm>
            <a:off x="697230" y="824061"/>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spc="-1" dirty="0">
                <a:solidFill>
                  <a:srgbClr val="000000"/>
                </a:solidFill>
                <a:latin typeface="Times New Roman" panose="02020603050405020304" pitchFamily="18" charset="0"/>
                <a:ea typeface="DejaVu Sans"/>
                <a:cs typeface="Times New Roman" panose="02020603050405020304" pitchFamily="18" charset="0"/>
              </a:rPr>
              <a:t>Presentation Outline:-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8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lstStyle/>
          <a:p>
            <a:pPr algn="ctr"/>
            <a:r>
              <a:rPr lang="en-US" sz="4800" b="1" strike="noStrike" spc="-1" dirty="0">
                <a:solidFill>
                  <a:srgbClr val="000000"/>
                </a:solidFill>
                <a:latin typeface="Times New Roman" panose="02020603050405020304" pitchFamily="18" charset="0"/>
                <a:ea typeface="DejaVu Sans"/>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lstStyle/>
          <a:p>
            <a:pPr algn="l">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The WEB BASED ONLINE SHOPPING SYSTEM project mainly focuses on basic    operations adding new product, new member and updating new information ,  searching product and members and facility to online shopping. This system has  three main modules</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Insertion to database module -user friendly input screen</a:t>
            </a:r>
          </a:p>
          <a:p>
            <a:pPr>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Extracting from database module-Attractive output screen</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Search facility system –search for shopping</a:t>
            </a:r>
            <a:r>
              <a:rPr lang="en-US" sz="2400" b="0" i="0" u="none" strike="noStrike" baseline="0" dirty="0">
                <a:solidFill>
                  <a:schemeClr val="tx1"/>
                </a:solidFill>
                <a:latin typeface="TrebuchetMS"/>
              </a:rPr>
              <a:t>.</a:t>
            </a:r>
          </a:p>
          <a:p>
            <a:pPr algn="l"/>
            <a:endParaRPr lang="en-US" dirty="0">
              <a:solidFill>
                <a:schemeClr val="tx1"/>
              </a:solidFill>
            </a:endParaRPr>
          </a:p>
        </p:txBody>
      </p:sp>
    </p:spTree>
    <p:extLst>
      <p:ext uri="{BB962C8B-B14F-4D97-AF65-F5344CB8AC3E}">
        <p14:creationId xmlns:p14="http://schemas.microsoft.com/office/powerpoint/2010/main" val="70670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lstStyle/>
          <a:p>
            <a:pPr algn="ctr"/>
            <a:r>
              <a:rPr lang="en-US" b="1" spc="-1" dirty="0">
                <a:solidFill>
                  <a:srgbClr val="000000"/>
                </a:solidFill>
                <a:latin typeface="Times New Roman" panose="02020603050405020304" pitchFamily="18" charset="0"/>
                <a:cs typeface="Times New Roman" panose="02020603050405020304" pitchFamily="18" charset="0"/>
              </a:rPr>
              <a:t>Motivations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lstStyle/>
          <a:p>
            <a:pPr algn="l">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The WEB BASED ONLINE SHOPPING SYSTEM project mainly focuses on basic operations adding new product, new member and updating new information searching product and members and facility to online shopping. This system has  three main modules</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Insertion to database module -user friendly input screen</a:t>
            </a:r>
          </a:p>
          <a:p>
            <a:pPr>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Extracting from database module-Attractive output screen</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Search facility system –search for shopping</a:t>
            </a:r>
            <a:r>
              <a:rPr lang="en-US" sz="1800" b="0" i="0" u="none" strike="noStrike" baseline="0" dirty="0">
                <a:solidFill>
                  <a:schemeClr val="tx1"/>
                </a:solidFill>
                <a:latin typeface="TrebuchetMS"/>
              </a:rPr>
              <a:t>.</a:t>
            </a:r>
          </a:p>
          <a:p>
            <a:pPr algn="l"/>
            <a:endParaRPr lang="en-US" dirty="0">
              <a:solidFill>
                <a:schemeClr val="tx1"/>
              </a:solidFill>
            </a:endParaRPr>
          </a:p>
        </p:txBody>
      </p:sp>
    </p:spTree>
    <p:extLst>
      <p:ext uri="{BB962C8B-B14F-4D97-AF65-F5344CB8AC3E}">
        <p14:creationId xmlns:p14="http://schemas.microsoft.com/office/powerpoint/2010/main" val="81883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lstStyle/>
          <a:p>
            <a:pPr algn="ctr"/>
            <a:r>
              <a:rPr lang="en-US" sz="4800" b="1" strike="noStrike" spc="-1" dirty="0">
                <a:solidFill>
                  <a:srgbClr val="000000"/>
                </a:solidFill>
                <a:latin typeface="Times New Roman" panose="02020603050405020304" pitchFamily="18" charset="0"/>
                <a:ea typeface="DejaVu Sans"/>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a:bodyPr>
          <a:lstStyle/>
          <a:p>
            <a:pPr marL="0" indent="0" algn="l">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The key objective to support the aims are :</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objective of the Shopping systems is to increase the point of customer          choice</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Reduce time used in </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Efficiency in buying product.</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To overcome problems like bargaining , quality ,quantity</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To produce a web-based system that allows the customer to buy vegetables </a:t>
            </a:r>
          </a:p>
          <a:p>
            <a:pPr marL="0" indent="0">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    online </a:t>
            </a:r>
          </a:p>
          <a:p>
            <a:pPr algn="l">
              <a:buFont typeface="Wingdings" panose="05000000000000000000" pitchFamily="2" charset="2"/>
              <a:buChar char="Ø"/>
            </a:pPr>
            <a:endParaRPr lang="en-US" sz="1800" b="0" i="0" u="none" strike="noStrike" baseline="0" dirty="0">
              <a:solidFill>
                <a:schemeClr val="tx1"/>
              </a:solidFill>
              <a:latin typeface="TrebuchetMS"/>
            </a:endParaRPr>
          </a:p>
          <a:p>
            <a:pPr algn="l"/>
            <a:endParaRPr lang="en-US" dirty="0">
              <a:solidFill>
                <a:schemeClr val="tx1"/>
              </a:solidFill>
            </a:endParaRPr>
          </a:p>
        </p:txBody>
      </p:sp>
    </p:spTree>
    <p:extLst>
      <p:ext uri="{BB962C8B-B14F-4D97-AF65-F5344CB8AC3E}">
        <p14:creationId xmlns:p14="http://schemas.microsoft.com/office/powerpoint/2010/main" val="300923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trike="noStrike" spc="-1" dirty="0">
                <a:solidFill>
                  <a:srgbClr val="000000"/>
                </a:solidFill>
                <a:latin typeface="Times New Roman" panose="02020603050405020304" pitchFamily="18" charset="0"/>
                <a:ea typeface="DejaVu Sans"/>
                <a:cs typeface="Times New Roman" panose="02020603050405020304" pitchFamily="18" charset="0"/>
              </a:rPr>
              <a:t>Description of system</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fontScale="92500" lnSpcReduction="20000"/>
          </a:bodyPr>
          <a:lstStyle/>
          <a:p>
            <a:pPr marL="287910" indent="-285750" algn="just">
              <a:lnSpc>
                <a:spcPct val="110000"/>
              </a:lnSpc>
              <a:spcBef>
                <a:spcPts val="479"/>
              </a:spcBef>
              <a:buClr>
                <a:srgbClr val="0BD0D9"/>
              </a:buClr>
              <a:buSzPct val="95000"/>
              <a:buFont typeface="Wingdings" panose="05000000000000000000" pitchFamily="2" charset="2"/>
              <a:buChar char="Ø"/>
            </a:pPr>
            <a:r>
              <a:rPr lang="en-IN" sz="2600" b="1" u="sng" strike="noStrike" spc="-1" dirty="0">
                <a:solidFill>
                  <a:srgbClr val="000000"/>
                </a:solidFill>
                <a:uFillTx/>
                <a:latin typeface="Times New Roman" panose="02020603050405020304" pitchFamily="18" charset="0"/>
                <a:ea typeface="Times New Roman"/>
                <a:cs typeface="Times New Roman" panose="02020603050405020304" pitchFamily="18" charset="0"/>
              </a:rPr>
              <a:t>Customer functionality:</a:t>
            </a:r>
            <a:endParaRPr lang="en-US" sz="2600" b="0" strike="noStrike" spc="-1" dirty="0">
              <a:latin typeface="Times New Roman" panose="02020603050405020304" pitchFamily="18" charset="0"/>
              <a:cs typeface="Times New Roman" panose="02020603050405020304" pitchFamily="18" charset="0"/>
            </a:endParaRPr>
          </a:p>
          <a:p>
            <a:pPr marL="580518" lvl="1" indent="-285750" algn="just">
              <a:lnSpc>
                <a:spcPct val="110000"/>
              </a:lnSpc>
              <a:spcBef>
                <a:spcPts val="479"/>
              </a:spcBef>
              <a:buClr>
                <a:srgbClr val="0BD0D9"/>
              </a:buClr>
              <a:buSzPct val="95000"/>
              <a:buFont typeface="Wingdings" panose="05000000000000000000" pitchFamily="2" charset="2"/>
              <a:buChar char="ü"/>
            </a:pPr>
            <a:r>
              <a:rPr lang="en-US" sz="2600" spc="-1" dirty="0">
                <a:solidFill>
                  <a:srgbClr val="000000"/>
                </a:solidFill>
                <a:latin typeface="Times New Roman" panose="02020603050405020304" pitchFamily="18" charset="0"/>
                <a:cs typeface="Times New Roman" panose="02020603050405020304" pitchFamily="18" charset="0"/>
              </a:rPr>
              <a:t>Here customer will see the all list of vegetables  that added by Shopper ,he can  add , update ,delete from shopping cart and at the end he placed order through one time password</a:t>
            </a:r>
          </a:p>
          <a:p>
            <a:pPr marL="287910" indent="-285750" algn="just">
              <a:lnSpc>
                <a:spcPct val="110000"/>
              </a:lnSpc>
              <a:spcBef>
                <a:spcPts val="479"/>
              </a:spcBef>
              <a:buClr>
                <a:srgbClr val="0BD0D9"/>
              </a:buClr>
              <a:buSzPct val="95000"/>
              <a:buFont typeface="Wingdings" panose="05000000000000000000" pitchFamily="2" charset="2"/>
              <a:buChar char="Ø"/>
            </a:pPr>
            <a:r>
              <a:rPr lang="en-IN" sz="2600" b="1" u="sng" strike="noStrike" spc="-1" dirty="0">
                <a:solidFill>
                  <a:srgbClr val="000000"/>
                </a:solidFill>
                <a:uFillTx/>
                <a:latin typeface="Times New Roman" panose="02020603050405020304" pitchFamily="18" charset="0"/>
                <a:ea typeface="DejaVu Sans"/>
                <a:cs typeface="Times New Roman" panose="02020603050405020304" pitchFamily="18" charset="0"/>
              </a:rPr>
              <a:t>Admin Management:</a:t>
            </a:r>
            <a:endParaRPr lang="en-US" sz="2600" b="0" strike="noStrike" spc="-1" dirty="0">
              <a:latin typeface="Times New Roman" panose="02020603050405020304" pitchFamily="18" charset="0"/>
              <a:cs typeface="Times New Roman" panose="02020603050405020304" pitchFamily="18" charset="0"/>
            </a:endParaRPr>
          </a:p>
          <a:p>
            <a:pPr marL="580518" lvl="1" indent="-285750" algn="just">
              <a:lnSpc>
                <a:spcPct val="110000"/>
              </a:lnSpc>
              <a:spcBef>
                <a:spcPts val="479"/>
              </a:spcBef>
              <a:buClr>
                <a:srgbClr val="0BD0D9"/>
              </a:buClr>
              <a:buSzPct val="95000"/>
              <a:buFont typeface="Wingdings" panose="05000000000000000000" pitchFamily="2" charset="2"/>
              <a:buChar char="ü"/>
            </a:pPr>
            <a:r>
              <a:rPr lang="en-IN" sz="2600" spc="-1" dirty="0">
                <a:solidFill>
                  <a:srgbClr val="000000"/>
                </a:solidFill>
                <a:latin typeface="Times New Roman" panose="02020603050405020304" pitchFamily="18" charset="0"/>
                <a:cs typeface="Times New Roman" panose="02020603050405020304" pitchFamily="18" charset="0"/>
              </a:rPr>
              <a:t>It provides facility to add, update, delete and view the </a:t>
            </a:r>
            <a:r>
              <a:rPr lang="en-IN" sz="2600" spc="-1" dirty="0" err="1">
                <a:solidFill>
                  <a:srgbClr val="000000"/>
                </a:solidFill>
                <a:latin typeface="Times New Roman" panose="02020603050405020304" pitchFamily="18" charset="0"/>
                <a:cs typeface="Times New Roman" panose="02020603050405020304" pitchFamily="18" charset="0"/>
              </a:rPr>
              <a:t>customr</a:t>
            </a:r>
            <a:r>
              <a:rPr lang="en-IN" sz="2600" spc="-1" dirty="0">
                <a:solidFill>
                  <a:srgbClr val="000000"/>
                </a:solidFill>
                <a:latin typeface="Times New Roman" panose="02020603050405020304" pitchFamily="18" charset="0"/>
                <a:cs typeface="Times New Roman" panose="02020603050405020304" pitchFamily="18" charset="0"/>
              </a:rPr>
              <a:t> as well as shopper details  , also admin confirm the order </a:t>
            </a:r>
            <a:r>
              <a:rPr lang="en-US" sz="2600" spc="-1" dirty="0">
                <a:solidFill>
                  <a:srgbClr val="000000"/>
                </a:solidFill>
                <a:latin typeface="Times New Roman" panose="02020603050405020304" pitchFamily="18" charset="0"/>
                <a:cs typeface="Times New Roman" panose="02020603050405020304" pitchFamily="18" charset="0"/>
              </a:rPr>
              <a:t>      placed by customer</a:t>
            </a:r>
          </a:p>
          <a:p>
            <a:pPr marL="287910" indent="-285750" algn="just">
              <a:lnSpc>
                <a:spcPct val="110000"/>
              </a:lnSpc>
              <a:spcBef>
                <a:spcPts val="479"/>
              </a:spcBef>
              <a:buClr>
                <a:srgbClr val="0BD0D9"/>
              </a:buClr>
              <a:buSzPct val="95000"/>
              <a:buFont typeface="Wingdings" panose="05000000000000000000" pitchFamily="2" charset="2"/>
              <a:buChar char="Ø"/>
            </a:pPr>
            <a:r>
              <a:rPr lang="en-IN" sz="2600" b="1" u="sng" strike="noStrike" spc="-1" dirty="0">
                <a:solidFill>
                  <a:srgbClr val="000000"/>
                </a:solidFill>
                <a:uFillTx/>
                <a:latin typeface="Times New Roman" panose="02020603050405020304" pitchFamily="18" charset="0"/>
                <a:ea typeface="DejaVu Sans"/>
                <a:cs typeface="Times New Roman" panose="02020603050405020304" pitchFamily="18" charset="0"/>
              </a:rPr>
              <a:t>Shop Owner Management:</a:t>
            </a:r>
            <a:endParaRPr lang="en-US" sz="2600" b="0" strike="noStrike" spc="-1" dirty="0">
              <a:latin typeface="Times New Roman" panose="02020603050405020304" pitchFamily="18" charset="0"/>
              <a:cs typeface="Times New Roman" panose="02020603050405020304" pitchFamily="18" charset="0"/>
            </a:endParaRPr>
          </a:p>
          <a:p>
            <a:pPr marL="580518" lvl="1" indent="-285750" algn="just">
              <a:lnSpc>
                <a:spcPct val="110000"/>
              </a:lnSpc>
              <a:spcBef>
                <a:spcPts val="479"/>
              </a:spcBef>
              <a:buClr>
                <a:srgbClr val="0BD0D9"/>
              </a:buClr>
              <a:buSzPct val="95000"/>
              <a:buFont typeface="Wingdings" panose="05000000000000000000" pitchFamily="2" charset="2"/>
              <a:buChar char="ü"/>
            </a:pPr>
            <a:r>
              <a:rPr lang="en-IN" sz="2600" spc="-1" dirty="0">
                <a:solidFill>
                  <a:srgbClr val="000000"/>
                </a:solidFill>
                <a:latin typeface="Times New Roman" panose="02020603050405020304" pitchFamily="18" charset="0"/>
                <a:cs typeface="Times New Roman" panose="02020603050405020304" pitchFamily="18" charset="0"/>
              </a:rPr>
              <a:t>The shop owner can view the list of vegetables , can add, update  vegetable like  change price , update quantity and delete the vegetables</a:t>
            </a:r>
            <a:r>
              <a:rPr lang="en-IN" sz="2400" b="0" strike="noStrike" spc="-15" dirty="0">
                <a:solidFill>
                  <a:srgbClr val="000000"/>
                </a:solidFill>
                <a:latin typeface="Times New Roman"/>
                <a:ea typeface="DejaVu Sans"/>
              </a:rPr>
              <a:t>.</a:t>
            </a:r>
            <a:r>
              <a:rPr lang="en-IN" sz="1600" b="0" strike="noStrike" spc="-15" dirty="0">
                <a:solidFill>
                  <a:srgbClr val="000000"/>
                </a:solidFill>
                <a:latin typeface="Times New Roman"/>
                <a:ea typeface="DejaVu Sans"/>
              </a:rPr>
              <a:t> </a:t>
            </a:r>
            <a:endParaRPr lang="en-US" sz="1600" b="0" strike="noStrike" spc="-1" dirty="0">
              <a:latin typeface="Arial"/>
            </a:endParaRPr>
          </a:p>
          <a:p>
            <a:pPr algn="l">
              <a:buFont typeface="Wingdings" panose="05000000000000000000" pitchFamily="2" charset="2"/>
              <a:buChar char="Ø"/>
            </a:pPr>
            <a:endParaRPr lang="en-US" sz="1800" b="0" i="0" u="none" strike="noStrike" baseline="0" dirty="0">
              <a:solidFill>
                <a:schemeClr val="tx1"/>
              </a:solidFill>
              <a:latin typeface="TrebuchetMS"/>
            </a:endParaRPr>
          </a:p>
          <a:p>
            <a:pPr algn="l"/>
            <a:endParaRPr lang="en-US" dirty="0">
              <a:solidFill>
                <a:schemeClr val="tx1"/>
              </a:solidFill>
            </a:endParaRPr>
          </a:p>
        </p:txBody>
      </p:sp>
    </p:spTree>
    <p:extLst>
      <p:ext uri="{BB962C8B-B14F-4D97-AF65-F5344CB8AC3E}">
        <p14:creationId xmlns:p14="http://schemas.microsoft.com/office/powerpoint/2010/main" val="25979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Languages &amp; Tools</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a:bodyPr>
          <a:lstStyle/>
          <a:p>
            <a:pPr marL="0" indent="0" algn="l">
              <a:buNone/>
            </a:pPr>
            <a:endParaRPr lang="en-US" sz="1800" b="0" i="0" u="none" strike="noStrike" baseline="0" dirty="0">
              <a:solidFill>
                <a:schemeClr val="tx1"/>
              </a:solidFill>
              <a:latin typeface="TrebuchetMS"/>
            </a:endParaRPr>
          </a:p>
          <a:p>
            <a:pPr algn="l"/>
            <a:endParaRPr lang="en-US" dirty="0">
              <a:solidFill>
                <a:schemeClr val="tx1"/>
              </a:solidFill>
            </a:endParaRPr>
          </a:p>
        </p:txBody>
      </p:sp>
      <p:graphicFrame>
        <p:nvGraphicFramePr>
          <p:cNvPr id="4" name="Table 4">
            <a:extLst>
              <a:ext uri="{FF2B5EF4-FFF2-40B4-BE49-F238E27FC236}">
                <a16:creationId xmlns:a16="http://schemas.microsoft.com/office/drawing/2014/main" id="{1B57D80E-8316-457E-B5BE-A6EB7F1A187C}"/>
              </a:ext>
            </a:extLst>
          </p:cNvPr>
          <p:cNvGraphicFramePr>
            <a:graphicFrameLocks noGrp="1"/>
          </p:cNvGraphicFramePr>
          <p:nvPr>
            <p:extLst>
              <p:ext uri="{D42A27DB-BD31-4B8C-83A1-F6EECF244321}">
                <p14:modId xmlns:p14="http://schemas.microsoft.com/office/powerpoint/2010/main" val="123922003"/>
              </p:ext>
            </p:extLst>
          </p:nvPr>
        </p:nvGraphicFramePr>
        <p:xfrm>
          <a:off x="2025649" y="2675468"/>
          <a:ext cx="8140700" cy="32004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3499990632"/>
                    </a:ext>
                  </a:extLst>
                </a:gridCol>
                <a:gridCol w="4064000">
                  <a:extLst>
                    <a:ext uri="{9D8B030D-6E8A-4147-A177-3AD203B41FA5}">
                      <a16:colId xmlns:a16="http://schemas.microsoft.com/office/drawing/2014/main" val="2323543038"/>
                    </a:ext>
                  </a:extLst>
                </a:gridCol>
              </a:tblGrid>
              <a:tr h="370840">
                <a:tc>
                  <a:txBody>
                    <a:bodyPr/>
                    <a:lstStyle/>
                    <a:p>
                      <a:r>
                        <a:rPr lang="en-US" sz="2400" b="1" spc="-1" dirty="0">
                          <a:solidFill>
                            <a:srgbClr val="000000"/>
                          </a:solidFill>
                          <a:latin typeface="Times New Roman" panose="02020603050405020304" pitchFamily="18" charset="0"/>
                          <a:cs typeface="Times New Roman" panose="02020603050405020304" pitchFamily="18" charset="0"/>
                        </a:rPr>
                        <a:t>Languages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spc="-1" dirty="0">
                          <a:solidFill>
                            <a:srgbClr val="000000"/>
                          </a:solidFill>
                          <a:latin typeface="Times New Roman" panose="02020603050405020304" pitchFamily="18" charset="0"/>
                          <a:cs typeface="Times New Roman" panose="02020603050405020304" pitchFamily="18" charset="0"/>
                        </a:rPr>
                        <a:t>Tools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9168145"/>
                  </a:ext>
                </a:extLst>
              </a:tr>
              <a:tr h="370840">
                <a:tc>
                  <a:txBody>
                    <a:bodyPr/>
                    <a:lstStyle/>
                    <a:p>
                      <a:r>
                        <a:rPr lang="en-US" sz="2400" dirty="0">
                          <a:latin typeface="Times New Roman" panose="02020603050405020304" pitchFamily="18" charset="0"/>
                          <a:cs typeface="Times New Roman" panose="02020603050405020304" pitchFamily="18" charset="0"/>
                        </a:rPr>
                        <a:t>JSP</a:t>
                      </a: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Eclipse IDE</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9029044"/>
                  </a:ext>
                </a:extLst>
              </a:tr>
              <a:tr h="370840">
                <a:tc>
                  <a:txBody>
                    <a:bodyPr/>
                    <a:lstStyle/>
                    <a:p>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CSS 3</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Visual Studio Code</a:t>
                      </a:r>
                    </a:p>
                  </a:txBody>
                  <a:tcPr/>
                </a:tc>
                <a:extLst>
                  <a:ext uri="{0D108BD9-81ED-4DB2-BD59-A6C34878D82A}">
                    <a16:rowId xmlns:a16="http://schemas.microsoft.com/office/drawing/2014/main" val="2212334988"/>
                  </a:ext>
                </a:extLst>
              </a:tr>
              <a:tr h="370840">
                <a:tc>
                  <a:txBody>
                    <a:bodyPr/>
                    <a:lstStyle/>
                    <a:p>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JavaScript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Hibernate ORM</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1805463"/>
                  </a:ext>
                </a:extLst>
              </a:tr>
              <a:tr h="370840">
                <a:tc>
                  <a:txBody>
                    <a:bodyPr/>
                    <a:lstStyle/>
                    <a:p>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Bootstrap</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293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HTML 5</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110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SQL</a:t>
                      </a: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906725"/>
                  </a:ext>
                </a:extLst>
              </a:tr>
            </a:tbl>
          </a:graphicData>
        </a:graphic>
      </p:graphicFrame>
    </p:spTree>
    <p:extLst>
      <p:ext uri="{BB962C8B-B14F-4D97-AF65-F5344CB8AC3E}">
        <p14:creationId xmlns:p14="http://schemas.microsoft.com/office/powerpoint/2010/main" val="120497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trike="noStrike" spc="-1" dirty="0">
                <a:solidFill>
                  <a:srgbClr val="000000"/>
                </a:solidFill>
                <a:latin typeface="Times New Roman" panose="02020603050405020304" pitchFamily="18" charset="0"/>
                <a:ea typeface="DejaVu Sans"/>
                <a:cs typeface="Times New Roman" panose="02020603050405020304" pitchFamily="18" charset="0"/>
              </a:rPr>
              <a:t>Testing</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D8CAF7-4D9B-486A-976B-3E88C6E7B451}"/>
              </a:ext>
            </a:extLst>
          </p:cNvPr>
          <p:cNvSpPr>
            <a:spLocks noGrp="1"/>
          </p:cNvSpPr>
          <p:nvPr>
            <p:ph idx="1"/>
          </p:nvPr>
        </p:nvSpPr>
        <p:spPr/>
        <p:txBody>
          <a:bodyPr>
            <a:normAutofit/>
          </a:bodyPr>
          <a:lstStyle/>
          <a:p>
            <a:pPr marL="0" indent="0" algn="l">
              <a:buNone/>
            </a:pPr>
            <a:endParaRPr lang="en-US" sz="1800" b="0" i="0" u="none" strike="noStrike" baseline="0" dirty="0">
              <a:solidFill>
                <a:schemeClr val="tx1"/>
              </a:solidFill>
              <a:latin typeface="TrebuchetMS"/>
            </a:endParaRPr>
          </a:p>
          <a:p>
            <a:pPr algn="l">
              <a:buFont typeface="Wingdings" panose="05000000000000000000" pitchFamily="2" charset="2"/>
              <a:buChar char="Ø"/>
            </a:pPr>
            <a:r>
              <a:rPr lang="en-US" sz="2800" b="0" i="0" u="none" strike="noStrike" baseline="0" dirty="0">
                <a:solidFill>
                  <a:schemeClr val="tx1"/>
                </a:solidFill>
                <a:latin typeface="Times New Roman" panose="02020603050405020304" pitchFamily="18" charset="0"/>
                <a:cs typeface="Times New Roman" panose="02020603050405020304" pitchFamily="18" charset="0"/>
              </a:rPr>
              <a:t>After giving all input we should to check that is our system work perfectly or not . Here is some screen-shot of our system</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1553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1327</TotalTime>
  <Words>546</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Constantia</vt:lpstr>
      <vt:lpstr>Times New Roman</vt:lpstr>
      <vt:lpstr>TrebuchetMS</vt:lpstr>
      <vt:lpstr>TrebuchetMS-Bold</vt:lpstr>
      <vt:lpstr>Wingdings</vt:lpstr>
      <vt:lpstr>Wingdings 2</vt:lpstr>
      <vt:lpstr>Retrospect</vt:lpstr>
      <vt:lpstr>PowerPoint Presentation</vt:lpstr>
      <vt:lpstr>Sudhir  Bhosale   1124 Mayur Kadam  1162</vt:lpstr>
      <vt:lpstr>PowerPoint Presentation</vt:lpstr>
      <vt:lpstr>Introduction</vt:lpstr>
      <vt:lpstr>Motivations</vt:lpstr>
      <vt:lpstr>Objectives</vt:lpstr>
      <vt:lpstr>Description of system</vt:lpstr>
      <vt:lpstr>Languages &amp; Tools</vt:lpstr>
      <vt:lpstr>Testing</vt:lpstr>
      <vt:lpstr>Login form</vt:lpstr>
      <vt:lpstr>Home Page</vt:lpstr>
      <vt:lpstr>Shopping Cart Before Checkout</vt:lpstr>
      <vt:lpstr>Verify OTP to placed Order</vt:lpstr>
      <vt:lpstr>Add/Update Product </vt:lpstr>
      <vt:lpstr>Limitations</vt:lpstr>
      <vt:lpstr>Future Plan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 Bhosale</dc:creator>
  <cp:lastModifiedBy>Sudhir Bhosale</cp:lastModifiedBy>
  <cp:revision>22</cp:revision>
  <dcterms:created xsi:type="dcterms:W3CDTF">2021-02-01T09:14:35Z</dcterms:created>
  <dcterms:modified xsi:type="dcterms:W3CDTF">2021-02-02T07:21:43Z</dcterms:modified>
</cp:coreProperties>
</file>