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lice" charset="1" panose="00000500000000000000"/>
      <p:regular r:id="rId15"/>
    </p:embeddedFont>
    <p:embeddedFont>
      <p:font typeface="Alice Bold" charset="1" panose="00000500000000000000"/>
      <p:regular r:id="rId16"/>
    </p:embeddedFont>
    <p:embeddedFont>
      <p:font typeface="Arima Madurai Bold Italics" charset="1" panose="00000800000000000000"/>
      <p:regular r:id="rId17"/>
    </p:embeddedFont>
    <p:embeddedFont>
      <p:font typeface="Canva Sans Bold" charset="1" panose="020B0803030501040103"/>
      <p:regular r:id="rId18"/>
    </p:embeddedFont>
    <p:embeddedFont>
      <p:font typeface="Open Sans Extra Bold" charset="1" panose="020B0906030804020204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png" Type="http://schemas.openxmlformats.org/officeDocument/2006/relationships/image"/><Relationship Id="rId17" Target="../media/image20.pn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5.png" Type="http://schemas.openxmlformats.org/officeDocument/2006/relationships/image"/><Relationship Id="rId20" Target="../media/image23.png" Type="http://schemas.openxmlformats.org/officeDocument/2006/relationships/image"/><Relationship Id="rId21" Target="../media/image24.svg" Type="http://schemas.openxmlformats.org/officeDocument/2006/relationships/image"/><Relationship Id="rId22" Target="../media/image25.png" Type="http://schemas.openxmlformats.org/officeDocument/2006/relationships/image"/><Relationship Id="rId23" Target="../media/image26.png" Type="http://schemas.openxmlformats.org/officeDocument/2006/relationships/image"/><Relationship Id="rId24" Target="../media/image27.jpe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9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media/image2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25.png" Type="http://schemas.openxmlformats.org/officeDocument/2006/relationships/image"/><Relationship Id="rId5" Target="../media/image9.png" Type="http://schemas.openxmlformats.org/officeDocument/2006/relationships/image"/><Relationship Id="rId6" Target="../media/image35.png" Type="http://schemas.openxmlformats.org/officeDocument/2006/relationships/image"/><Relationship Id="rId7" Target="../media/image36.jpeg" Type="http://schemas.openxmlformats.org/officeDocument/2006/relationships/image"/><Relationship Id="rId8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1331" y="3638473"/>
            <a:ext cx="8015383" cy="156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51D40"/>
                </a:solidFill>
                <a:latin typeface="Alice"/>
                <a:ea typeface="Alice"/>
                <a:cs typeface="Alice"/>
                <a:sym typeface="Alice"/>
              </a:rPr>
              <a:t>Welcome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91331" y="5533087"/>
            <a:ext cx="7366063" cy="47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Alice"/>
                <a:ea typeface="Alice"/>
                <a:cs typeface="Alice"/>
                <a:sym typeface="Alice"/>
              </a:rPr>
              <a:t>By Team : Quantum Cultivators 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8757394" y="2537243"/>
            <a:ext cx="9305916" cy="5337761"/>
            <a:chOff x="0" y="0"/>
            <a:chExt cx="7981950" cy="45783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-4632" t="0" r="0" b="-67186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217" y="9258300"/>
            <a:ext cx="18476217" cy="1028700"/>
            <a:chOff x="0" y="0"/>
            <a:chExt cx="4866164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6164" cy="270933"/>
            </a:xfrm>
            <a:custGeom>
              <a:avLst/>
              <a:gdLst/>
              <a:ahLst/>
              <a:cxnLst/>
              <a:rect r="r" b="b" t="t" l="l"/>
              <a:pathLst>
                <a:path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570612" y="-3378176"/>
            <a:ext cx="19241006" cy="7841380"/>
          </a:xfrm>
          <a:custGeom>
            <a:avLst/>
            <a:gdLst/>
            <a:ahLst/>
            <a:cxnLst/>
            <a:rect r="r" b="b" t="t" l="l"/>
            <a:pathLst>
              <a:path h="7841380" w="19241006">
                <a:moveTo>
                  <a:pt x="0" y="0"/>
                </a:moveTo>
                <a:lnTo>
                  <a:pt x="19241006" y="0"/>
                </a:lnTo>
                <a:lnTo>
                  <a:pt x="19241006" y="7841380"/>
                </a:lnTo>
                <a:lnTo>
                  <a:pt x="0" y="7841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228" r="0" b="-20594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2289017"/>
            <a:ext cx="18288000" cy="6969283"/>
            <a:chOff x="0" y="0"/>
            <a:chExt cx="4816593" cy="18355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1835531"/>
            </a:xfrm>
            <a:custGeom>
              <a:avLst/>
              <a:gdLst/>
              <a:ahLst/>
              <a:cxnLst/>
              <a:rect r="r" b="b" t="t" l="l"/>
              <a:pathLst>
                <a:path h="18355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35531"/>
                  </a:lnTo>
                  <a:lnTo>
                    <a:pt x="0" y="1835531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816593" cy="1892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62575" y="4745116"/>
            <a:ext cx="8284870" cy="3723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2162" indent="-286081" lvl="1">
              <a:lnSpc>
                <a:spcPts val="3710"/>
              </a:lnSpc>
              <a:buFont typeface="Arial"/>
              <a:buChar char="•"/>
            </a:pPr>
            <a:r>
              <a:rPr lang="en-US" sz="2650" spc="-53">
                <a:solidFill>
                  <a:srgbClr val="FDFDFD"/>
                </a:solidFill>
                <a:latin typeface="Alice"/>
                <a:ea typeface="Alice"/>
                <a:cs typeface="Alice"/>
                <a:sym typeface="Alice"/>
              </a:rPr>
              <a:t>NetraAI is an AI-powered assistive tool for the visually impaired, enabling scene understanding and facial recognition.</a:t>
            </a:r>
          </a:p>
          <a:p>
            <a:pPr algn="just" marL="572162" indent="-286081" lvl="1">
              <a:lnSpc>
                <a:spcPts val="3710"/>
              </a:lnSpc>
              <a:buFont typeface="Arial"/>
              <a:buChar char="•"/>
            </a:pPr>
            <a:r>
              <a:rPr lang="en-US" sz="2650" spc="-53">
                <a:solidFill>
                  <a:srgbClr val="FDFDFD"/>
                </a:solidFill>
                <a:latin typeface="Alice"/>
                <a:ea typeface="Alice"/>
                <a:cs typeface="Alice"/>
                <a:sym typeface="Alice"/>
              </a:rPr>
              <a:t>Uses Raspberry Pi with a USB camera for efficient visual data capture and processing.</a:t>
            </a:r>
          </a:p>
          <a:p>
            <a:pPr algn="just" marL="572162" indent="-286081" lvl="1">
              <a:lnSpc>
                <a:spcPts val="3710"/>
              </a:lnSpc>
              <a:buFont typeface="Arial"/>
              <a:buChar char="•"/>
            </a:pPr>
            <a:r>
              <a:rPr lang="en-US" sz="2650" spc="-53">
                <a:solidFill>
                  <a:srgbClr val="FDFDFD"/>
                </a:solidFill>
                <a:latin typeface="Alice"/>
                <a:ea typeface="Alice"/>
                <a:cs typeface="Alice"/>
                <a:sym typeface="Alice"/>
              </a:rPr>
              <a:t>Powered by Google’s Gemini 1.5 Pro, it provides accurate image analysis and real-time auditory feedback for enhanced accessibility.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5730" y="2476256"/>
            <a:ext cx="5748323" cy="1003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sz="5854">
                <a:solidFill>
                  <a:srgbClr val="FDFDFD"/>
                </a:solidFill>
                <a:latin typeface="Alice"/>
                <a:ea typeface="Alice"/>
                <a:cs typeface="Alice"/>
                <a:sym typeface="Alice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35854" y="3798843"/>
            <a:ext cx="1738312" cy="664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844">
                <a:solidFill>
                  <a:srgbClr val="FFAE02"/>
                </a:solidFill>
                <a:latin typeface="Alice"/>
                <a:ea typeface="Alice"/>
                <a:cs typeface="Alice"/>
                <a:sym typeface="Alice"/>
              </a:rPr>
              <a:t>NetraAI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16428" y="3798843"/>
            <a:ext cx="1449824" cy="664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844">
                <a:solidFill>
                  <a:srgbClr val="FFAE02"/>
                </a:solidFill>
                <a:latin typeface="Alice"/>
                <a:ea typeface="Alice"/>
                <a:cs typeface="Alice"/>
                <a:sym typeface="Alice"/>
              </a:rPr>
              <a:t>Voicea</a:t>
            </a:r>
          </a:p>
        </p:txBody>
      </p:sp>
      <p:sp>
        <p:nvSpPr>
          <p:cNvPr name="AutoShape 13" id="13"/>
          <p:cNvSpPr/>
          <p:nvPr/>
        </p:nvSpPr>
        <p:spPr>
          <a:xfrm flipH="true">
            <a:off x="9163050" y="4463204"/>
            <a:ext cx="0" cy="4215734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9848017" y="4638594"/>
            <a:ext cx="8252822" cy="364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7"/>
              </a:lnSpc>
              <a:spcBef>
                <a:spcPct val="0"/>
              </a:spcBef>
            </a:pPr>
            <a:r>
              <a:rPr lang="en-US" sz="261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Voicea is an educational platform that enhances accessibility through voice-based features:</a:t>
            </a:r>
          </a:p>
          <a:p>
            <a:pPr algn="l" marL="565615" indent="-282807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Learning &amp; Reading – Narrated video lectures and text-to-speech BookReader.</a:t>
            </a:r>
          </a:p>
          <a:p>
            <a:pPr algn="l" marL="565615" indent="-282807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Community &amp; Notes – Voice-based Q&amp;A forum and spoken-word note capture.</a:t>
            </a:r>
          </a:p>
          <a:p>
            <a:pPr algn="l" marL="565615" indent="-282807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Interactive Quizzes – Audio-based questions with voice or touch responses.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66830" y="0"/>
            <a:ext cx="5021170" cy="10287000"/>
            <a:chOff x="0" y="0"/>
            <a:chExt cx="13224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758073" y="1949175"/>
            <a:ext cx="6723626" cy="6723626"/>
          </a:xfrm>
          <a:custGeom>
            <a:avLst/>
            <a:gdLst/>
            <a:ahLst/>
            <a:cxnLst/>
            <a:rect r="r" b="b" t="t" l="l"/>
            <a:pathLst>
              <a:path h="6723626" w="6723626">
                <a:moveTo>
                  <a:pt x="0" y="0"/>
                </a:moveTo>
                <a:lnTo>
                  <a:pt x="6723626" y="0"/>
                </a:lnTo>
                <a:lnTo>
                  <a:pt x="6723626" y="6723626"/>
                </a:lnTo>
                <a:lnTo>
                  <a:pt x="0" y="6723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594175" y="1104005"/>
            <a:ext cx="7922504" cy="797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  <a:spcBef>
                <a:spcPct val="0"/>
              </a:spcBef>
            </a:pPr>
            <a:r>
              <a:rPr lang="en-US" sz="4600" strike="noStrike" u="none">
                <a:solidFill>
                  <a:srgbClr val="051D40"/>
                </a:solidFill>
                <a:latin typeface="Alice"/>
                <a:ea typeface="Alice"/>
                <a:cs typeface="Alice"/>
                <a:sym typeface="Alice"/>
              </a:rPr>
              <a:t>Problems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700679" y="7074186"/>
            <a:ext cx="5946973" cy="594697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14313" y="1376081"/>
            <a:ext cx="11387207" cy="3298724"/>
            <a:chOff x="0" y="0"/>
            <a:chExt cx="2999100" cy="868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99100" cy="868800"/>
            </a:xfrm>
            <a:custGeom>
              <a:avLst/>
              <a:gdLst/>
              <a:ahLst/>
              <a:cxnLst/>
              <a:rect r="r" b="b" t="t" l="l"/>
              <a:pathLst>
                <a:path h="868800" w="2999100">
                  <a:moveTo>
                    <a:pt x="9518" y="0"/>
                  </a:moveTo>
                  <a:lnTo>
                    <a:pt x="2989581" y="0"/>
                  </a:lnTo>
                  <a:cubicBezTo>
                    <a:pt x="2992106" y="0"/>
                    <a:pt x="2994527" y="1003"/>
                    <a:pt x="2996312" y="2788"/>
                  </a:cubicBezTo>
                  <a:cubicBezTo>
                    <a:pt x="2998097" y="4573"/>
                    <a:pt x="2999100" y="6994"/>
                    <a:pt x="2999100" y="9518"/>
                  </a:cubicBezTo>
                  <a:lnTo>
                    <a:pt x="2999100" y="859282"/>
                  </a:lnTo>
                  <a:cubicBezTo>
                    <a:pt x="2999100" y="861806"/>
                    <a:pt x="2998097" y="864227"/>
                    <a:pt x="2996312" y="866012"/>
                  </a:cubicBezTo>
                  <a:cubicBezTo>
                    <a:pt x="2994527" y="867797"/>
                    <a:pt x="2992106" y="868800"/>
                    <a:pt x="2989581" y="868800"/>
                  </a:cubicBezTo>
                  <a:lnTo>
                    <a:pt x="9518" y="868800"/>
                  </a:lnTo>
                  <a:cubicBezTo>
                    <a:pt x="4261" y="868800"/>
                    <a:pt x="0" y="864538"/>
                    <a:pt x="0" y="859282"/>
                  </a:cubicBezTo>
                  <a:lnTo>
                    <a:pt x="0" y="9518"/>
                  </a:lnTo>
                  <a:cubicBezTo>
                    <a:pt x="0" y="6994"/>
                    <a:pt x="1003" y="4573"/>
                    <a:pt x="2788" y="2788"/>
                  </a:cubicBezTo>
                  <a:cubicBezTo>
                    <a:pt x="4573" y="1003"/>
                    <a:pt x="6994" y="0"/>
                    <a:pt x="951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999100" cy="90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65018" y="1033305"/>
            <a:ext cx="2772169" cy="685553"/>
            <a:chOff x="0" y="0"/>
            <a:chExt cx="1013291" cy="2505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013291" cy="3077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620"/>
                </a:lnSpc>
                <a:spcBef>
                  <a:spcPct val="0"/>
                </a:spcBef>
              </a:pPr>
              <a:r>
                <a:rPr lang="en-US" sz="2586" strike="noStrike" u="none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Problem 01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121832" y="1033305"/>
            <a:ext cx="2772169" cy="685553"/>
            <a:chOff x="0" y="0"/>
            <a:chExt cx="1013291" cy="2505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013291" cy="3077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620"/>
                </a:lnSpc>
                <a:spcBef>
                  <a:spcPct val="0"/>
                </a:spcBef>
              </a:pPr>
              <a:r>
                <a:rPr lang="en-US" sz="2586" strike="noStrike" u="none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Problem 02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778646" y="1033305"/>
            <a:ext cx="2670160" cy="685553"/>
            <a:chOff x="0" y="0"/>
            <a:chExt cx="976004" cy="25058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76004" cy="250585"/>
            </a:xfrm>
            <a:custGeom>
              <a:avLst/>
              <a:gdLst/>
              <a:ahLst/>
              <a:cxnLst/>
              <a:rect r="r" b="b" t="t" l="l"/>
              <a:pathLst>
                <a:path h="250585" w="976004">
                  <a:moveTo>
                    <a:pt x="125293" y="0"/>
                  </a:moveTo>
                  <a:lnTo>
                    <a:pt x="850712" y="0"/>
                  </a:lnTo>
                  <a:cubicBezTo>
                    <a:pt x="883941" y="0"/>
                    <a:pt x="915810" y="13200"/>
                    <a:pt x="939307" y="36697"/>
                  </a:cubicBezTo>
                  <a:cubicBezTo>
                    <a:pt x="962804" y="60194"/>
                    <a:pt x="976004" y="92063"/>
                    <a:pt x="976004" y="125293"/>
                  </a:cubicBezTo>
                  <a:lnTo>
                    <a:pt x="976004" y="125293"/>
                  </a:lnTo>
                  <a:cubicBezTo>
                    <a:pt x="976004" y="158522"/>
                    <a:pt x="962804" y="190391"/>
                    <a:pt x="939307" y="213888"/>
                  </a:cubicBezTo>
                  <a:cubicBezTo>
                    <a:pt x="915810" y="237385"/>
                    <a:pt x="883941" y="250585"/>
                    <a:pt x="850712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976004" cy="3077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620"/>
                </a:lnSpc>
                <a:spcBef>
                  <a:spcPct val="0"/>
                </a:spcBef>
              </a:pPr>
              <a:r>
                <a:rPr lang="en-US" sz="2586" strike="noStrike" u="none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Problem 03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484268" y="1792537"/>
            <a:ext cx="2695682" cy="150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4"/>
              </a:lnSpc>
              <a:spcBef>
                <a:spcPct val="0"/>
              </a:spcBef>
            </a:pPr>
            <a:r>
              <a:rPr lang="en-US" sz="2867" spc="-57">
                <a:solidFill>
                  <a:srgbClr val="FDFDFD"/>
                </a:solidFill>
                <a:latin typeface="Alice"/>
                <a:ea typeface="Alice"/>
                <a:cs typeface="Alice"/>
                <a:sym typeface="Alice"/>
              </a:rPr>
              <a:t>Integrating Hardware with Software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321770" y="1842683"/>
            <a:ext cx="2695682" cy="49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8"/>
              </a:lnSpc>
              <a:spcBef>
                <a:spcPct val="0"/>
              </a:spcBef>
            </a:pPr>
            <a:r>
              <a:rPr lang="en-US" sz="2870" spc="-57">
                <a:solidFill>
                  <a:srgbClr val="FDFDFD"/>
                </a:solidFill>
                <a:latin typeface="Alice"/>
                <a:ea typeface="Alice"/>
                <a:cs typeface="Alice"/>
                <a:sym typeface="Alice"/>
              </a:rPr>
              <a:t>Model Training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778646" y="1679981"/>
            <a:ext cx="2979427" cy="1508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8"/>
              </a:lnSpc>
              <a:spcBef>
                <a:spcPct val="0"/>
              </a:spcBef>
            </a:pPr>
            <a:r>
              <a:rPr lang="en-US" sz="2870" spc="-57">
                <a:solidFill>
                  <a:srgbClr val="FDFDFD"/>
                </a:solidFill>
                <a:latin typeface="Alice"/>
                <a:ea typeface="Alice"/>
                <a:cs typeface="Alice"/>
                <a:sym typeface="Alice"/>
              </a:rPr>
              <a:t>Selecting Microcontroller for cost cutting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968529" y="9536984"/>
            <a:ext cx="11402164" cy="711357"/>
          </a:xfrm>
          <a:custGeom>
            <a:avLst/>
            <a:gdLst/>
            <a:ahLst/>
            <a:cxnLst/>
            <a:rect r="r" b="b" t="t" l="l"/>
            <a:pathLst>
              <a:path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7"/>
                </a:lnTo>
                <a:lnTo>
                  <a:pt x="0" y="711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6567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968529" y="6238260"/>
            <a:ext cx="11387207" cy="3298724"/>
            <a:chOff x="0" y="0"/>
            <a:chExt cx="2999100" cy="86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999100" cy="868800"/>
            </a:xfrm>
            <a:custGeom>
              <a:avLst/>
              <a:gdLst/>
              <a:ahLst/>
              <a:cxnLst/>
              <a:rect r="r" b="b" t="t" l="l"/>
              <a:pathLst>
                <a:path h="868800" w="2999100">
                  <a:moveTo>
                    <a:pt x="9518" y="0"/>
                  </a:moveTo>
                  <a:lnTo>
                    <a:pt x="2989581" y="0"/>
                  </a:lnTo>
                  <a:cubicBezTo>
                    <a:pt x="2992106" y="0"/>
                    <a:pt x="2994527" y="1003"/>
                    <a:pt x="2996312" y="2788"/>
                  </a:cubicBezTo>
                  <a:cubicBezTo>
                    <a:pt x="2998097" y="4573"/>
                    <a:pt x="2999100" y="6994"/>
                    <a:pt x="2999100" y="9518"/>
                  </a:cubicBezTo>
                  <a:lnTo>
                    <a:pt x="2999100" y="859282"/>
                  </a:lnTo>
                  <a:cubicBezTo>
                    <a:pt x="2999100" y="861806"/>
                    <a:pt x="2998097" y="864227"/>
                    <a:pt x="2996312" y="866012"/>
                  </a:cubicBezTo>
                  <a:cubicBezTo>
                    <a:pt x="2994527" y="867797"/>
                    <a:pt x="2992106" y="868800"/>
                    <a:pt x="2989581" y="868800"/>
                  </a:cubicBezTo>
                  <a:lnTo>
                    <a:pt x="9518" y="868800"/>
                  </a:lnTo>
                  <a:cubicBezTo>
                    <a:pt x="4261" y="868800"/>
                    <a:pt x="0" y="864538"/>
                    <a:pt x="0" y="859282"/>
                  </a:cubicBezTo>
                  <a:lnTo>
                    <a:pt x="0" y="9518"/>
                  </a:lnTo>
                  <a:cubicBezTo>
                    <a:pt x="0" y="6994"/>
                    <a:pt x="1003" y="4573"/>
                    <a:pt x="2788" y="2788"/>
                  </a:cubicBezTo>
                  <a:cubicBezTo>
                    <a:pt x="4573" y="1003"/>
                    <a:pt x="6994" y="0"/>
                    <a:pt x="951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999100" cy="90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29947" y="5941027"/>
            <a:ext cx="2772169" cy="685553"/>
            <a:chOff x="0" y="0"/>
            <a:chExt cx="1013291" cy="25058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1013291" cy="3077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620"/>
                </a:lnSpc>
                <a:spcBef>
                  <a:spcPct val="0"/>
                </a:spcBef>
              </a:pPr>
              <a:r>
                <a:rPr lang="en-US" sz="2586" strike="noStrike" u="none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Problem 01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286761" y="5941027"/>
            <a:ext cx="2772169" cy="685553"/>
            <a:chOff x="0" y="0"/>
            <a:chExt cx="1013291" cy="25058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1013291" cy="3077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620"/>
                </a:lnSpc>
                <a:spcBef>
                  <a:spcPct val="0"/>
                </a:spcBef>
              </a:pPr>
              <a:r>
                <a:rPr lang="en-US" sz="2586" strike="noStrike" u="none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Problem 02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943576" y="5941027"/>
            <a:ext cx="2670160" cy="685553"/>
            <a:chOff x="0" y="0"/>
            <a:chExt cx="976004" cy="25058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76004" cy="250585"/>
            </a:xfrm>
            <a:custGeom>
              <a:avLst/>
              <a:gdLst/>
              <a:ahLst/>
              <a:cxnLst/>
              <a:rect r="r" b="b" t="t" l="l"/>
              <a:pathLst>
                <a:path h="250585" w="976004">
                  <a:moveTo>
                    <a:pt x="125293" y="0"/>
                  </a:moveTo>
                  <a:lnTo>
                    <a:pt x="850712" y="0"/>
                  </a:lnTo>
                  <a:cubicBezTo>
                    <a:pt x="883941" y="0"/>
                    <a:pt x="915810" y="13200"/>
                    <a:pt x="939307" y="36697"/>
                  </a:cubicBezTo>
                  <a:cubicBezTo>
                    <a:pt x="962804" y="60194"/>
                    <a:pt x="976004" y="92063"/>
                    <a:pt x="976004" y="125293"/>
                  </a:cubicBezTo>
                  <a:lnTo>
                    <a:pt x="976004" y="125293"/>
                  </a:lnTo>
                  <a:cubicBezTo>
                    <a:pt x="976004" y="158522"/>
                    <a:pt x="962804" y="190391"/>
                    <a:pt x="939307" y="213888"/>
                  </a:cubicBezTo>
                  <a:cubicBezTo>
                    <a:pt x="915810" y="237385"/>
                    <a:pt x="883941" y="250585"/>
                    <a:pt x="850712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solidFill>
              <a:srgbClr val="051D4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976004" cy="3077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620"/>
                </a:lnSpc>
                <a:spcBef>
                  <a:spcPct val="0"/>
                </a:spcBef>
              </a:pPr>
              <a:r>
                <a:rPr lang="en-US" sz="2586" strike="noStrike" u="none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Problem 03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649197" y="6700260"/>
            <a:ext cx="2695682" cy="1508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8"/>
              </a:lnSpc>
            </a:pPr>
            <a:r>
              <a:rPr lang="en-US" sz="2870" spc="-57">
                <a:solidFill>
                  <a:srgbClr val="FDFDFD"/>
                </a:solidFill>
                <a:latin typeface="Alice"/>
                <a:ea typeface="Alice"/>
                <a:cs typeface="Alice"/>
                <a:sym typeface="Alice"/>
              </a:rPr>
              <a:t>One-to-one comummuni-</a:t>
            </a:r>
          </a:p>
          <a:p>
            <a:pPr algn="l" marL="0" indent="0" lvl="0">
              <a:lnSpc>
                <a:spcPts val="4018"/>
              </a:lnSpc>
              <a:spcBef>
                <a:spcPct val="0"/>
              </a:spcBef>
            </a:pPr>
            <a:r>
              <a:rPr lang="en-US" sz="2870" spc="-57">
                <a:solidFill>
                  <a:srgbClr val="FDFDFD"/>
                </a:solidFill>
                <a:latin typeface="Alice"/>
                <a:ea typeface="Alice"/>
                <a:cs typeface="Alice"/>
                <a:sym typeface="Alice"/>
              </a:rPr>
              <a:t>cation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486700" y="6750406"/>
            <a:ext cx="2695682" cy="1508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8"/>
              </a:lnSpc>
              <a:spcBef>
                <a:spcPct val="0"/>
              </a:spcBef>
            </a:pPr>
            <a:r>
              <a:rPr lang="en-US" sz="2870" spc="-57">
                <a:solidFill>
                  <a:srgbClr val="FDFDFD"/>
                </a:solidFill>
                <a:latin typeface="Alice"/>
                <a:ea typeface="Alice"/>
                <a:cs typeface="Alice"/>
                <a:sym typeface="Alice"/>
              </a:rPr>
              <a:t>Providing Quizes for user engagement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943576" y="6587704"/>
            <a:ext cx="2979427" cy="1508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18"/>
              </a:lnSpc>
              <a:spcBef>
                <a:spcPct val="0"/>
              </a:spcBef>
            </a:pPr>
            <a:r>
              <a:rPr lang="en-US" sz="2870" spc="-57">
                <a:solidFill>
                  <a:srgbClr val="FDFDFD"/>
                </a:solidFill>
                <a:latin typeface="Alice"/>
                <a:ea typeface="Alice"/>
                <a:cs typeface="Alice"/>
                <a:sym typeface="Alice"/>
              </a:rPr>
              <a:t>Teacher to control video for other students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633161" y="231125"/>
            <a:ext cx="2072900" cy="61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  <a:spcBef>
                <a:spcPct val="0"/>
              </a:spcBef>
            </a:pPr>
            <a:r>
              <a:rPr lang="en-US" sz="3631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NETRA AI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898305" y="5138847"/>
            <a:ext cx="1542613" cy="61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  <a:spcBef>
                <a:spcPct val="0"/>
              </a:spcBef>
            </a:pPr>
            <a:r>
              <a:rPr lang="en-US" sz="3631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Voice 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204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24860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13997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001956" y="775126"/>
            <a:ext cx="4265881" cy="4455091"/>
            <a:chOff x="0" y="0"/>
            <a:chExt cx="1135018" cy="11853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5018" cy="1185361"/>
            </a:xfrm>
            <a:custGeom>
              <a:avLst/>
              <a:gdLst/>
              <a:ahLst/>
              <a:cxnLst/>
              <a:rect r="r" b="b" t="t" l="l"/>
              <a:pathLst>
                <a:path h="1185361" w="1135018">
                  <a:moveTo>
                    <a:pt x="79853" y="0"/>
                  </a:moveTo>
                  <a:lnTo>
                    <a:pt x="1055165" y="0"/>
                  </a:lnTo>
                  <a:cubicBezTo>
                    <a:pt x="1099267" y="0"/>
                    <a:pt x="1135018" y="35752"/>
                    <a:pt x="1135018" y="79853"/>
                  </a:cubicBezTo>
                  <a:lnTo>
                    <a:pt x="1135018" y="1105508"/>
                  </a:lnTo>
                  <a:cubicBezTo>
                    <a:pt x="1135018" y="1149609"/>
                    <a:pt x="1099267" y="1185361"/>
                    <a:pt x="1055165" y="1185361"/>
                  </a:cubicBezTo>
                  <a:lnTo>
                    <a:pt x="79853" y="1185361"/>
                  </a:lnTo>
                  <a:cubicBezTo>
                    <a:pt x="35752" y="1185361"/>
                    <a:pt x="0" y="1149609"/>
                    <a:pt x="0" y="1105508"/>
                  </a:cubicBezTo>
                  <a:lnTo>
                    <a:pt x="0" y="79853"/>
                  </a:lnTo>
                  <a:cubicBezTo>
                    <a:pt x="0" y="35752"/>
                    <a:pt x="35752" y="0"/>
                    <a:pt x="7985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35018" cy="1223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74502" y="775126"/>
            <a:ext cx="4381909" cy="4455091"/>
            <a:chOff x="0" y="0"/>
            <a:chExt cx="1165889" cy="11853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5889" cy="1185361"/>
            </a:xfrm>
            <a:custGeom>
              <a:avLst/>
              <a:gdLst/>
              <a:ahLst/>
              <a:cxnLst/>
              <a:rect r="r" b="b" t="t" l="l"/>
              <a:pathLst>
                <a:path h="1185361" w="1165889">
                  <a:moveTo>
                    <a:pt x="77739" y="0"/>
                  </a:moveTo>
                  <a:lnTo>
                    <a:pt x="1088151" y="0"/>
                  </a:lnTo>
                  <a:cubicBezTo>
                    <a:pt x="1108768" y="0"/>
                    <a:pt x="1128541" y="8190"/>
                    <a:pt x="1143120" y="22769"/>
                  </a:cubicBezTo>
                  <a:cubicBezTo>
                    <a:pt x="1157699" y="37348"/>
                    <a:pt x="1165889" y="57121"/>
                    <a:pt x="1165889" y="77739"/>
                  </a:cubicBezTo>
                  <a:lnTo>
                    <a:pt x="1165889" y="1107622"/>
                  </a:lnTo>
                  <a:cubicBezTo>
                    <a:pt x="1165889" y="1150556"/>
                    <a:pt x="1131085" y="1185361"/>
                    <a:pt x="1088151" y="1185361"/>
                  </a:cubicBezTo>
                  <a:lnTo>
                    <a:pt x="77739" y="1185361"/>
                  </a:lnTo>
                  <a:cubicBezTo>
                    <a:pt x="57121" y="1185361"/>
                    <a:pt x="37348" y="1177171"/>
                    <a:pt x="22769" y="1162592"/>
                  </a:cubicBezTo>
                  <a:cubicBezTo>
                    <a:pt x="8190" y="1148013"/>
                    <a:pt x="0" y="1128240"/>
                    <a:pt x="0" y="1107622"/>
                  </a:cubicBezTo>
                  <a:lnTo>
                    <a:pt x="0" y="77739"/>
                  </a:lnTo>
                  <a:cubicBezTo>
                    <a:pt x="0" y="57121"/>
                    <a:pt x="8190" y="37348"/>
                    <a:pt x="22769" y="22769"/>
                  </a:cubicBezTo>
                  <a:cubicBezTo>
                    <a:pt x="37348" y="8190"/>
                    <a:pt x="57121" y="0"/>
                    <a:pt x="77739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65889" cy="1223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084474" y="775126"/>
            <a:ext cx="4475678" cy="4455091"/>
            <a:chOff x="0" y="0"/>
            <a:chExt cx="1190838" cy="11853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0838" cy="1185361"/>
            </a:xfrm>
            <a:custGeom>
              <a:avLst/>
              <a:gdLst/>
              <a:ahLst/>
              <a:cxnLst/>
              <a:rect r="r" b="b" t="t" l="l"/>
              <a:pathLst>
                <a:path h="1185361" w="1190838">
                  <a:moveTo>
                    <a:pt x="76110" y="0"/>
                  </a:moveTo>
                  <a:lnTo>
                    <a:pt x="1114728" y="0"/>
                  </a:lnTo>
                  <a:cubicBezTo>
                    <a:pt x="1156763" y="0"/>
                    <a:pt x="1190838" y="34076"/>
                    <a:pt x="1190838" y="76110"/>
                  </a:cubicBezTo>
                  <a:lnTo>
                    <a:pt x="1190838" y="1109251"/>
                  </a:lnTo>
                  <a:cubicBezTo>
                    <a:pt x="1190838" y="1151285"/>
                    <a:pt x="1156763" y="1185361"/>
                    <a:pt x="1114728" y="1185361"/>
                  </a:cubicBezTo>
                  <a:lnTo>
                    <a:pt x="76110" y="1185361"/>
                  </a:lnTo>
                  <a:cubicBezTo>
                    <a:pt x="34076" y="1185361"/>
                    <a:pt x="0" y="1151285"/>
                    <a:pt x="0" y="1109251"/>
                  </a:cubicBezTo>
                  <a:lnTo>
                    <a:pt x="0" y="76110"/>
                  </a:lnTo>
                  <a:cubicBezTo>
                    <a:pt x="0" y="34076"/>
                    <a:pt x="34076" y="0"/>
                    <a:pt x="76110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190838" cy="1223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715528" y="-114300"/>
            <a:ext cx="11981793" cy="889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51"/>
              </a:lnSpc>
              <a:spcBef>
                <a:spcPct val="0"/>
              </a:spcBef>
            </a:pPr>
            <a:r>
              <a:rPr lang="en-US" sz="5108">
                <a:solidFill>
                  <a:srgbClr val="FDFDFD"/>
                </a:solidFill>
                <a:latin typeface="Alice Bold"/>
                <a:ea typeface="Alice Bold"/>
                <a:cs typeface="Alice Bold"/>
                <a:sym typeface="Alice Bold"/>
              </a:rPr>
              <a:t>HOW WE MADE IT POSSIBLE ?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34487" y="5712931"/>
            <a:ext cx="4475678" cy="4455091"/>
            <a:chOff x="0" y="0"/>
            <a:chExt cx="1190838" cy="118536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90838" cy="1185361"/>
            </a:xfrm>
            <a:custGeom>
              <a:avLst/>
              <a:gdLst/>
              <a:ahLst/>
              <a:cxnLst/>
              <a:rect r="r" b="b" t="t" l="l"/>
              <a:pathLst>
                <a:path h="1185361" w="1190838">
                  <a:moveTo>
                    <a:pt x="76110" y="0"/>
                  </a:moveTo>
                  <a:lnTo>
                    <a:pt x="1114728" y="0"/>
                  </a:lnTo>
                  <a:cubicBezTo>
                    <a:pt x="1156763" y="0"/>
                    <a:pt x="1190838" y="34076"/>
                    <a:pt x="1190838" y="76110"/>
                  </a:cubicBezTo>
                  <a:lnTo>
                    <a:pt x="1190838" y="1109251"/>
                  </a:lnTo>
                  <a:cubicBezTo>
                    <a:pt x="1190838" y="1151285"/>
                    <a:pt x="1156763" y="1185361"/>
                    <a:pt x="1114728" y="1185361"/>
                  </a:cubicBezTo>
                  <a:lnTo>
                    <a:pt x="76110" y="1185361"/>
                  </a:lnTo>
                  <a:cubicBezTo>
                    <a:pt x="34076" y="1185361"/>
                    <a:pt x="0" y="1151285"/>
                    <a:pt x="0" y="1109251"/>
                  </a:cubicBezTo>
                  <a:lnTo>
                    <a:pt x="0" y="76110"/>
                  </a:lnTo>
                  <a:cubicBezTo>
                    <a:pt x="0" y="34076"/>
                    <a:pt x="34076" y="0"/>
                    <a:pt x="76110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90838" cy="1223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324515" y="5712931"/>
            <a:ext cx="4381909" cy="4455091"/>
            <a:chOff x="0" y="0"/>
            <a:chExt cx="1165889" cy="11853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65889" cy="1185361"/>
            </a:xfrm>
            <a:custGeom>
              <a:avLst/>
              <a:gdLst/>
              <a:ahLst/>
              <a:cxnLst/>
              <a:rect r="r" b="b" t="t" l="l"/>
              <a:pathLst>
                <a:path h="1185361" w="1165889">
                  <a:moveTo>
                    <a:pt x="77739" y="0"/>
                  </a:moveTo>
                  <a:lnTo>
                    <a:pt x="1088151" y="0"/>
                  </a:lnTo>
                  <a:cubicBezTo>
                    <a:pt x="1108768" y="0"/>
                    <a:pt x="1128541" y="8190"/>
                    <a:pt x="1143120" y="22769"/>
                  </a:cubicBezTo>
                  <a:cubicBezTo>
                    <a:pt x="1157699" y="37348"/>
                    <a:pt x="1165889" y="57121"/>
                    <a:pt x="1165889" y="77739"/>
                  </a:cubicBezTo>
                  <a:lnTo>
                    <a:pt x="1165889" y="1107622"/>
                  </a:lnTo>
                  <a:cubicBezTo>
                    <a:pt x="1165889" y="1150556"/>
                    <a:pt x="1131085" y="1185361"/>
                    <a:pt x="1088151" y="1185361"/>
                  </a:cubicBezTo>
                  <a:lnTo>
                    <a:pt x="77739" y="1185361"/>
                  </a:lnTo>
                  <a:cubicBezTo>
                    <a:pt x="57121" y="1185361"/>
                    <a:pt x="37348" y="1177171"/>
                    <a:pt x="22769" y="1162592"/>
                  </a:cubicBezTo>
                  <a:cubicBezTo>
                    <a:pt x="8190" y="1148013"/>
                    <a:pt x="0" y="1128240"/>
                    <a:pt x="0" y="1107622"/>
                  </a:cubicBezTo>
                  <a:lnTo>
                    <a:pt x="0" y="77739"/>
                  </a:lnTo>
                  <a:cubicBezTo>
                    <a:pt x="0" y="57121"/>
                    <a:pt x="8190" y="37348"/>
                    <a:pt x="22769" y="22769"/>
                  </a:cubicBezTo>
                  <a:cubicBezTo>
                    <a:pt x="37348" y="8190"/>
                    <a:pt x="57121" y="0"/>
                    <a:pt x="77739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165889" cy="1223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20774" y="5712931"/>
            <a:ext cx="4265881" cy="4455091"/>
            <a:chOff x="0" y="0"/>
            <a:chExt cx="1135018" cy="11853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35018" cy="1185361"/>
            </a:xfrm>
            <a:custGeom>
              <a:avLst/>
              <a:gdLst/>
              <a:ahLst/>
              <a:cxnLst/>
              <a:rect r="r" b="b" t="t" l="l"/>
              <a:pathLst>
                <a:path h="1185361" w="1135018">
                  <a:moveTo>
                    <a:pt x="79853" y="0"/>
                  </a:moveTo>
                  <a:lnTo>
                    <a:pt x="1055165" y="0"/>
                  </a:lnTo>
                  <a:cubicBezTo>
                    <a:pt x="1099267" y="0"/>
                    <a:pt x="1135018" y="35752"/>
                    <a:pt x="1135018" y="79853"/>
                  </a:cubicBezTo>
                  <a:lnTo>
                    <a:pt x="1135018" y="1105508"/>
                  </a:lnTo>
                  <a:cubicBezTo>
                    <a:pt x="1135018" y="1149609"/>
                    <a:pt x="1099267" y="1185361"/>
                    <a:pt x="1055165" y="1185361"/>
                  </a:cubicBezTo>
                  <a:lnTo>
                    <a:pt x="79853" y="1185361"/>
                  </a:lnTo>
                  <a:cubicBezTo>
                    <a:pt x="35752" y="1185361"/>
                    <a:pt x="0" y="1149609"/>
                    <a:pt x="0" y="1105508"/>
                  </a:cubicBezTo>
                  <a:lnTo>
                    <a:pt x="0" y="79853"/>
                  </a:lnTo>
                  <a:cubicBezTo>
                    <a:pt x="0" y="35752"/>
                    <a:pt x="35752" y="0"/>
                    <a:pt x="7985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135018" cy="1223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468650" y="2390992"/>
            <a:ext cx="2072900" cy="61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  <a:spcBef>
                <a:spcPct val="0"/>
              </a:spcBef>
            </a:pPr>
            <a:r>
              <a:rPr lang="en-US" sz="3631">
                <a:solidFill>
                  <a:srgbClr val="FDFDFD"/>
                </a:solidFill>
                <a:latin typeface="Alice Bold"/>
                <a:ea typeface="Alice Bold"/>
                <a:cs typeface="Alice Bold"/>
                <a:sym typeface="Alice Bold"/>
              </a:rPr>
              <a:t>NETRA AI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420051" y="7347146"/>
            <a:ext cx="1542613" cy="61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  <a:spcBef>
                <a:spcPct val="0"/>
              </a:spcBef>
            </a:pPr>
            <a:r>
              <a:rPr lang="en-US" sz="3631">
                <a:solidFill>
                  <a:srgbClr val="FDFDFD"/>
                </a:solidFill>
                <a:latin typeface="Alice Bold"/>
                <a:ea typeface="Alice Bold"/>
                <a:cs typeface="Alice Bold"/>
                <a:sym typeface="Alice Bold"/>
              </a:rPr>
              <a:t>Voice 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8450" y="6186751"/>
            <a:ext cx="3907753" cy="207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</a:t>
            </a:r>
            <a:r>
              <a:rPr lang="en-US" sz="2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sking Question through audio and retrieving it also through audio output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399839" y="6347021"/>
            <a:ext cx="3907753" cy="260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Giving Admin power to the teaher for accessing students platform to play videos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61593" y="6339151"/>
            <a:ext cx="3907753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Audio based Quiz for visually impaired people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181020" y="1390867"/>
            <a:ext cx="3907753" cy="155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Using ESP32 for making low cost model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66898" y="1390867"/>
            <a:ext cx="3907753" cy="207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Make the model train fast and reliable to use in low light for accuracy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370639" y="1279723"/>
            <a:ext cx="3907753" cy="260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Use the Headset for audio output and conversion of text to speech for visually impared person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36509" y="2834283"/>
            <a:ext cx="2404232" cy="2404232"/>
          </a:xfrm>
          <a:custGeom>
            <a:avLst/>
            <a:gdLst/>
            <a:ahLst/>
            <a:cxnLst/>
            <a:rect r="r" b="b" t="t" l="l"/>
            <a:pathLst>
              <a:path h="2404232" w="2404232">
                <a:moveTo>
                  <a:pt x="0" y="0"/>
                </a:moveTo>
                <a:lnTo>
                  <a:pt x="2404231" y="0"/>
                </a:lnTo>
                <a:lnTo>
                  <a:pt x="2404231" y="2404232"/>
                </a:lnTo>
                <a:lnTo>
                  <a:pt x="0" y="240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086536" y="3080918"/>
            <a:ext cx="447334" cy="447334"/>
          </a:xfrm>
          <a:custGeom>
            <a:avLst/>
            <a:gdLst/>
            <a:ahLst/>
            <a:cxnLst/>
            <a:rect r="r" b="b" t="t" l="l"/>
            <a:pathLst>
              <a:path h="447334" w="447334">
                <a:moveTo>
                  <a:pt x="0" y="0"/>
                </a:moveTo>
                <a:lnTo>
                  <a:pt x="447334" y="0"/>
                </a:lnTo>
                <a:lnTo>
                  <a:pt x="447334" y="447334"/>
                </a:lnTo>
                <a:lnTo>
                  <a:pt x="0" y="447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30914" y="3017989"/>
            <a:ext cx="573191" cy="573191"/>
          </a:xfrm>
          <a:custGeom>
            <a:avLst/>
            <a:gdLst/>
            <a:ahLst/>
            <a:cxnLst/>
            <a:rect r="r" b="b" t="t" l="l"/>
            <a:pathLst>
              <a:path h="573191" w="573191">
                <a:moveTo>
                  <a:pt x="0" y="0"/>
                </a:moveTo>
                <a:lnTo>
                  <a:pt x="573191" y="0"/>
                </a:lnTo>
                <a:lnTo>
                  <a:pt x="573191" y="573192"/>
                </a:lnTo>
                <a:lnTo>
                  <a:pt x="0" y="5731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7436509" y="4022173"/>
            <a:ext cx="2404232" cy="14226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085269" y="3528252"/>
            <a:ext cx="1035404" cy="476987"/>
          </a:xfrm>
          <a:custGeom>
            <a:avLst/>
            <a:gdLst/>
            <a:ahLst/>
            <a:cxnLst/>
            <a:rect r="r" b="b" t="t" l="l"/>
            <a:pathLst>
              <a:path h="476987" w="1035404">
                <a:moveTo>
                  <a:pt x="0" y="0"/>
                </a:moveTo>
                <a:lnTo>
                  <a:pt x="1035404" y="0"/>
                </a:lnTo>
                <a:lnTo>
                  <a:pt x="1035404" y="476987"/>
                </a:lnTo>
                <a:lnTo>
                  <a:pt x="0" y="4769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267" r="0" b="-426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25528" y="3401406"/>
            <a:ext cx="1241535" cy="1241535"/>
          </a:xfrm>
          <a:custGeom>
            <a:avLst/>
            <a:gdLst/>
            <a:ahLst/>
            <a:cxnLst/>
            <a:rect r="r" b="b" t="t" l="l"/>
            <a:pathLst>
              <a:path h="1241535" w="1241535">
                <a:moveTo>
                  <a:pt x="0" y="0"/>
                </a:moveTo>
                <a:lnTo>
                  <a:pt x="1241536" y="0"/>
                </a:lnTo>
                <a:lnTo>
                  <a:pt x="1241536" y="1241535"/>
                </a:lnTo>
                <a:lnTo>
                  <a:pt x="0" y="12415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H="true">
            <a:off x="13227367" y="3335607"/>
            <a:ext cx="0" cy="1667994"/>
          </a:xfrm>
          <a:prstGeom prst="line">
            <a:avLst/>
          </a:prstGeom>
          <a:ln cap="flat" w="9525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213141" y="3321401"/>
            <a:ext cx="1164805" cy="1164805"/>
          </a:xfrm>
          <a:custGeom>
            <a:avLst/>
            <a:gdLst/>
            <a:ahLst/>
            <a:cxnLst/>
            <a:rect r="r" b="b" t="t" l="l"/>
            <a:pathLst>
              <a:path h="1164805" w="1164805">
                <a:moveTo>
                  <a:pt x="0" y="0"/>
                </a:moveTo>
                <a:lnTo>
                  <a:pt x="1164805" y="0"/>
                </a:lnTo>
                <a:lnTo>
                  <a:pt x="1164805" y="1164805"/>
                </a:lnTo>
                <a:lnTo>
                  <a:pt x="0" y="11648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42383" y="4153746"/>
            <a:ext cx="1136931" cy="756576"/>
          </a:xfrm>
          <a:custGeom>
            <a:avLst/>
            <a:gdLst/>
            <a:ahLst/>
            <a:cxnLst/>
            <a:rect r="r" b="b" t="t" l="l"/>
            <a:pathLst>
              <a:path h="756576" w="1136931">
                <a:moveTo>
                  <a:pt x="0" y="0"/>
                </a:moveTo>
                <a:lnTo>
                  <a:pt x="1136931" y="0"/>
                </a:lnTo>
                <a:lnTo>
                  <a:pt x="1136931" y="756576"/>
                </a:lnTo>
                <a:lnTo>
                  <a:pt x="0" y="7565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57822" y="2529514"/>
            <a:ext cx="897473" cy="897473"/>
          </a:xfrm>
          <a:custGeom>
            <a:avLst/>
            <a:gdLst/>
            <a:ahLst/>
            <a:cxnLst/>
            <a:rect r="r" b="b" t="t" l="l"/>
            <a:pathLst>
              <a:path h="897473" w="897473">
                <a:moveTo>
                  <a:pt x="0" y="0"/>
                </a:moveTo>
                <a:lnTo>
                  <a:pt x="897473" y="0"/>
                </a:lnTo>
                <a:lnTo>
                  <a:pt x="897473" y="897473"/>
                </a:lnTo>
                <a:lnTo>
                  <a:pt x="0" y="8974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0208" y="4880754"/>
            <a:ext cx="1640522" cy="490106"/>
          </a:xfrm>
          <a:custGeom>
            <a:avLst/>
            <a:gdLst/>
            <a:ahLst/>
            <a:cxnLst/>
            <a:rect r="r" b="b" t="t" l="l"/>
            <a:pathLst>
              <a:path h="490106" w="1640522">
                <a:moveTo>
                  <a:pt x="0" y="0"/>
                </a:moveTo>
                <a:lnTo>
                  <a:pt x="1640522" y="0"/>
                </a:lnTo>
                <a:lnTo>
                  <a:pt x="1640522" y="490106"/>
                </a:lnTo>
                <a:lnTo>
                  <a:pt x="0" y="49010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506800" y="5250880"/>
            <a:ext cx="1542868" cy="1542868"/>
          </a:xfrm>
          <a:custGeom>
            <a:avLst/>
            <a:gdLst/>
            <a:ahLst/>
            <a:cxnLst/>
            <a:rect r="r" b="b" t="t" l="l"/>
            <a:pathLst>
              <a:path h="1542868" w="1542868">
                <a:moveTo>
                  <a:pt x="0" y="0"/>
                </a:moveTo>
                <a:lnTo>
                  <a:pt x="1542868" y="0"/>
                </a:lnTo>
                <a:lnTo>
                  <a:pt x="1542868" y="1542869"/>
                </a:lnTo>
                <a:lnTo>
                  <a:pt x="0" y="154286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35864" y="4911483"/>
            <a:ext cx="1622410" cy="485371"/>
          </a:xfrm>
          <a:custGeom>
            <a:avLst/>
            <a:gdLst/>
            <a:ahLst/>
            <a:cxnLst/>
            <a:rect r="r" b="b" t="t" l="l"/>
            <a:pathLst>
              <a:path h="485371" w="1622410">
                <a:moveTo>
                  <a:pt x="0" y="0"/>
                </a:moveTo>
                <a:lnTo>
                  <a:pt x="1622410" y="0"/>
                </a:lnTo>
                <a:lnTo>
                  <a:pt x="1622410" y="485371"/>
                </a:lnTo>
                <a:lnTo>
                  <a:pt x="0" y="48537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52838" y="4911483"/>
            <a:ext cx="1695692" cy="506588"/>
          </a:xfrm>
          <a:custGeom>
            <a:avLst/>
            <a:gdLst/>
            <a:ahLst/>
            <a:cxnLst/>
            <a:rect r="r" b="b" t="t" l="l"/>
            <a:pathLst>
              <a:path h="506588" w="1695692">
                <a:moveTo>
                  <a:pt x="0" y="0"/>
                </a:moveTo>
                <a:lnTo>
                  <a:pt x="1695692" y="0"/>
                </a:lnTo>
                <a:lnTo>
                  <a:pt x="1695692" y="506588"/>
                </a:lnTo>
                <a:lnTo>
                  <a:pt x="0" y="50658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548530" y="4933507"/>
            <a:ext cx="1664839" cy="498064"/>
          </a:xfrm>
          <a:custGeom>
            <a:avLst/>
            <a:gdLst/>
            <a:ahLst/>
            <a:cxnLst/>
            <a:rect r="r" b="b" t="t" l="l"/>
            <a:pathLst>
              <a:path h="498064" w="1664839">
                <a:moveTo>
                  <a:pt x="0" y="0"/>
                </a:moveTo>
                <a:lnTo>
                  <a:pt x="1664839" y="0"/>
                </a:lnTo>
                <a:lnTo>
                  <a:pt x="1664839" y="498064"/>
                </a:lnTo>
                <a:lnTo>
                  <a:pt x="0" y="49806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1445866" y="4382441"/>
            <a:ext cx="638007" cy="358618"/>
          </a:xfrm>
          <a:custGeom>
            <a:avLst/>
            <a:gdLst/>
            <a:ahLst/>
            <a:cxnLst/>
            <a:rect r="r" b="b" t="t" l="l"/>
            <a:pathLst>
              <a:path h="358618" w="638007">
                <a:moveTo>
                  <a:pt x="0" y="0"/>
                </a:moveTo>
                <a:lnTo>
                  <a:pt x="638007" y="0"/>
                </a:lnTo>
                <a:lnTo>
                  <a:pt x="638007" y="358619"/>
                </a:lnTo>
                <a:lnTo>
                  <a:pt x="0" y="35861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2843430" y="4406442"/>
            <a:ext cx="607278" cy="341346"/>
          </a:xfrm>
          <a:custGeom>
            <a:avLst/>
            <a:gdLst/>
            <a:ahLst/>
            <a:cxnLst/>
            <a:rect r="r" b="b" t="t" l="l"/>
            <a:pathLst>
              <a:path h="341346" w="607278">
                <a:moveTo>
                  <a:pt x="0" y="0"/>
                </a:moveTo>
                <a:lnTo>
                  <a:pt x="607278" y="0"/>
                </a:lnTo>
                <a:lnTo>
                  <a:pt x="607278" y="341346"/>
                </a:lnTo>
                <a:lnTo>
                  <a:pt x="0" y="34134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24177" y="4406442"/>
            <a:ext cx="607278" cy="341346"/>
          </a:xfrm>
          <a:custGeom>
            <a:avLst/>
            <a:gdLst/>
            <a:ahLst/>
            <a:cxnLst/>
            <a:rect r="r" b="b" t="t" l="l"/>
            <a:pathLst>
              <a:path h="341346" w="607278">
                <a:moveTo>
                  <a:pt x="0" y="0"/>
                </a:moveTo>
                <a:lnTo>
                  <a:pt x="607278" y="0"/>
                </a:lnTo>
                <a:lnTo>
                  <a:pt x="607278" y="341346"/>
                </a:lnTo>
                <a:lnTo>
                  <a:pt x="0" y="34134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6057611" y="4367383"/>
            <a:ext cx="660895" cy="371483"/>
          </a:xfrm>
          <a:custGeom>
            <a:avLst/>
            <a:gdLst/>
            <a:ahLst/>
            <a:cxnLst/>
            <a:rect r="r" b="b" t="t" l="l"/>
            <a:pathLst>
              <a:path h="371483" w="660895">
                <a:moveTo>
                  <a:pt x="0" y="0"/>
                </a:moveTo>
                <a:lnTo>
                  <a:pt x="660895" y="0"/>
                </a:lnTo>
                <a:lnTo>
                  <a:pt x="660895" y="371484"/>
                </a:lnTo>
                <a:lnTo>
                  <a:pt x="0" y="37148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3691519" y="3804644"/>
            <a:ext cx="600262" cy="337402"/>
          </a:xfrm>
          <a:custGeom>
            <a:avLst/>
            <a:gdLst/>
            <a:ahLst/>
            <a:cxnLst/>
            <a:rect r="r" b="b" t="t" l="l"/>
            <a:pathLst>
              <a:path h="337402" w="600262">
                <a:moveTo>
                  <a:pt x="0" y="0"/>
                </a:moveTo>
                <a:lnTo>
                  <a:pt x="600261" y="0"/>
                </a:lnTo>
                <a:lnTo>
                  <a:pt x="600261" y="337402"/>
                </a:lnTo>
                <a:lnTo>
                  <a:pt x="0" y="33740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32023" y="4135726"/>
            <a:ext cx="7166644" cy="250439"/>
          </a:xfrm>
          <a:custGeom>
            <a:avLst/>
            <a:gdLst/>
            <a:ahLst/>
            <a:cxnLst/>
            <a:rect r="r" b="b" t="t" l="l"/>
            <a:pathLst>
              <a:path h="250439" w="7166644">
                <a:moveTo>
                  <a:pt x="0" y="0"/>
                </a:moveTo>
                <a:lnTo>
                  <a:pt x="7166644" y="0"/>
                </a:lnTo>
                <a:lnTo>
                  <a:pt x="7166644" y="250439"/>
                </a:lnTo>
                <a:lnTo>
                  <a:pt x="0" y="25043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-1428790" r="0" b="-1332846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88376" y="5503532"/>
            <a:ext cx="887525" cy="887525"/>
          </a:xfrm>
          <a:custGeom>
            <a:avLst/>
            <a:gdLst/>
            <a:ahLst/>
            <a:cxnLst/>
            <a:rect r="r" b="b" t="t" l="l"/>
            <a:pathLst>
              <a:path h="887525" w="887525">
                <a:moveTo>
                  <a:pt x="0" y="0"/>
                </a:moveTo>
                <a:lnTo>
                  <a:pt x="887525" y="0"/>
                </a:lnTo>
                <a:lnTo>
                  <a:pt x="887525" y="887525"/>
                </a:lnTo>
                <a:lnTo>
                  <a:pt x="0" y="8875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true" rot="-5400000">
            <a:off x="5889746" y="7307683"/>
            <a:ext cx="638007" cy="358618"/>
          </a:xfrm>
          <a:custGeom>
            <a:avLst/>
            <a:gdLst/>
            <a:ahLst/>
            <a:cxnLst/>
            <a:rect r="r" b="b" t="t" l="l"/>
            <a:pathLst>
              <a:path h="358618" w="638007">
                <a:moveTo>
                  <a:pt x="0" y="358619"/>
                </a:moveTo>
                <a:lnTo>
                  <a:pt x="638007" y="358619"/>
                </a:lnTo>
                <a:lnTo>
                  <a:pt x="638007" y="0"/>
                </a:lnTo>
                <a:lnTo>
                  <a:pt x="0" y="0"/>
                </a:lnTo>
                <a:lnTo>
                  <a:pt x="0" y="358619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true" rot="-5400000">
            <a:off x="4522911" y="7300955"/>
            <a:ext cx="607278" cy="341346"/>
          </a:xfrm>
          <a:custGeom>
            <a:avLst/>
            <a:gdLst/>
            <a:ahLst/>
            <a:cxnLst/>
            <a:rect r="r" b="b" t="t" l="l"/>
            <a:pathLst>
              <a:path h="341346" w="607278">
                <a:moveTo>
                  <a:pt x="0" y="341346"/>
                </a:moveTo>
                <a:lnTo>
                  <a:pt x="607278" y="341346"/>
                </a:lnTo>
                <a:lnTo>
                  <a:pt x="607278" y="0"/>
                </a:lnTo>
                <a:lnTo>
                  <a:pt x="0" y="0"/>
                </a:lnTo>
                <a:lnTo>
                  <a:pt x="0" y="341346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true" rot="-5400000">
            <a:off x="2942164" y="7300955"/>
            <a:ext cx="607278" cy="341346"/>
          </a:xfrm>
          <a:custGeom>
            <a:avLst/>
            <a:gdLst/>
            <a:ahLst/>
            <a:cxnLst/>
            <a:rect r="r" b="b" t="t" l="l"/>
            <a:pathLst>
              <a:path h="341346" w="607278">
                <a:moveTo>
                  <a:pt x="0" y="341346"/>
                </a:moveTo>
                <a:lnTo>
                  <a:pt x="607278" y="341346"/>
                </a:lnTo>
                <a:lnTo>
                  <a:pt x="607278" y="0"/>
                </a:lnTo>
                <a:lnTo>
                  <a:pt x="0" y="0"/>
                </a:lnTo>
                <a:lnTo>
                  <a:pt x="0" y="341346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true" rot="-5400000">
            <a:off x="1315127" y="7300955"/>
            <a:ext cx="607278" cy="341346"/>
          </a:xfrm>
          <a:custGeom>
            <a:avLst/>
            <a:gdLst/>
            <a:ahLst/>
            <a:cxnLst/>
            <a:rect r="r" b="b" t="t" l="l"/>
            <a:pathLst>
              <a:path h="341346" w="607278">
                <a:moveTo>
                  <a:pt x="0" y="341346"/>
                </a:moveTo>
                <a:lnTo>
                  <a:pt x="607279" y="341346"/>
                </a:lnTo>
                <a:lnTo>
                  <a:pt x="607279" y="0"/>
                </a:lnTo>
                <a:lnTo>
                  <a:pt x="0" y="0"/>
                </a:lnTo>
                <a:lnTo>
                  <a:pt x="0" y="341346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false" rot="-5400000">
            <a:off x="3691519" y="7815201"/>
            <a:ext cx="600262" cy="337402"/>
          </a:xfrm>
          <a:custGeom>
            <a:avLst/>
            <a:gdLst/>
            <a:ahLst/>
            <a:cxnLst/>
            <a:rect r="r" b="b" t="t" l="l"/>
            <a:pathLst>
              <a:path h="337402" w="600262">
                <a:moveTo>
                  <a:pt x="600261" y="0"/>
                </a:moveTo>
                <a:lnTo>
                  <a:pt x="0" y="0"/>
                </a:lnTo>
                <a:lnTo>
                  <a:pt x="0" y="337402"/>
                </a:lnTo>
                <a:lnTo>
                  <a:pt x="600261" y="337402"/>
                </a:lnTo>
                <a:lnTo>
                  <a:pt x="600261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3622675" y="8207087"/>
            <a:ext cx="892450" cy="602323"/>
          </a:xfrm>
          <a:custGeom>
            <a:avLst/>
            <a:gdLst/>
            <a:ahLst/>
            <a:cxnLst/>
            <a:rect r="r" b="b" t="t" l="l"/>
            <a:pathLst>
              <a:path h="602323" w="892450">
                <a:moveTo>
                  <a:pt x="0" y="0"/>
                </a:moveTo>
                <a:lnTo>
                  <a:pt x="892450" y="0"/>
                </a:lnTo>
                <a:lnTo>
                  <a:pt x="892450" y="602323"/>
                </a:lnTo>
                <a:lnTo>
                  <a:pt x="0" y="60232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true" rot="-10800000">
            <a:off x="374952" y="7433332"/>
            <a:ext cx="7166644" cy="250439"/>
          </a:xfrm>
          <a:custGeom>
            <a:avLst/>
            <a:gdLst/>
            <a:ahLst/>
            <a:cxnLst/>
            <a:rect r="r" b="b" t="t" l="l"/>
            <a:pathLst>
              <a:path h="250439" w="7166644">
                <a:moveTo>
                  <a:pt x="0" y="250439"/>
                </a:moveTo>
                <a:lnTo>
                  <a:pt x="7166644" y="250439"/>
                </a:lnTo>
                <a:lnTo>
                  <a:pt x="7166644" y="0"/>
                </a:lnTo>
                <a:lnTo>
                  <a:pt x="0" y="0"/>
                </a:lnTo>
                <a:lnTo>
                  <a:pt x="0" y="250439"/>
                </a:lnTo>
                <a:close/>
              </a:path>
            </a:pathLst>
          </a:custGeom>
          <a:blipFill>
            <a:blip r:embed="rId17"/>
            <a:stretch>
              <a:fillRect l="0" t="-1428790" r="0" b="-1332846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5817120" y="5690138"/>
            <a:ext cx="887525" cy="887525"/>
          </a:xfrm>
          <a:custGeom>
            <a:avLst/>
            <a:gdLst/>
            <a:ahLst/>
            <a:cxnLst/>
            <a:rect r="r" b="b" t="t" l="l"/>
            <a:pathLst>
              <a:path h="887525" w="887525">
                <a:moveTo>
                  <a:pt x="0" y="0"/>
                </a:moveTo>
                <a:lnTo>
                  <a:pt x="887525" y="0"/>
                </a:lnTo>
                <a:lnTo>
                  <a:pt x="887525" y="887525"/>
                </a:lnTo>
                <a:lnTo>
                  <a:pt x="0" y="887525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313489" y="5519181"/>
            <a:ext cx="1058482" cy="1058482"/>
          </a:xfrm>
          <a:custGeom>
            <a:avLst/>
            <a:gdLst/>
            <a:ahLst/>
            <a:cxnLst/>
            <a:rect r="r" b="b" t="t" l="l"/>
            <a:pathLst>
              <a:path h="1058482" w="1058482">
                <a:moveTo>
                  <a:pt x="0" y="0"/>
                </a:moveTo>
                <a:lnTo>
                  <a:pt x="1058483" y="0"/>
                </a:lnTo>
                <a:lnTo>
                  <a:pt x="1058483" y="1058482"/>
                </a:lnTo>
                <a:lnTo>
                  <a:pt x="0" y="105848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6952772" y="6010322"/>
            <a:ext cx="117764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Long Press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541596" y="5651789"/>
            <a:ext cx="0" cy="3966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6847555" y="5651789"/>
            <a:ext cx="73162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6790370" y="5344004"/>
            <a:ext cx="0" cy="3966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7541596" y="6333537"/>
            <a:ext cx="0" cy="122501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7076022" y="7608863"/>
            <a:ext cx="931147" cy="931147"/>
          </a:xfrm>
          <a:custGeom>
            <a:avLst/>
            <a:gdLst/>
            <a:ahLst/>
            <a:cxnLst/>
            <a:rect r="r" b="b" t="t" l="l"/>
            <a:pathLst>
              <a:path h="931147" w="931147">
                <a:moveTo>
                  <a:pt x="0" y="0"/>
                </a:moveTo>
                <a:lnTo>
                  <a:pt x="931147" y="0"/>
                </a:lnTo>
                <a:lnTo>
                  <a:pt x="931147" y="931147"/>
                </a:lnTo>
                <a:lnTo>
                  <a:pt x="0" y="931147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AutoShape 39" id="39"/>
          <p:cNvSpPr/>
          <p:nvPr/>
        </p:nvSpPr>
        <p:spPr>
          <a:xfrm>
            <a:off x="11886958" y="7964159"/>
            <a:ext cx="0" cy="3966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>
            <a:off x="13542802" y="9043220"/>
            <a:ext cx="579370" cy="118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15202078" y="8360792"/>
            <a:ext cx="750052" cy="750052"/>
          </a:xfrm>
          <a:custGeom>
            <a:avLst/>
            <a:gdLst/>
            <a:ahLst/>
            <a:cxnLst/>
            <a:rect r="r" b="b" t="t" l="l"/>
            <a:pathLst>
              <a:path h="750052" w="750052">
                <a:moveTo>
                  <a:pt x="0" y="0"/>
                </a:moveTo>
                <a:lnTo>
                  <a:pt x="750052" y="0"/>
                </a:lnTo>
                <a:lnTo>
                  <a:pt x="750052" y="750051"/>
                </a:lnTo>
                <a:lnTo>
                  <a:pt x="0" y="7500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3292084" y="485541"/>
            <a:ext cx="11337024" cy="78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9"/>
              </a:lnSpc>
            </a:pPr>
            <a:r>
              <a:rPr lang="en-US" b="true" sz="4613" i="true">
                <a:solidFill>
                  <a:srgbClr val="000000"/>
                </a:solidFill>
                <a:latin typeface="Arima Madurai Bold Italics"/>
                <a:ea typeface="Arima Madurai Bold Italics"/>
                <a:cs typeface="Arima Madurai Bold Italics"/>
                <a:sym typeface="Arima Madurai Bold Italics"/>
              </a:rPr>
              <a:t>Architectural Flow Diagram for NETRA AI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632650" y="3678825"/>
            <a:ext cx="1169720" cy="15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5"/>
              </a:lnSpc>
              <a:spcBef>
                <a:spcPct val="0"/>
              </a:spcBef>
            </a:pPr>
            <a:r>
              <a:rPr lang="en-US" b="true" sz="91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Pressed Button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84321" y="4962985"/>
            <a:ext cx="653055" cy="15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5"/>
              </a:lnSpc>
              <a:spcBef>
                <a:spcPct val="0"/>
              </a:spcBef>
            </a:pPr>
            <a:r>
              <a:rPr lang="en-US" b="true" sz="91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Rasberry PI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892185" y="3685009"/>
            <a:ext cx="836035" cy="15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5"/>
              </a:lnSpc>
              <a:spcBef>
                <a:spcPct val="0"/>
              </a:spcBef>
            </a:pPr>
            <a:r>
              <a:rPr lang="en-US" b="true" sz="91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Capture Image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481886" y="2990844"/>
            <a:ext cx="1364881" cy="25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"/>
              </a:lnSpc>
              <a:spcBef>
                <a:spcPct val="0"/>
              </a:spcBef>
            </a:pPr>
            <a:r>
              <a:rPr lang="en-US" b="true" sz="154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Preprocessing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460800" y="3818172"/>
            <a:ext cx="890093" cy="15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5"/>
              </a:lnSpc>
              <a:spcBef>
                <a:spcPct val="0"/>
              </a:spcBef>
            </a:pPr>
            <a:r>
              <a:rPr lang="en-US" b="true" sz="91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 64 Format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114006" y="4261960"/>
            <a:ext cx="977930" cy="447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"/>
              </a:lnSpc>
            </a:pPr>
            <a:r>
              <a:rPr lang="en-US" sz="87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 Person</a:t>
            </a:r>
          </a:p>
          <a:p>
            <a:pPr algn="ctr">
              <a:lnSpc>
                <a:spcPts val="1218"/>
              </a:lnSpc>
            </a:pPr>
            <a:r>
              <a:rPr lang="en-US" sz="87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Recognition</a:t>
            </a:r>
          </a:p>
          <a:p>
            <a:pPr algn="ctr">
              <a:lnSpc>
                <a:spcPts val="1218"/>
              </a:lnSpc>
              <a:spcBef>
                <a:spcPct val="0"/>
              </a:spcBef>
            </a:pPr>
            <a:r>
              <a:rPr lang="en-US" b="true" sz="87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Open CV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5072798" y="3673348"/>
            <a:ext cx="504306" cy="308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5"/>
              </a:lnSpc>
            </a:pPr>
            <a:r>
              <a:rPr lang="en-US" sz="9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Face </a:t>
            </a:r>
          </a:p>
          <a:p>
            <a:pPr algn="ctr">
              <a:lnSpc>
                <a:spcPts val="1285"/>
              </a:lnSpc>
              <a:spcBef>
                <a:spcPct val="0"/>
              </a:spcBef>
            </a:pPr>
            <a:r>
              <a:rPr lang="en-US" b="true" sz="91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Matched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842640" y="5727740"/>
            <a:ext cx="971103" cy="39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5"/>
              </a:lnSpc>
            </a:pPr>
            <a:r>
              <a:rPr lang="en-US" sz="119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Face </a:t>
            </a:r>
          </a:p>
          <a:p>
            <a:pPr algn="ctr">
              <a:lnSpc>
                <a:spcPts val="1675"/>
              </a:lnSpc>
              <a:spcBef>
                <a:spcPct val="0"/>
              </a:spcBef>
            </a:pPr>
            <a:r>
              <a:rPr lang="en-US" b="true" sz="11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 Matched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6359569" y="4762578"/>
            <a:ext cx="1573454" cy="44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1"/>
              </a:lnSpc>
            </a:pPr>
            <a:r>
              <a:rPr lang="en-US" sz="128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 of the person</a:t>
            </a:r>
          </a:p>
          <a:p>
            <a:pPr algn="ctr">
              <a:lnSpc>
                <a:spcPts val="1801"/>
              </a:lnSpc>
              <a:spcBef>
                <a:spcPct val="0"/>
              </a:spcBef>
            </a:pPr>
            <a:r>
              <a:rPr lang="en-US" b="true" sz="128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 called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526630" y="4623651"/>
            <a:ext cx="537826" cy="15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5"/>
              </a:lnSpc>
              <a:spcBef>
                <a:spcPct val="0"/>
              </a:spcBef>
            </a:pPr>
            <a:r>
              <a:rPr lang="en-US" b="true" sz="91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3245217" y="3379362"/>
            <a:ext cx="1522684" cy="29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User Interaction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712817" y="2207158"/>
            <a:ext cx="2673703" cy="29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IoT Device - Blind Assistance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42877" y="4965497"/>
            <a:ext cx="778525" cy="29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Button 1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012538" y="4983430"/>
            <a:ext cx="792529" cy="29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Button 4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4332472" y="4965497"/>
            <a:ext cx="790686" cy="29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Button 3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2751311" y="4965497"/>
            <a:ext cx="791516" cy="29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Button 2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750613" y="6601712"/>
            <a:ext cx="794187" cy="58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Capture </a:t>
            </a:r>
          </a:p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Image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5716698" y="6586682"/>
            <a:ext cx="1088369" cy="58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Video </a:t>
            </a:r>
          </a:p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Description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4283603" y="6586682"/>
            <a:ext cx="1088369" cy="58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Image</a:t>
            </a:r>
          </a:p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Description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2717493" y="6674641"/>
            <a:ext cx="998907" cy="581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Recognize </a:t>
            </a:r>
          </a:p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Face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3682639" y="8961810"/>
            <a:ext cx="734059" cy="296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  <a:spcBef>
                <a:spcPct val="0"/>
              </a:spcBef>
            </a:pPr>
            <a:r>
              <a:rPr lang="en-US" sz="1768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Output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654752" y="6601712"/>
            <a:ext cx="578853" cy="583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Train</a:t>
            </a:r>
          </a:p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Model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506909" y="6746124"/>
            <a:ext cx="113561" cy="295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  <a:spcBef>
                <a:spcPct val="0"/>
              </a:spcBef>
            </a:pPr>
            <a:r>
              <a:rPr lang="en-US" sz="162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+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573800" y="8417196"/>
            <a:ext cx="181356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Send Emergency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Alerts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9749174" y="6867549"/>
            <a:ext cx="4139446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Step 1 :  Harcascade to detect face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[Pretrain ML Model for face detection]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Step 2: Convert to Grayscale 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0400269" y="8560817"/>
            <a:ext cx="2684502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Step 1:  Go to LBPH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[Face Texture detection]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Step 2: Save the Model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69" id="69"/>
          <p:cNvSpPr txBox="true"/>
          <p:nvPr/>
        </p:nvSpPr>
        <p:spPr>
          <a:xfrm rot="0">
            <a:off x="14776706" y="9158568"/>
            <a:ext cx="160079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Capture Image</a:t>
            </a:r>
          </a:p>
        </p:txBody>
      </p:sp>
      <p:sp>
        <p:nvSpPr>
          <p:cNvPr name="AutoShape 70" id="70"/>
          <p:cNvSpPr/>
          <p:nvPr/>
        </p:nvSpPr>
        <p:spPr>
          <a:xfrm flipV="true">
            <a:off x="15558054" y="6593244"/>
            <a:ext cx="19050" cy="151917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1" id="71"/>
          <p:cNvSpPr/>
          <p:nvPr/>
        </p:nvSpPr>
        <p:spPr>
          <a:xfrm flipH="true" flipV="true">
            <a:off x="14411898" y="5143500"/>
            <a:ext cx="0" cy="14782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2" id="72"/>
          <p:cNvSpPr/>
          <p:nvPr/>
        </p:nvSpPr>
        <p:spPr>
          <a:xfrm flipV="true">
            <a:off x="14392849" y="6593244"/>
            <a:ext cx="1184255" cy="925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3" id="73"/>
          <p:cNvSpPr/>
          <p:nvPr/>
        </p:nvSpPr>
        <p:spPr>
          <a:xfrm>
            <a:off x="11886958" y="5115197"/>
            <a:ext cx="19050" cy="16856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15757218" y="7010702"/>
            <a:ext cx="1536621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Resend it to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Preprocessing</a:t>
            </a:r>
          </a:p>
        </p:txBody>
      </p:sp>
      <p:sp>
        <p:nvSpPr>
          <p:cNvPr name="AutoShape 75" id="75"/>
          <p:cNvSpPr/>
          <p:nvPr/>
        </p:nvSpPr>
        <p:spPr>
          <a:xfrm flipV="true">
            <a:off x="10062955" y="4089439"/>
            <a:ext cx="168578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6" id="76"/>
          <p:cNvSpPr/>
          <p:nvPr/>
        </p:nvSpPr>
        <p:spPr>
          <a:xfrm>
            <a:off x="14482058" y="4161015"/>
            <a:ext cx="168578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95263" y="1520848"/>
            <a:ext cx="897473" cy="897473"/>
          </a:xfrm>
          <a:custGeom>
            <a:avLst/>
            <a:gdLst/>
            <a:ahLst/>
            <a:cxnLst/>
            <a:rect r="r" b="b" t="t" l="l"/>
            <a:pathLst>
              <a:path h="897473" w="897473">
                <a:moveTo>
                  <a:pt x="0" y="0"/>
                </a:moveTo>
                <a:lnTo>
                  <a:pt x="897474" y="0"/>
                </a:lnTo>
                <a:lnTo>
                  <a:pt x="897474" y="897473"/>
                </a:lnTo>
                <a:lnTo>
                  <a:pt x="0" y="897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843869" y="2834866"/>
            <a:ext cx="600262" cy="337402"/>
          </a:xfrm>
          <a:custGeom>
            <a:avLst/>
            <a:gdLst/>
            <a:ahLst/>
            <a:cxnLst/>
            <a:rect r="r" b="b" t="t" l="l"/>
            <a:pathLst>
              <a:path h="337402" w="600262">
                <a:moveTo>
                  <a:pt x="0" y="0"/>
                </a:moveTo>
                <a:lnTo>
                  <a:pt x="600262" y="0"/>
                </a:lnTo>
                <a:lnTo>
                  <a:pt x="600262" y="337402"/>
                </a:lnTo>
                <a:lnTo>
                  <a:pt x="0" y="337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808734" y="3358928"/>
            <a:ext cx="600262" cy="337402"/>
          </a:xfrm>
          <a:custGeom>
            <a:avLst/>
            <a:gdLst/>
            <a:ahLst/>
            <a:cxnLst/>
            <a:rect r="r" b="b" t="t" l="l"/>
            <a:pathLst>
              <a:path h="337402" w="600262">
                <a:moveTo>
                  <a:pt x="0" y="0"/>
                </a:moveTo>
                <a:lnTo>
                  <a:pt x="600261" y="0"/>
                </a:lnTo>
                <a:lnTo>
                  <a:pt x="600261" y="337402"/>
                </a:lnTo>
                <a:lnTo>
                  <a:pt x="0" y="337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4497679" y="3339878"/>
            <a:ext cx="600262" cy="337402"/>
          </a:xfrm>
          <a:custGeom>
            <a:avLst/>
            <a:gdLst/>
            <a:ahLst/>
            <a:cxnLst/>
            <a:rect r="r" b="b" t="t" l="l"/>
            <a:pathLst>
              <a:path h="337402" w="600262">
                <a:moveTo>
                  <a:pt x="0" y="0"/>
                </a:moveTo>
                <a:lnTo>
                  <a:pt x="600262" y="0"/>
                </a:lnTo>
                <a:lnTo>
                  <a:pt x="600262" y="337402"/>
                </a:lnTo>
                <a:lnTo>
                  <a:pt x="0" y="337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6565185" y="3368453"/>
            <a:ext cx="600262" cy="337402"/>
          </a:xfrm>
          <a:custGeom>
            <a:avLst/>
            <a:gdLst/>
            <a:ahLst/>
            <a:cxnLst/>
            <a:rect r="r" b="b" t="t" l="l"/>
            <a:pathLst>
              <a:path h="337402" w="600262">
                <a:moveTo>
                  <a:pt x="0" y="0"/>
                </a:moveTo>
                <a:lnTo>
                  <a:pt x="600262" y="0"/>
                </a:lnTo>
                <a:lnTo>
                  <a:pt x="600262" y="337402"/>
                </a:lnTo>
                <a:lnTo>
                  <a:pt x="0" y="337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2070764" y="3303698"/>
            <a:ext cx="127520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385573" y="3808710"/>
            <a:ext cx="1446582" cy="1059872"/>
          </a:xfrm>
          <a:custGeom>
            <a:avLst/>
            <a:gdLst/>
            <a:ahLst/>
            <a:cxnLst/>
            <a:rect r="r" b="b" t="t" l="l"/>
            <a:pathLst>
              <a:path h="1059872" w="1446582">
                <a:moveTo>
                  <a:pt x="0" y="0"/>
                </a:moveTo>
                <a:lnTo>
                  <a:pt x="1446583" y="0"/>
                </a:lnTo>
                <a:lnTo>
                  <a:pt x="1446583" y="1059872"/>
                </a:lnTo>
                <a:lnTo>
                  <a:pt x="0" y="10598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76423" y="3778142"/>
            <a:ext cx="1377786" cy="1090440"/>
          </a:xfrm>
          <a:custGeom>
            <a:avLst/>
            <a:gdLst/>
            <a:ahLst/>
            <a:cxnLst/>
            <a:rect r="r" b="b" t="t" l="l"/>
            <a:pathLst>
              <a:path h="1090440" w="1377786">
                <a:moveTo>
                  <a:pt x="0" y="0"/>
                </a:moveTo>
                <a:lnTo>
                  <a:pt x="1377786" y="0"/>
                </a:lnTo>
                <a:lnTo>
                  <a:pt x="1377786" y="1090440"/>
                </a:lnTo>
                <a:lnTo>
                  <a:pt x="0" y="10904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22317" y="3778142"/>
            <a:ext cx="1200958" cy="1090440"/>
          </a:xfrm>
          <a:custGeom>
            <a:avLst/>
            <a:gdLst/>
            <a:ahLst/>
            <a:cxnLst/>
            <a:rect r="r" b="b" t="t" l="l"/>
            <a:pathLst>
              <a:path h="1090440" w="1200958">
                <a:moveTo>
                  <a:pt x="0" y="0"/>
                </a:moveTo>
                <a:lnTo>
                  <a:pt x="1200957" y="0"/>
                </a:lnTo>
                <a:lnTo>
                  <a:pt x="1200957" y="1090440"/>
                </a:lnTo>
                <a:lnTo>
                  <a:pt x="0" y="10904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4305927" y="6242935"/>
            <a:ext cx="638007" cy="358618"/>
          </a:xfrm>
          <a:custGeom>
            <a:avLst/>
            <a:gdLst/>
            <a:ahLst/>
            <a:cxnLst/>
            <a:rect r="r" b="b" t="t" l="l"/>
            <a:pathLst>
              <a:path h="358618" w="638007">
                <a:moveTo>
                  <a:pt x="0" y="0"/>
                </a:moveTo>
                <a:lnTo>
                  <a:pt x="638008" y="0"/>
                </a:lnTo>
                <a:lnTo>
                  <a:pt x="638008" y="358618"/>
                </a:lnTo>
                <a:lnTo>
                  <a:pt x="0" y="358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5703491" y="6266935"/>
            <a:ext cx="607278" cy="341346"/>
          </a:xfrm>
          <a:custGeom>
            <a:avLst/>
            <a:gdLst/>
            <a:ahLst/>
            <a:cxnLst/>
            <a:rect r="r" b="b" t="t" l="l"/>
            <a:pathLst>
              <a:path h="341346" w="607278">
                <a:moveTo>
                  <a:pt x="0" y="0"/>
                </a:moveTo>
                <a:lnTo>
                  <a:pt x="607278" y="0"/>
                </a:lnTo>
                <a:lnTo>
                  <a:pt x="607278" y="341346"/>
                </a:lnTo>
                <a:lnTo>
                  <a:pt x="0" y="341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7284238" y="6266935"/>
            <a:ext cx="607278" cy="341346"/>
          </a:xfrm>
          <a:custGeom>
            <a:avLst/>
            <a:gdLst/>
            <a:ahLst/>
            <a:cxnLst/>
            <a:rect r="r" b="b" t="t" l="l"/>
            <a:pathLst>
              <a:path h="341346" w="607278">
                <a:moveTo>
                  <a:pt x="0" y="0"/>
                </a:moveTo>
                <a:lnTo>
                  <a:pt x="607278" y="0"/>
                </a:lnTo>
                <a:lnTo>
                  <a:pt x="607278" y="341346"/>
                </a:lnTo>
                <a:lnTo>
                  <a:pt x="0" y="341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8917672" y="6227877"/>
            <a:ext cx="660895" cy="371483"/>
          </a:xfrm>
          <a:custGeom>
            <a:avLst/>
            <a:gdLst/>
            <a:ahLst/>
            <a:cxnLst/>
            <a:rect r="r" b="b" t="t" l="l"/>
            <a:pathLst>
              <a:path h="371483" w="660895">
                <a:moveTo>
                  <a:pt x="0" y="0"/>
                </a:moveTo>
                <a:lnTo>
                  <a:pt x="660895" y="0"/>
                </a:lnTo>
                <a:lnTo>
                  <a:pt x="660895" y="371483"/>
                </a:lnTo>
                <a:lnTo>
                  <a:pt x="0" y="3714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6551580" y="5665137"/>
            <a:ext cx="600262" cy="337402"/>
          </a:xfrm>
          <a:custGeom>
            <a:avLst/>
            <a:gdLst/>
            <a:ahLst/>
            <a:cxnLst/>
            <a:rect r="r" b="b" t="t" l="l"/>
            <a:pathLst>
              <a:path h="337402" w="600262">
                <a:moveTo>
                  <a:pt x="0" y="0"/>
                </a:moveTo>
                <a:lnTo>
                  <a:pt x="600262" y="0"/>
                </a:lnTo>
                <a:lnTo>
                  <a:pt x="600262" y="337402"/>
                </a:lnTo>
                <a:lnTo>
                  <a:pt x="0" y="337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292084" y="5996220"/>
            <a:ext cx="7166644" cy="250439"/>
          </a:xfrm>
          <a:custGeom>
            <a:avLst/>
            <a:gdLst/>
            <a:ahLst/>
            <a:cxnLst/>
            <a:rect r="r" b="b" t="t" l="l"/>
            <a:pathLst>
              <a:path h="250439" w="7166644">
                <a:moveTo>
                  <a:pt x="0" y="0"/>
                </a:moveTo>
                <a:lnTo>
                  <a:pt x="7166644" y="0"/>
                </a:lnTo>
                <a:lnTo>
                  <a:pt x="7166644" y="250439"/>
                </a:lnTo>
                <a:lnTo>
                  <a:pt x="0" y="2504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28790" r="0" b="-1332846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1239474" y="5516260"/>
            <a:ext cx="7166644" cy="1210358"/>
            <a:chOff x="0" y="0"/>
            <a:chExt cx="9555525" cy="1613811"/>
          </a:xfrm>
        </p:grpSpPr>
        <p:sp>
          <p:nvSpPr>
            <p:cNvPr name="Freeform 18" id="18"/>
            <p:cNvSpPr/>
            <p:nvPr/>
          </p:nvSpPr>
          <p:spPr>
            <a:xfrm flipH="false" flipV="false" rot="5400000">
              <a:off x="1351791" y="945636"/>
              <a:ext cx="850676" cy="478158"/>
            </a:xfrm>
            <a:custGeom>
              <a:avLst/>
              <a:gdLst/>
              <a:ahLst/>
              <a:cxnLst/>
              <a:rect r="r" b="b" t="t" l="l"/>
              <a:pathLst>
                <a:path h="478158" w="850676">
                  <a:moveTo>
                    <a:pt x="0" y="0"/>
                  </a:moveTo>
                  <a:lnTo>
                    <a:pt x="850676" y="0"/>
                  </a:lnTo>
                  <a:lnTo>
                    <a:pt x="850676" y="478158"/>
                  </a:lnTo>
                  <a:lnTo>
                    <a:pt x="0" y="478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5400000">
              <a:off x="3215209" y="977637"/>
              <a:ext cx="809704" cy="455128"/>
            </a:xfrm>
            <a:custGeom>
              <a:avLst/>
              <a:gdLst/>
              <a:ahLst/>
              <a:cxnLst/>
              <a:rect r="r" b="b" t="t" l="l"/>
              <a:pathLst>
                <a:path h="455128" w="809704">
                  <a:moveTo>
                    <a:pt x="0" y="0"/>
                  </a:moveTo>
                  <a:lnTo>
                    <a:pt x="809704" y="0"/>
                  </a:lnTo>
                  <a:lnTo>
                    <a:pt x="809704" y="455128"/>
                  </a:lnTo>
                  <a:lnTo>
                    <a:pt x="0" y="455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5400000">
              <a:off x="5322871" y="977637"/>
              <a:ext cx="809704" cy="455128"/>
            </a:xfrm>
            <a:custGeom>
              <a:avLst/>
              <a:gdLst/>
              <a:ahLst/>
              <a:cxnLst/>
              <a:rect r="r" b="b" t="t" l="l"/>
              <a:pathLst>
                <a:path h="455128" w="809704">
                  <a:moveTo>
                    <a:pt x="0" y="0"/>
                  </a:moveTo>
                  <a:lnTo>
                    <a:pt x="809705" y="0"/>
                  </a:lnTo>
                  <a:lnTo>
                    <a:pt x="809705" y="455128"/>
                  </a:lnTo>
                  <a:lnTo>
                    <a:pt x="0" y="455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5400000">
              <a:off x="7500784" y="925559"/>
              <a:ext cx="881193" cy="495311"/>
            </a:xfrm>
            <a:custGeom>
              <a:avLst/>
              <a:gdLst/>
              <a:ahLst/>
              <a:cxnLst/>
              <a:rect r="r" b="b" t="t" l="l"/>
              <a:pathLst>
                <a:path h="495311" w="881193">
                  <a:moveTo>
                    <a:pt x="0" y="0"/>
                  </a:moveTo>
                  <a:lnTo>
                    <a:pt x="881193" y="0"/>
                  </a:lnTo>
                  <a:lnTo>
                    <a:pt x="881193" y="495311"/>
                  </a:lnTo>
                  <a:lnTo>
                    <a:pt x="0" y="495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5400000">
              <a:off x="4345994" y="175240"/>
              <a:ext cx="800349" cy="449869"/>
            </a:xfrm>
            <a:custGeom>
              <a:avLst/>
              <a:gdLst/>
              <a:ahLst/>
              <a:cxnLst/>
              <a:rect r="r" b="b" t="t" l="l"/>
              <a:pathLst>
                <a:path h="449869" w="800349">
                  <a:moveTo>
                    <a:pt x="0" y="0"/>
                  </a:moveTo>
                  <a:lnTo>
                    <a:pt x="800349" y="0"/>
                  </a:lnTo>
                  <a:lnTo>
                    <a:pt x="800349" y="449869"/>
                  </a:lnTo>
                  <a:lnTo>
                    <a:pt x="0" y="4498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616683"/>
              <a:ext cx="9555525" cy="333918"/>
            </a:xfrm>
            <a:custGeom>
              <a:avLst/>
              <a:gdLst/>
              <a:ahLst/>
              <a:cxnLst/>
              <a:rect r="r" b="b" t="t" l="l"/>
              <a:pathLst>
                <a:path h="333918" w="9555525">
                  <a:moveTo>
                    <a:pt x="0" y="0"/>
                  </a:moveTo>
                  <a:lnTo>
                    <a:pt x="9555525" y="0"/>
                  </a:lnTo>
                  <a:lnTo>
                    <a:pt x="9555525" y="333918"/>
                  </a:lnTo>
                  <a:lnTo>
                    <a:pt x="0" y="3339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428790" r="0" b="-1332846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6975594" y="8185043"/>
            <a:ext cx="1605076" cy="1605076"/>
          </a:xfrm>
          <a:custGeom>
            <a:avLst/>
            <a:gdLst/>
            <a:ahLst/>
            <a:cxnLst/>
            <a:rect r="r" b="b" t="t" l="l"/>
            <a:pathLst>
              <a:path h="1605076" w="1605076">
                <a:moveTo>
                  <a:pt x="0" y="0"/>
                </a:moveTo>
                <a:lnTo>
                  <a:pt x="1605076" y="0"/>
                </a:lnTo>
                <a:lnTo>
                  <a:pt x="1605076" y="1605077"/>
                </a:lnTo>
                <a:lnTo>
                  <a:pt x="0" y="16050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151456" y="8884804"/>
            <a:ext cx="600262" cy="337402"/>
          </a:xfrm>
          <a:custGeom>
            <a:avLst/>
            <a:gdLst/>
            <a:ahLst/>
            <a:cxnLst/>
            <a:rect r="r" b="b" t="t" l="l"/>
            <a:pathLst>
              <a:path h="337402" w="600262">
                <a:moveTo>
                  <a:pt x="0" y="0"/>
                </a:moveTo>
                <a:lnTo>
                  <a:pt x="600262" y="0"/>
                </a:lnTo>
                <a:lnTo>
                  <a:pt x="600262" y="337402"/>
                </a:lnTo>
                <a:lnTo>
                  <a:pt x="0" y="337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9110978" y="9167115"/>
            <a:ext cx="600262" cy="337402"/>
          </a:xfrm>
          <a:custGeom>
            <a:avLst/>
            <a:gdLst/>
            <a:ahLst/>
            <a:cxnLst/>
            <a:rect r="r" b="b" t="t" l="l"/>
            <a:pathLst>
              <a:path h="337402" w="600262">
                <a:moveTo>
                  <a:pt x="0" y="0"/>
                </a:moveTo>
                <a:lnTo>
                  <a:pt x="600262" y="0"/>
                </a:lnTo>
                <a:lnTo>
                  <a:pt x="600262" y="337402"/>
                </a:lnTo>
                <a:lnTo>
                  <a:pt x="0" y="337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361343" y="8461559"/>
            <a:ext cx="1288465" cy="1288465"/>
          </a:xfrm>
          <a:custGeom>
            <a:avLst/>
            <a:gdLst/>
            <a:ahLst/>
            <a:cxnLst/>
            <a:rect r="r" b="b" t="t" l="l"/>
            <a:pathLst>
              <a:path h="1288465" w="1288465">
                <a:moveTo>
                  <a:pt x="0" y="0"/>
                </a:moveTo>
                <a:lnTo>
                  <a:pt x="1288465" y="0"/>
                </a:lnTo>
                <a:lnTo>
                  <a:pt x="1288465" y="1288465"/>
                </a:lnTo>
                <a:lnTo>
                  <a:pt x="0" y="12884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3292084" y="485541"/>
            <a:ext cx="11337024" cy="78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9"/>
              </a:lnSpc>
            </a:pPr>
            <a:r>
              <a:rPr lang="en-US" b="true" sz="4613" i="true">
                <a:solidFill>
                  <a:srgbClr val="000000"/>
                </a:solidFill>
                <a:latin typeface="Arima Madurai Bold Italics"/>
                <a:ea typeface="Arima Madurai Bold Italics"/>
                <a:cs typeface="Arima Madurai Bold Italics"/>
                <a:sym typeface="Arima Madurai Bold Italics"/>
              </a:rPr>
              <a:t>Architectural Flow Diagram for Voice 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891885" y="2380221"/>
            <a:ext cx="50423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User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80879" y="4830482"/>
            <a:ext cx="2055971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Audio-Based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Chatbot for image 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6433476" y="4962842"/>
            <a:ext cx="86367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Student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389229" y="5021299"/>
            <a:ext cx="86713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Teacher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4416" y="6705966"/>
            <a:ext cx="62103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View 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Video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736442" y="6705966"/>
            <a:ext cx="541377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View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Quiz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080925" y="6705966"/>
            <a:ext cx="946568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Book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Reader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774836" y="6705966"/>
            <a:ext cx="946568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Note-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Making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295416" y="6703147"/>
            <a:ext cx="681633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View 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Marks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352401" y="6705966"/>
            <a:ext cx="1276707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Upload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Video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256362" y="6705966"/>
            <a:ext cx="776645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Upload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Quiz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443287" y="6688518"/>
            <a:ext cx="1632026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Answering 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Questions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649698" y="9780912"/>
            <a:ext cx="71175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Server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281641" y="9923470"/>
            <a:ext cx="99298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Database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85978" y="5786670"/>
            <a:ext cx="1957322" cy="1788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33"/>
              </a:lnSpc>
              <a:spcBef>
                <a:spcPct val="0"/>
              </a:spcBef>
            </a:pPr>
            <a:r>
              <a:rPr lang="en-US" sz="1052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}    {</a:t>
            </a:r>
          </a:p>
        </p:txBody>
      </p:sp>
      <p:sp>
        <p:nvSpPr>
          <p:cNvPr name="AutoShape 44" id="44"/>
          <p:cNvSpPr/>
          <p:nvPr/>
        </p:nvSpPr>
        <p:spPr>
          <a:xfrm flipH="true" flipV="true">
            <a:off x="10620025" y="7345362"/>
            <a:ext cx="0" cy="11506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>
            <a:off x="11321155" y="7362908"/>
            <a:ext cx="21252" cy="11504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59535" y="4577479"/>
            <a:ext cx="3778788" cy="377878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093488" y="3125095"/>
            <a:ext cx="1041820" cy="1041820"/>
          </a:xfrm>
          <a:custGeom>
            <a:avLst/>
            <a:gdLst/>
            <a:ahLst/>
            <a:cxnLst/>
            <a:rect r="r" b="b" t="t" l="l"/>
            <a:pathLst>
              <a:path h="1041820" w="1041820">
                <a:moveTo>
                  <a:pt x="0" y="0"/>
                </a:moveTo>
                <a:lnTo>
                  <a:pt x="1041821" y="0"/>
                </a:lnTo>
                <a:lnTo>
                  <a:pt x="1041821" y="1041821"/>
                </a:lnTo>
                <a:lnTo>
                  <a:pt x="0" y="1041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743838" y="4426900"/>
            <a:ext cx="1041820" cy="1041820"/>
          </a:xfrm>
          <a:custGeom>
            <a:avLst/>
            <a:gdLst/>
            <a:ahLst/>
            <a:cxnLst/>
            <a:rect r="r" b="b" t="t" l="l"/>
            <a:pathLst>
              <a:path h="1041820" w="1041820">
                <a:moveTo>
                  <a:pt x="0" y="0"/>
                </a:moveTo>
                <a:lnTo>
                  <a:pt x="1041820" y="0"/>
                </a:lnTo>
                <a:lnTo>
                  <a:pt x="1041820" y="1041820"/>
                </a:lnTo>
                <a:lnTo>
                  <a:pt x="0" y="1041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052533" y="5889420"/>
            <a:ext cx="1041820" cy="1041820"/>
          </a:xfrm>
          <a:custGeom>
            <a:avLst/>
            <a:gdLst/>
            <a:ahLst/>
            <a:cxnLst/>
            <a:rect r="r" b="b" t="t" l="l"/>
            <a:pathLst>
              <a:path h="1041820" w="1041820">
                <a:moveTo>
                  <a:pt x="0" y="0"/>
                </a:moveTo>
                <a:lnTo>
                  <a:pt x="1041820" y="0"/>
                </a:lnTo>
                <a:lnTo>
                  <a:pt x="1041820" y="1041821"/>
                </a:lnTo>
                <a:lnTo>
                  <a:pt x="0" y="1041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1637730" y="7314447"/>
            <a:ext cx="1041820" cy="1041820"/>
          </a:xfrm>
          <a:custGeom>
            <a:avLst/>
            <a:gdLst/>
            <a:ahLst/>
            <a:cxnLst/>
            <a:rect r="r" b="b" t="t" l="l"/>
            <a:pathLst>
              <a:path h="1041820" w="1041820">
                <a:moveTo>
                  <a:pt x="0" y="0"/>
                </a:moveTo>
                <a:lnTo>
                  <a:pt x="1041820" y="0"/>
                </a:lnTo>
                <a:lnTo>
                  <a:pt x="1041820" y="1041820"/>
                </a:lnTo>
                <a:lnTo>
                  <a:pt x="0" y="1041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0546913" y="3515945"/>
            <a:ext cx="273288" cy="27328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275320" y="4871225"/>
            <a:ext cx="273288" cy="27328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228965" y="7570036"/>
            <a:ext cx="273288" cy="27328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431169" y="6271622"/>
            <a:ext cx="273288" cy="27328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410269" y="8862847"/>
            <a:ext cx="273288" cy="27328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1093488" y="8485164"/>
            <a:ext cx="1041820" cy="1041820"/>
          </a:xfrm>
          <a:custGeom>
            <a:avLst/>
            <a:gdLst/>
            <a:ahLst/>
            <a:cxnLst/>
            <a:rect r="r" b="b" t="t" l="l"/>
            <a:pathLst>
              <a:path h="1041820" w="1041820">
                <a:moveTo>
                  <a:pt x="0" y="0"/>
                </a:moveTo>
                <a:lnTo>
                  <a:pt x="1041821" y="0"/>
                </a:lnTo>
                <a:lnTo>
                  <a:pt x="1041821" y="1041821"/>
                </a:lnTo>
                <a:lnTo>
                  <a:pt x="0" y="1041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6537674" y="4704492"/>
            <a:ext cx="641621" cy="641621"/>
          </a:xfrm>
          <a:custGeom>
            <a:avLst/>
            <a:gdLst/>
            <a:ahLst/>
            <a:cxnLst/>
            <a:rect r="r" b="b" t="t" l="l"/>
            <a:pathLst>
              <a:path h="641621" w="641621">
                <a:moveTo>
                  <a:pt x="0" y="0"/>
                </a:moveTo>
                <a:lnTo>
                  <a:pt x="641621" y="0"/>
                </a:lnTo>
                <a:lnTo>
                  <a:pt x="641621" y="641622"/>
                </a:lnTo>
                <a:lnTo>
                  <a:pt x="0" y="641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012726" y="3073416"/>
            <a:ext cx="1041820" cy="1041820"/>
          </a:xfrm>
          <a:custGeom>
            <a:avLst/>
            <a:gdLst/>
            <a:ahLst/>
            <a:cxnLst/>
            <a:rect r="r" b="b" t="t" l="l"/>
            <a:pathLst>
              <a:path h="1041820" w="1041820">
                <a:moveTo>
                  <a:pt x="0" y="0"/>
                </a:moveTo>
                <a:lnTo>
                  <a:pt x="1041821" y="0"/>
                </a:lnTo>
                <a:lnTo>
                  <a:pt x="1041821" y="1041821"/>
                </a:lnTo>
                <a:lnTo>
                  <a:pt x="0" y="1041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6018142" y="4183582"/>
            <a:ext cx="1041820" cy="1041820"/>
          </a:xfrm>
          <a:custGeom>
            <a:avLst/>
            <a:gdLst/>
            <a:ahLst/>
            <a:cxnLst/>
            <a:rect r="r" b="b" t="t" l="l"/>
            <a:pathLst>
              <a:path h="1041820" w="1041820">
                <a:moveTo>
                  <a:pt x="0" y="0"/>
                </a:moveTo>
                <a:lnTo>
                  <a:pt x="1041820" y="0"/>
                </a:lnTo>
                <a:lnTo>
                  <a:pt x="1041820" y="1041821"/>
                </a:lnTo>
                <a:lnTo>
                  <a:pt x="0" y="1041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5603339" y="5835003"/>
            <a:ext cx="1041820" cy="1041820"/>
          </a:xfrm>
          <a:custGeom>
            <a:avLst/>
            <a:gdLst/>
            <a:ahLst/>
            <a:cxnLst/>
            <a:rect r="r" b="b" t="t" l="l"/>
            <a:pathLst>
              <a:path h="1041820" w="1041820">
                <a:moveTo>
                  <a:pt x="0" y="0"/>
                </a:moveTo>
                <a:lnTo>
                  <a:pt x="1041821" y="0"/>
                </a:lnTo>
                <a:lnTo>
                  <a:pt x="1041821" y="1041820"/>
                </a:lnTo>
                <a:lnTo>
                  <a:pt x="0" y="1041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5940914" y="7235487"/>
            <a:ext cx="1041820" cy="1041820"/>
          </a:xfrm>
          <a:custGeom>
            <a:avLst/>
            <a:gdLst/>
            <a:ahLst/>
            <a:cxnLst/>
            <a:rect r="r" b="b" t="t" l="l"/>
            <a:pathLst>
              <a:path h="1041820" w="1041820">
                <a:moveTo>
                  <a:pt x="0" y="0"/>
                </a:moveTo>
                <a:lnTo>
                  <a:pt x="1041820" y="0"/>
                </a:lnTo>
                <a:lnTo>
                  <a:pt x="1041820" y="1041820"/>
                </a:lnTo>
                <a:lnTo>
                  <a:pt x="0" y="1041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0" id="30"/>
          <p:cNvGrpSpPr/>
          <p:nvPr/>
        </p:nvGrpSpPr>
        <p:grpSpPr>
          <a:xfrm rot="0">
            <a:off x="8367596" y="3515945"/>
            <a:ext cx="273288" cy="273288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260349" y="4674522"/>
            <a:ext cx="273288" cy="273288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260349" y="7557979"/>
            <a:ext cx="273288" cy="273288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6845546" y="6309367"/>
            <a:ext cx="273288" cy="273288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8230953" y="8862847"/>
            <a:ext cx="273288" cy="273288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7012726" y="8420184"/>
            <a:ext cx="1041820" cy="1041820"/>
          </a:xfrm>
          <a:custGeom>
            <a:avLst/>
            <a:gdLst/>
            <a:ahLst/>
            <a:cxnLst/>
            <a:rect r="r" b="b" t="t" l="l"/>
            <a:pathLst>
              <a:path h="1041820" w="1041820">
                <a:moveTo>
                  <a:pt x="0" y="0"/>
                </a:moveTo>
                <a:lnTo>
                  <a:pt x="1041821" y="0"/>
                </a:lnTo>
                <a:lnTo>
                  <a:pt x="1041821" y="1041821"/>
                </a:lnTo>
                <a:lnTo>
                  <a:pt x="0" y="10418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6" id="46"/>
          <p:cNvSpPr/>
          <p:nvPr/>
        </p:nvSpPr>
        <p:spPr>
          <a:xfrm flipH="false" flipV="false" rot="0">
            <a:off x="16858485" y="3301339"/>
            <a:ext cx="1405001" cy="702500"/>
          </a:xfrm>
          <a:custGeom>
            <a:avLst/>
            <a:gdLst/>
            <a:ahLst/>
            <a:cxnLst/>
            <a:rect r="r" b="b" t="t" l="l"/>
            <a:pathLst>
              <a:path h="702500" w="1405001">
                <a:moveTo>
                  <a:pt x="0" y="0"/>
                </a:moveTo>
                <a:lnTo>
                  <a:pt x="1405001" y="0"/>
                </a:lnTo>
                <a:lnTo>
                  <a:pt x="1405001" y="702500"/>
                </a:lnTo>
                <a:lnTo>
                  <a:pt x="0" y="702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6156459" y="6027051"/>
            <a:ext cx="762430" cy="762430"/>
          </a:xfrm>
          <a:custGeom>
            <a:avLst/>
            <a:gdLst/>
            <a:ahLst/>
            <a:cxnLst/>
            <a:rect r="r" b="b" t="t" l="l"/>
            <a:pathLst>
              <a:path h="762430" w="762430">
                <a:moveTo>
                  <a:pt x="0" y="0"/>
                </a:moveTo>
                <a:lnTo>
                  <a:pt x="762430" y="0"/>
                </a:lnTo>
                <a:lnTo>
                  <a:pt x="762430" y="762430"/>
                </a:lnTo>
                <a:lnTo>
                  <a:pt x="0" y="762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5173784" y="8386029"/>
            <a:ext cx="885366" cy="885366"/>
          </a:xfrm>
          <a:custGeom>
            <a:avLst/>
            <a:gdLst/>
            <a:ahLst/>
            <a:cxnLst/>
            <a:rect r="r" b="b" t="t" l="l"/>
            <a:pathLst>
              <a:path h="885366" w="885366">
                <a:moveTo>
                  <a:pt x="0" y="0"/>
                </a:moveTo>
                <a:lnTo>
                  <a:pt x="885366" y="0"/>
                </a:lnTo>
                <a:lnTo>
                  <a:pt x="885366" y="885366"/>
                </a:lnTo>
                <a:lnTo>
                  <a:pt x="0" y="8853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6625017" y="7331654"/>
            <a:ext cx="849083" cy="849083"/>
          </a:xfrm>
          <a:custGeom>
            <a:avLst/>
            <a:gdLst/>
            <a:ahLst/>
            <a:cxnLst/>
            <a:rect r="r" b="b" t="t" l="l"/>
            <a:pathLst>
              <a:path h="849083" w="849083">
                <a:moveTo>
                  <a:pt x="0" y="0"/>
                </a:moveTo>
                <a:lnTo>
                  <a:pt x="849083" y="0"/>
                </a:lnTo>
                <a:lnTo>
                  <a:pt x="849083" y="849083"/>
                </a:lnTo>
                <a:lnTo>
                  <a:pt x="0" y="8490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7948439" y="6031065"/>
            <a:ext cx="2761042" cy="67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30"/>
              </a:lnSpc>
              <a:spcBef>
                <a:spcPct val="0"/>
              </a:spcBef>
            </a:pPr>
            <a:r>
              <a:rPr lang="en-US" sz="3950">
                <a:solidFill>
                  <a:srgbClr val="FFFAFA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FEATURES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309494" y="3445628"/>
            <a:ext cx="4869802" cy="34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8" spc="-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Face Recognition with Real-Time Toggle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199596" y="3323534"/>
            <a:ext cx="829605" cy="587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AFA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959843" y="4814075"/>
            <a:ext cx="4219453" cy="34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8" spc="-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Image and Video Description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849945" y="4691982"/>
            <a:ext cx="829605" cy="587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AFA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02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3428788" y="6214472"/>
            <a:ext cx="4219453" cy="34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8" spc="-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Tactile Button Controls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2158640" y="6087859"/>
            <a:ext cx="829605" cy="587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AFA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853735" y="7634980"/>
            <a:ext cx="3675211" cy="34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8" spc="-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Audio Feedback via Google TTS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1743838" y="7512886"/>
            <a:ext cx="829605" cy="587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AFA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309494" y="8805697"/>
            <a:ext cx="5164607" cy="34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8" spc="-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Emergency Alerts for user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1199596" y="8683603"/>
            <a:ext cx="829605" cy="587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AFA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05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118834" y="3271856"/>
            <a:ext cx="829605" cy="58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AFA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01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124249" y="4394247"/>
            <a:ext cx="829605" cy="58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AFA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02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5709447" y="6033442"/>
            <a:ext cx="829605" cy="58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AFA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047021" y="7433926"/>
            <a:ext cx="829605" cy="58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AFA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04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7118834" y="8618624"/>
            <a:ext cx="829605" cy="58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AFA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05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2309494" y="1403518"/>
            <a:ext cx="3419720" cy="10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8"/>
              </a:lnSpc>
              <a:spcBef>
                <a:spcPct val="0"/>
              </a:spcBef>
            </a:pPr>
            <a:r>
              <a:rPr lang="en-US" sz="5991">
                <a:solidFill>
                  <a:srgbClr val="F6AE1E"/>
                </a:solidFill>
                <a:latin typeface="Alice Bold"/>
                <a:ea typeface="Alice Bold"/>
                <a:cs typeface="Alice Bold"/>
                <a:sym typeface="Alice Bold"/>
              </a:rPr>
              <a:t>NETRA AI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812507" y="1381468"/>
            <a:ext cx="2375181" cy="10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8"/>
              </a:lnSpc>
              <a:spcBef>
                <a:spcPct val="0"/>
              </a:spcBef>
            </a:pPr>
            <a:r>
              <a:rPr lang="en-US" sz="5991">
                <a:solidFill>
                  <a:srgbClr val="F6AE1E"/>
                </a:solidFill>
                <a:latin typeface="Alice Bold"/>
                <a:ea typeface="Alice Bold"/>
                <a:cs typeface="Alice Bold"/>
                <a:sym typeface="Alice Bold"/>
              </a:rPr>
              <a:t>VoiceA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3796205" y="3214027"/>
            <a:ext cx="2840355" cy="39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1"/>
              </a:lnSpc>
              <a:spcBef>
                <a:spcPct val="0"/>
              </a:spcBef>
            </a:pPr>
            <a:r>
              <a:rPr lang="en-US" sz="231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Video Lectures 🎥📚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736639" y="4413297"/>
            <a:ext cx="527232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Doubts - Community Discussion Forum 🗣️💬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3345780" y="6221695"/>
            <a:ext cx="214205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BookReader 📖🔊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3164421" y="7698099"/>
            <a:ext cx="270367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Voice Note Taker 🎙️✍️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5603339" y="8935085"/>
            <a:ext cx="11686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Quiz 🎤📝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11037" y="9528420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68153" y="1111544"/>
            <a:ext cx="3577352" cy="599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319" indent="-366660" lvl="1">
              <a:lnSpc>
                <a:spcPts val="4755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Future Scope 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34806" y="4059892"/>
            <a:ext cx="8284870" cy="1390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2162" indent="-286081" lvl="1">
              <a:lnSpc>
                <a:spcPts val="3710"/>
              </a:lnSpc>
              <a:buFont typeface="Arial"/>
              <a:buChar char="•"/>
            </a:pPr>
            <a:r>
              <a:rPr lang="en-US" sz="2650" spc="-53">
                <a:solidFill>
                  <a:srgbClr val="242424"/>
                </a:solidFill>
                <a:latin typeface="Alice"/>
                <a:ea typeface="Alice"/>
                <a:cs typeface="Alice"/>
                <a:sym typeface="Alice"/>
              </a:rPr>
              <a:t>Multi-Lingual Support</a:t>
            </a:r>
          </a:p>
          <a:p>
            <a:pPr algn="just" marL="572162" indent="-286081" lvl="1">
              <a:lnSpc>
                <a:spcPts val="3710"/>
              </a:lnSpc>
              <a:buFont typeface="Arial"/>
              <a:buChar char="•"/>
            </a:pPr>
            <a:r>
              <a:rPr lang="en-US" sz="2650" spc="-53">
                <a:solidFill>
                  <a:srgbClr val="242424"/>
                </a:solidFill>
                <a:latin typeface="Alice"/>
                <a:ea typeface="Alice"/>
                <a:cs typeface="Alice"/>
                <a:sym typeface="Alice"/>
              </a:rPr>
              <a:t>Audio Control Device</a:t>
            </a:r>
          </a:p>
          <a:p>
            <a:pPr algn="just" marL="572162" indent="-286081" lvl="1">
              <a:lnSpc>
                <a:spcPts val="3710"/>
              </a:lnSpc>
              <a:buFont typeface="Arial"/>
              <a:buChar char="•"/>
            </a:pPr>
            <a:r>
              <a:rPr lang="en-US" sz="2650" spc="-53">
                <a:solidFill>
                  <a:srgbClr val="242424"/>
                </a:solidFill>
                <a:latin typeface="Alice"/>
                <a:ea typeface="Alice"/>
                <a:cs typeface="Alice"/>
                <a:sym typeface="Alice"/>
              </a:rPr>
              <a:t>Reduce Recognition Time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35854" y="2538281"/>
            <a:ext cx="1738312" cy="664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844">
                <a:solidFill>
                  <a:srgbClr val="FFAE02"/>
                </a:solidFill>
                <a:latin typeface="Alice"/>
                <a:ea typeface="Alice"/>
                <a:cs typeface="Alice"/>
                <a:sym typeface="Alice"/>
              </a:rPr>
              <a:t>NetraAI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80967" y="2538281"/>
            <a:ext cx="1449824" cy="664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844">
                <a:solidFill>
                  <a:srgbClr val="FFAE02"/>
                </a:solidFill>
                <a:latin typeface="Alice"/>
                <a:ea typeface="Alice"/>
                <a:cs typeface="Alice"/>
                <a:sym typeface="Alice"/>
              </a:rPr>
              <a:t>Voicea</a:t>
            </a:r>
          </a:p>
        </p:txBody>
      </p:sp>
      <p:sp>
        <p:nvSpPr>
          <p:cNvPr name="AutoShape 18" id="18"/>
          <p:cNvSpPr/>
          <p:nvPr/>
        </p:nvSpPr>
        <p:spPr>
          <a:xfrm flipH="true">
            <a:off x="9144000" y="2036980"/>
            <a:ext cx="0" cy="4215734"/>
          </a:xfrm>
          <a:prstGeom prst="line">
            <a:avLst/>
          </a:prstGeom>
          <a:ln cap="flat" w="38100">
            <a:solidFill>
              <a:srgbClr val="051D4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0729882" y="4087697"/>
            <a:ext cx="8252822" cy="1362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615" indent="-282808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242424"/>
                </a:solidFill>
                <a:latin typeface="Alice"/>
                <a:ea typeface="Alice"/>
                <a:cs typeface="Alice"/>
                <a:sym typeface="Alice"/>
              </a:rPr>
              <a:t>Provide Sign Language for users</a:t>
            </a:r>
          </a:p>
          <a:p>
            <a:pPr algn="l" marL="565615" indent="-282808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242424"/>
                </a:solidFill>
                <a:latin typeface="Alice"/>
                <a:ea typeface="Alice"/>
                <a:cs typeface="Alice"/>
                <a:sym typeface="Alice"/>
              </a:rPr>
              <a:t>Full control using voice</a:t>
            </a:r>
          </a:p>
          <a:p>
            <a:pPr algn="l" marL="565615" indent="-282808" lvl="1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242424"/>
                </a:solidFill>
                <a:latin typeface="Alice"/>
                <a:ea typeface="Alice"/>
                <a:cs typeface="Alice"/>
                <a:sym typeface="Alice"/>
              </a:rPr>
              <a:t>Multi-Lingual Support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367578" y="6886699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8"/>
                </a:lnTo>
                <a:lnTo>
                  <a:pt x="0" y="1733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412183" y="2017933"/>
            <a:ext cx="5892456" cy="4868766"/>
          </a:xfrm>
          <a:custGeom>
            <a:avLst/>
            <a:gdLst/>
            <a:ahLst/>
            <a:cxnLst/>
            <a:rect r="r" b="b" t="t" l="l"/>
            <a:pathLst>
              <a:path h="4868766" w="5892456">
                <a:moveTo>
                  <a:pt x="0" y="0"/>
                </a:moveTo>
                <a:lnTo>
                  <a:pt x="5892456" y="0"/>
                </a:lnTo>
                <a:lnTo>
                  <a:pt x="5892456" y="4868766"/>
                </a:lnTo>
                <a:lnTo>
                  <a:pt x="0" y="4868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DAGgig0ftUs</dc:identifier>
  <dcterms:modified xsi:type="dcterms:W3CDTF">2011-08-01T06:04:30Z</dcterms:modified>
  <cp:revision>1</cp:revision>
  <dc:title>INOVERA</dc:title>
</cp:coreProperties>
</file>