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7" r:id="rId9"/>
    <p:sldId id="268" r:id="rId10"/>
    <p:sldId id="265" r:id="rId11"/>
    <p:sldId id="266" r:id="rId12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9" autoAdjust="0"/>
    <p:restoredTop sz="73146" autoAdjust="0"/>
  </p:normalViewPr>
  <p:slideViewPr>
    <p:cSldViewPr>
      <p:cViewPr varScale="1">
        <p:scale>
          <a:sx n="50" d="100"/>
          <a:sy n="50" d="100"/>
        </p:scale>
        <p:origin x="1074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267BB-2052-FF74-A2D5-73C3ADDDF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BDEA2E8-8F42-5597-B4E1-F1A6C98DFAC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E6FA9C-E01E-D8B8-2E95-A5ADEC8B60E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04.12.2024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037F76B-B7FC-F07D-A97D-8AD17863D2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CF82DBF-43A5-71B5-8EC6-7A09C3B59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E2CD3-C9E0-FA59-6F11-BF631A0825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CFC46-EFDC-F725-4E17-AD0FA93086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44939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1245801" y="3375777"/>
            <a:ext cx="7896179" cy="27789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IN" sz="800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8000" b="0" i="0" dirty="0">
                <a:solidFill>
                  <a:srgbClr val="3F3F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lient’s </a:t>
            </a:r>
            <a:r>
              <a:rPr lang="en-IN" sz="800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8000" b="0" i="0" dirty="0">
                <a:solidFill>
                  <a:srgbClr val="3F3F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ontent </a:t>
            </a:r>
            <a:r>
              <a:rPr lang="en-IN" sz="800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8000" b="0" i="0" dirty="0">
                <a:solidFill>
                  <a:srgbClr val="3F3F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erformance</a:t>
            </a:r>
            <a:endParaRPr lang="en-US" sz="8000" spc="-105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88C04A3-548C-F03A-A899-4D634897D35C}"/>
              </a:ext>
            </a:extLst>
          </p:cNvPr>
          <p:cNvSpPr txBox="1"/>
          <p:nvPr/>
        </p:nvSpPr>
        <p:spPr>
          <a:xfrm>
            <a:off x="11581833" y="18324"/>
            <a:ext cx="6706167" cy="9879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Animals and science are the two most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 categories of content, showing that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enjoy "real-life" and "factual" content the most.</a:t>
            </a:r>
          </a:p>
          <a:p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 is a common theme with the top 5 categories with "Healthy Eating" ranking the highest. This may give an indication to the audience within your userbase. You could use this insight to create a campaign and work with healthy eating brands to boost user engagement.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ad-hoc analysis is insightful, but it's time to take this analysis into large scale production for real-time understanding of your business. We can show you how to do this.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30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800" spc="-26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801117"/>
            <a:chOff x="0" y="0"/>
            <a:chExt cx="11564591" cy="5068155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27699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28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28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28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28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28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28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5200161" y="1909667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800" dirty="0"/>
              <a:t>			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Buzz is a fast-growing technology unicorn 				           that need to adapt quickly to its global scale. 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Accenture has begun a 3-month POC focusing on 					these tasks:</a:t>
            </a:r>
          </a:p>
          <a:p>
            <a:pPr algn="just">
              <a:lnSpc>
                <a:spcPct val="150000"/>
              </a:lnSpc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14800" lvl="8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audit of Social Buzz's big data practice.</a:t>
            </a:r>
          </a:p>
          <a:p>
            <a:pPr marL="4114800" lvl="8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for a successful IPO. </a:t>
            </a:r>
          </a:p>
          <a:p>
            <a:pPr marL="4114800" lvl="8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to find Social Buzz's top 5 most popular categories of content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Recap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A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A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Over 100000 posts per day</a:t>
            </a:r>
          </a:p>
          <a:p>
            <a:pPr algn="just">
              <a:lnSpc>
                <a:spcPct val="150000"/>
              </a:lnSpc>
            </a:pPr>
            <a:r>
              <a:rPr lang="en-A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36500000 pieces of content over year</a:t>
            </a:r>
          </a:p>
          <a:p>
            <a:pPr algn="just">
              <a:lnSpc>
                <a:spcPct val="150000"/>
              </a:lnSpc>
            </a:pPr>
            <a:endParaRPr lang="en-A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A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Analysis to find Social Buzz’s top 5 most 				    popular categories of content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4DD9D7-2585-A07D-4217-C6EF30F7965B}"/>
              </a:ext>
            </a:extLst>
          </p:cNvPr>
          <p:cNvSpPr txBox="1"/>
          <p:nvPr/>
        </p:nvSpPr>
        <p:spPr>
          <a:xfrm>
            <a:off x="3966280" y="1284816"/>
            <a:ext cx="3063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Understanding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DA032A-757E-BD36-76B4-C27010FD11D9}"/>
              </a:ext>
            </a:extLst>
          </p:cNvPr>
          <p:cNvSpPr txBox="1"/>
          <p:nvPr/>
        </p:nvSpPr>
        <p:spPr>
          <a:xfrm>
            <a:off x="5807696" y="2898261"/>
            <a:ext cx="2244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364210-1D83-F723-2D7D-B1B4AF5565BF}"/>
              </a:ext>
            </a:extLst>
          </p:cNvPr>
          <p:cNvSpPr txBox="1"/>
          <p:nvPr/>
        </p:nvSpPr>
        <p:spPr>
          <a:xfrm>
            <a:off x="7660976" y="4447065"/>
            <a:ext cx="2444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Modelling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05EFE3A-3AA1-5FB1-E85D-23066A57777E}"/>
              </a:ext>
            </a:extLst>
          </p:cNvPr>
          <p:cNvSpPr txBox="1"/>
          <p:nvPr/>
        </p:nvSpPr>
        <p:spPr>
          <a:xfrm>
            <a:off x="9492670" y="6197678"/>
            <a:ext cx="2186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AFFFDE-8604-EEE5-E0CA-27516AD50B8F}"/>
              </a:ext>
            </a:extLst>
          </p:cNvPr>
          <p:cNvSpPr txBox="1"/>
          <p:nvPr/>
        </p:nvSpPr>
        <p:spPr>
          <a:xfrm>
            <a:off x="11386399" y="7826350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E209B53-2350-E1EC-FA8F-261B61853516}"/>
              </a:ext>
            </a:extLst>
          </p:cNvPr>
          <p:cNvSpPr txBox="1"/>
          <p:nvPr/>
        </p:nvSpPr>
        <p:spPr>
          <a:xfrm>
            <a:off x="2127159" y="3806194"/>
            <a:ext cx="29722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 </a:t>
            </a: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631581-DE7D-C785-C627-762ECBC4E37C}"/>
              </a:ext>
            </a:extLst>
          </p:cNvPr>
          <p:cNvSpPr txBox="1"/>
          <p:nvPr/>
        </p:nvSpPr>
        <p:spPr>
          <a:xfrm>
            <a:off x="7256233" y="3806194"/>
            <a:ext cx="29722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1897</a:t>
            </a:r>
          </a:p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Reactions to Animal Posts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7875D6-FEB7-1B0F-F46D-AA0FF1C60F51}"/>
              </a:ext>
            </a:extLst>
          </p:cNvPr>
          <p:cNvSpPr txBox="1"/>
          <p:nvPr/>
        </p:nvSpPr>
        <p:spPr>
          <a:xfrm>
            <a:off x="12742597" y="3806194"/>
            <a:ext cx="29722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</a:p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 with Most Posts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A8C491BD-7037-74EA-1325-39DDD46B5C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8442" y="1494105"/>
            <a:ext cx="14007781" cy="770688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13A94148-9318-FC5B-B7D1-66DB7E3D69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2395" y="1776230"/>
            <a:ext cx="15159877" cy="677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A26850-CA43-D721-00C9-63584A554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4A9C9EDC-DB96-F749-70D0-FF83A834DB97}"/>
              </a:ext>
            </a:extLst>
          </p:cNvPr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>
              <a:extLst>
                <a:ext uri="{FF2B5EF4-FFF2-40B4-BE49-F238E27FC236}">
                  <a16:creationId xmlns:a16="http://schemas.microsoft.com/office/drawing/2014/main" id="{1DDD0030-6434-707F-13AC-6CF7EDA6E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2C1F6799-5E3F-59CC-22FE-4F8DCB228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31F01884-0F9D-5F9E-1212-05BA9877F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82606FA3-4A00-DBDD-7222-730D52B61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>
              <a:extLst>
                <a:ext uri="{FF2B5EF4-FFF2-40B4-BE49-F238E27FC236}">
                  <a16:creationId xmlns:a16="http://schemas.microsoft.com/office/drawing/2014/main" id="{0CABFA16-020E-9AFE-0808-659B69B3C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8B115E29-74A1-BF3D-E130-45AD9FC18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>
              <a:extLst>
                <a:ext uri="{FF2B5EF4-FFF2-40B4-BE49-F238E27FC236}">
                  <a16:creationId xmlns:a16="http://schemas.microsoft.com/office/drawing/2014/main" id="{DE7F3E5B-1577-5EE2-A02C-6B5B18B660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951FF312-D3F7-0CD1-9A6F-86579F8532D8}"/>
              </a:ext>
            </a:extLst>
          </p:cNvPr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>
              <a:extLst>
                <a:ext uri="{FF2B5EF4-FFF2-40B4-BE49-F238E27FC236}">
                  <a16:creationId xmlns:a16="http://schemas.microsoft.com/office/drawing/2014/main" id="{8B01880E-4879-3067-5389-B2498F241F0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>
                <a:extLst>
                  <a:ext uri="{FF2B5EF4-FFF2-40B4-BE49-F238E27FC236}">
                    <a16:creationId xmlns:a16="http://schemas.microsoft.com/office/drawing/2014/main" id="{6E29D0B6-E87E-0C1A-DF2C-3093558263CE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>
              <a:extLst>
                <a:ext uri="{FF2B5EF4-FFF2-40B4-BE49-F238E27FC236}">
                  <a16:creationId xmlns:a16="http://schemas.microsoft.com/office/drawing/2014/main" id="{E96FA06F-9677-8F44-F053-E98D9BDC4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843C678A-FE2B-39D8-792C-3A94AF358984}"/>
              </a:ext>
            </a:extLst>
          </p:cNvPr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>
              <a:extLst>
                <a:ext uri="{FF2B5EF4-FFF2-40B4-BE49-F238E27FC236}">
                  <a16:creationId xmlns:a16="http://schemas.microsoft.com/office/drawing/2014/main" id="{98D4ADDC-423A-72FC-D368-5D7028E88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>
              <a:extLst>
                <a:ext uri="{FF2B5EF4-FFF2-40B4-BE49-F238E27FC236}">
                  <a16:creationId xmlns:a16="http://schemas.microsoft.com/office/drawing/2014/main" id="{0067ADB4-1C47-32CC-779E-B3E1C7ADE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>
              <a:extLst>
                <a:ext uri="{FF2B5EF4-FFF2-40B4-BE49-F238E27FC236}">
                  <a16:creationId xmlns:a16="http://schemas.microsoft.com/office/drawing/2014/main" id="{4DEB4CDB-879E-8373-42A8-4C32A324E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>
              <a:extLst>
                <a:ext uri="{FF2B5EF4-FFF2-40B4-BE49-F238E27FC236}">
                  <a16:creationId xmlns:a16="http://schemas.microsoft.com/office/drawing/2014/main" id="{00391F16-7E90-5B05-CAB7-94B6E9D05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>
              <a:extLst>
                <a:ext uri="{FF2B5EF4-FFF2-40B4-BE49-F238E27FC236}">
                  <a16:creationId xmlns:a16="http://schemas.microsoft.com/office/drawing/2014/main" id="{426CA8CE-97F1-32BE-07AA-76361ABE7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>
              <a:extLst>
                <a:ext uri="{FF2B5EF4-FFF2-40B4-BE49-F238E27FC236}">
                  <a16:creationId xmlns:a16="http://schemas.microsoft.com/office/drawing/2014/main" id="{3E6C70A7-9940-06D3-19AD-2A75AE4A0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>
              <a:extLst>
                <a:ext uri="{FF2B5EF4-FFF2-40B4-BE49-F238E27FC236}">
                  <a16:creationId xmlns:a16="http://schemas.microsoft.com/office/drawing/2014/main" id="{A8862936-787E-8D53-AE1A-DACB733AE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>
            <a:extLst>
              <a:ext uri="{FF2B5EF4-FFF2-40B4-BE49-F238E27FC236}">
                <a16:creationId xmlns:a16="http://schemas.microsoft.com/office/drawing/2014/main" id="{27568904-BBF4-78B0-3424-1CB5F0B15B1D}"/>
              </a:ext>
            </a:extLst>
          </p:cNvPr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>
            <a:extLst>
              <a:ext uri="{FF2B5EF4-FFF2-40B4-BE49-F238E27FC236}">
                <a16:creationId xmlns:a16="http://schemas.microsoft.com/office/drawing/2014/main" id="{D471A6E0-EAAD-FA84-7B72-B4DA73288D77}"/>
              </a:ext>
            </a:extLst>
          </p:cNvPr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>
              <a:extLst>
                <a:ext uri="{FF2B5EF4-FFF2-40B4-BE49-F238E27FC236}">
                  <a16:creationId xmlns:a16="http://schemas.microsoft.com/office/drawing/2014/main" id="{CC01B7A8-2B2A-963F-A6D1-541E69C5A82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91D81654-8D6D-FBAE-AA6A-7ED28F568D7F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>
              <a:extLst>
                <a:ext uri="{FF2B5EF4-FFF2-40B4-BE49-F238E27FC236}">
                  <a16:creationId xmlns:a16="http://schemas.microsoft.com/office/drawing/2014/main" id="{15451079-89AC-1479-2C2D-6CAB40C45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050D3142-D88E-4E21-B29E-8404458085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6499" y="1691680"/>
            <a:ext cx="15626128" cy="707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956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303</Words>
  <Application>Microsoft Office PowerPoint</Application>
  <PresentationFormat>Custom</PresentationFormat>
  <Paragraphs>90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Graphik Regular</vt:lpstr>
      <vt:lpstr>Wingdings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omkar bhosle</cp:lastModifiedBy>
  <cp:revision>12</cp:revision>
  <dcterms:created xsi:type="dcterms:W3CDTF">2006-08-16T00:00:00Z</dcterms:created>
  <dcterms:modified xsi:type="dcterms:W3CDTF">2024-12-04T14:01:36Z</dcterms:modified>
  <dc:identifier>DAEhDyfaYKE</dc:identifier>
</cp:coreProperties>
</file>