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358" r:id="rId4"/>
    <p:sldId id="359" r:id="rId5"/>
    <p:sldId id="360" r:id="rId6"/>
    <p:sldId id="361" r:id="rId7"/>
    <p:sldId id="364" r:id="rId8"/>
    <p:sldId id="366" r:id="rId9"/>
    <p:sldId id="365" r:id="rId10"/>
    <p:sldId id="355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drr.io/cran/ISLR/man/Hitter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selection.RFE.html" TargetMode="External"/><Relationship Id="rId2" Type="http://schemas.openxmlformats.org/officeDocument/2006/relationships/hyperlink" Target="https://scikit-learn.org/stable/modules/generated/sklearn.feature_selection.SequentialFeatureSelector.html#sklearn.feature_selection.SequentialFeatureSelec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feature_selec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480B-EF8C-47F9-8E16-5D718C9D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59BE-F32D-46C3-B310-58A6FEBB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“Hitters.csv” Dataset of baseball players and salaries</a:t>
            </a:r>
          </a:p>
          <a:p>
            <a:pPr lvl="1"/>
            <a:r>
              <a:rPr lang="en-US" dirty="0"/>
              <a:t>Data details here </a:t>
            </a:r>
            <a:r>
              <a:rPr lang="en-US" dirty="0">
                <a:hlinkClick r:id="rId2"/>
              </a:rPr>
              <a:t>https://rdrr.io/cran/ISLR/man/Hitters.html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Attributes of the player include 1986 &amp; career statistics</a:t>
            </a:r>
          </a:p>
          <a:p>
            <a:pPr lvl="1"/>
            <a:endParaRPr lang="en-US" dirty="0"/>
          </a:p>
          <a:p>
            <a:r>
              <a:rPr lang="en-US" dirty="0"/>
              <a:t>Goal – build a model that can be used to predict salary</a:t>
            </a:r>
          </a:p>
          <a:p>
            <a:pPr lvl="1"/>
            <a:r>
              <a:rPr lang="en-US" dirty="0"/>
              <a:t>This is a low-observation-count dataset given how many features are available</a:t>
            </a:r>
          </a:p>
          <a:p>
            <a:pPr lvl="1"/>
            <a:r>
              <a:rPr lang="en-US" dirty="0"/>
              <a:t>Need to compensate for the curse of dimensionality</a:t>
            </a:r>
          </a:p>
          <a:p>
            <a:r>
              <a:rPr lang="en-US" dirty="0"/>
              <a:t>Exploration of regularization techniques</a:t>
            </a:r>
          </a:p>
          <a:p>
            <a:pPr lvl="1"/>
            <a:r>
              <a:rPr lang="en-US" dirty="0"/>
              <a:t>Forward/Backward Subset Selection</a:t>
            </a:r>
          </a:p>
          <a:p>
            <a:pPr lvl="1"/>
            <a:r>
              <a:rPr lang="en-US" dirty="0"/>
              <a:t>Ridge and Lasso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F4DB-D658-4D0A-9A62-DB76725C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regularization</a:t>
            </a:r>
          </a:p>
          <a:p>
            <a:r>
              <a:rPr lang="en-US" dirty="0"/>
              <a:t>Ridge and LASSO coding activity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HW 4 Intro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24EF-2C81-4D20-BE1B-FF59EC7B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Regularization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ED06-3C68-4638-A5D2-725660B3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Performance Estimates</a:t>
            </a:r>
          </a:p>
          <a:p>
            <a:r>
              <a:rPr lang="en-US" dirty="0"/>
              <a:t>Shrinkage Methods (penalizing flexibility)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78E56-DF6F-40D0-9280-339CBD5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BF0B-146C-47ED-B373-64F7C46D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443-9B1D-4BFF-9E8B-0F624598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Subset Selection</a:t>
            </a:r>
          </a:p>
          <a:p>
            <a:r>
              <a:rPr lang="en-US" dirty="0"/>
              <a:t>Forward Subset Selection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: Sequential Feature Selector:</a:t>
            </a:r>
          </a:p>
          <a:p>
            <a:pPr marL="457200" lvl="1" indent="0">
              <a:buNone/>
            </a:pPr>
            <a:r>
              <a:rPr lang="en-US" sz="1100" dirty="0">
                <a:hlinkClick r:id="rId2"/>
              </a:rPr>
              <a:t>https://scikit-learn.org/stable/modules/generated/sklearn.feature_selection.SequentialFeatureSelector.html#sklearn.feature_selection.SequentialFeatureSelector</a:t>
            </a:r>
            <a:r>
              <a:rPr lang="en-US" sz="1100" dirty="0"/>
              <a:t> </a:t>
            </a:r>
          </a:p>
          <a:p>
            <a:r>
              <a:rPr lang="en-US" dirty="0"/>
              <a:t>Backwards Subset Selection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: Recursive Feature Elimination: </a:t>
            </a:r>
          </a:p>
          <a:p>
            <a:pPr marL="457200" lvl="1" indent="0">
              <a:buNone/>
            </a:pPr>
            <a:r>
              <a:rPr lang="en-US" sz="2000" dirty="0">
                <a:hlinkClick r:id="rId3"/>
              </a:rPr>
              <a:t>https://scikit-learn.org/stable/modules/generated/sklearn.feature_selection.RFE.html</a:t>
            </a:r>
            <a:r>
              <a:rPr lang="en-US" sz="2000" dirty="0"/>
              <a:t> </a:t>
            </a:r>
          </a:p>
          <a:p>
            <a:endParaRPr lang="en-US" dirty="0"/>
          </a:p>
          <a:p>
            <a:r>
              <a:rPr lang="en-US" dirty="0"/>
              <a:t>Scikit learn other feature selections techniques: 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https://scikit-learn.org/stable/modules/feature_selection.html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12320-D785-4A5E-A235-B4D3E51A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E64F-5189-40B0-BABD-EAD3F822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92D8-592A-4E4D-8DBA-D119CC6F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 train several models with different subsets of features, and choose the one with the best performance on the training set</a:t>
            </a:r>
          </a:p>
          <a:p>
            <a:pPr lvl="1"/>
            <a:r>
              <a:rPr lang="en-US" dirty="0"/>
              <a:t>But:  R^2 on the training set does not get worse with more features, even if those features are not worthwhile for the model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Use an evaluation method that adjusts for quantity of features in the model such that fewer is better (e.g. Adjusted R^2, AIC, BIC…)</a:t>
            </a:r>
          </a:p>
          <a:p>
            <a:pPr lvl="1"/>
            <a:r>
              <a:rPr lang="en-US" dirty="0"/>
              <a:t>Use validation method and make decision using </a:t>
            </a:r>
            <a:r>
              <a:rPr lang="en-US" dirty="0" err="1"/>
              <a:t>val</a:t>
            </a:r>
            <a:r>
              <a:rPr lang="en-US" dirty="0"/>
              <a:t>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7BAD5-8D25-4865-9EA3-5C2DD0DC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77B-166D-48DE-947E-FE18BC39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Shrinkage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0AFF-2575-48EF-9EEC-132F03C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regularization method:  Assume that coefficients (parameters) that are closer to zero are better</a:t>
            </a:r>
          </a:p>
          <a:p>
            <a:pPr lvl="1"/>
            <a:r>
              <a:rPr lang="en-US" dirty="0"/>
              <a:t>Occam’s razor: simpler are better</a:t>
            </a:r>
          </a:p>
          <a:p>
            <a:r>
              <a:rPr lang="en-US" dirty="0"/>
              <a:t>Ridge (L2) Regularization penalizes coefficients with the square of the distance they are from zero</a:t>
            </a:r>
          </a:p>
          <a:p>
            <a:r>
              <a:rPr lang="en-US" dirty="0"/>
              <a:t>LASSO (L1) Regularization penalizes nonzero coefficients proportionally to their distance zero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are the Pros and Cons of Ridge and LASSO?</a:t>
            </a:r>
          </a:p>
          <a:p>
            <a:r>
              <a:rPr lang="en-US" b="1" dirty="0">
                <a:solidFill>
                  <a:srgbClr val="C00000"/>
                </a:solidFill>
              </a:rPr>
              <a:t>How should you decide which one to use?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9E39-6318-4D4C-A725-CF4D00AD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4E56-3C63-4B8C-AB3C-6F7B64D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Exercise:  Ridge and LASSO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5896-CEFF-46B2-9A14-7D6ECBF81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a dataset which is designed to be fit with a quadratic model</a:t>
            </a:r>
          </a:p>
          <a:p>
            <a:r>
              <a:rPr lang="en-US" dirty="0"/>
              <a:t>Use a design matrix which contains polynomial terms of X up to 3</a:t>
            </a:r>
          </a:p>
          <a:p>
            <a:r>
              <a:rPr lang="en-US" dirty="0"/>
              <a:t>Explore how Ridge and LASSO regularization behave in pushing the parameters towards zero as the penalizing hyperparameter alpha goes higher</a:t>
            </a:r>
          </a:p>
          <a:p>
            <a:r>
              <a:rPr lang="en-US" dirty="0"/>
              <a:t>See how both techniques can be used to choose a good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9C250-D6F9-4F26-BC6F-2AA4A128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4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79A1-1576-402D-8308-FBB41C39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1F03-1D44-4639-B8F3-76656FDF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STUDENT code from Canvas</a:t>
            </a:r>
          </a:p>
          <a:p>
            <a:r>
              <a:rPr lang="en-US" dirty="0"/>
              <a:t>Instructor will review the code and highlight student coding tasks</a:t>
            </a:r>
          </a:p>
          <a:p>
            <a:pPr lvl="1"/>
            <a:r>
              <a:rPr lang="en-US" dirty="0"/>
              <a:t>Steps 1, 2, 3, 4</a:t>
            </a:r>
          </a:p>
          <a:p>
            <a:pPr lvl="1"/>
            <a:r>
              <a:rPr lang="en-US" dirty="0"/>
              <a:t>Many intermediate steps are accomplished with instructor code</a:t>
            </a:r>
          </a:p>
          <a:p>
            <a:endParaRPr lang="en-US" dirty="0"/>
          </a:p>
          <a:p>
            <a:r>
              <a:rPr lang="en-US" dirty="0"/>
              <a:t>Breakout Groups 20 minutes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E6878-C460-4E81-8416-8D974AAB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9903-887B-4D63-B435-4AC666AC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FFB3-7DC4-4866-BEDE-26ABD4789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B3406-287A-4100-A225-7E656DCE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15451</TotalTime>
  <Words>512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CSCE 623 In Class Day 11</vt:lpstr>
      <vt:lpstr>Agenda</vt:lpstr>
      <vt:lpstr>Key Points for Regularization (Part 1)</vt:lpstr>
      <vt:lpstr>Feature Selection</vt:lpstr>
      <vt:lpstr>Performance Estimates for feature selection</vt:lpstr>
      <vt:lpstr>Parameter Shrinkage Methods</vt:lpstr>
      <vt:lpstr>Coding Exercise:  Ridge and LASSO regularization</vt:lpstr>
      <vt:lpstr>Coding Exercise</vt:lpstr>
      <vt:lpstr>Break</vt:lpstr>
      <vt:lpstr>HW4 Intro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137</cp:revision>
  <dcterms:created xsi:type="dcterms:W3CDTF">2021-03-30T19:14:48Z</dcterms:created>
  <dcterms:modified xsi:type="dcterms:W3CDTF">2023-04-30T12:11:37Z</dcterms:modified>
</cp:coreProperties>
</file>